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549" r:id="rId2"/>
    <p:sldId id="550" r:id="rId3"/>
    <p:sldId id="755" r:id="rId4"/>
    <p:sldId id="818" r:id="rId5"/>
    <p:sldId id="828" r:id="rId6"/>
    <p:sldId id="702" r:id="rId7"/>
    <p:sldId id="829" r:id="rId8"/>
    <p:sldId id="704" r:id="rId9"/>
    <p:sldId id="706" r:id="rId10"/>
    <p:sldId id="751" r:id="rId11"/>
    <p:sldId id="708" r:id="rId12"/>
    <p:sldId id="739" r:id="rId13"/>
    <p:sldId id="710" r:id="rId14"/>
    <p:sldId id="711" r:id="rId15"/>
    <p:sldId id="752" r:id="rId16"/>
    <p:sldId id="713" r:id="rId17"/>
    <p:sldId id="753" r:id="rId18"/>
    <p:sldId id="833" r:id="rId19"/>
    <p:sldId id="834" r:id="rId20"/>
    <p:sldId id="715" r:id="rId21"/>
    <p:sldId id="716" r:id="rId22"/>
    <p:sldId id="717" r:id="rId23"/>
    <p:sldId id="719" r:id="rId24"/>
    <p:sldId id="720" r:id="rId25"/>
    <p:sldId id="721" r:id="rId26"/>
    <p:sldId id="830" r:id="rId27"/>
    <p:sldId id="722" r:id="rId28"/>
    <p:sldId id="724" r:id="rId29"/>
    <p:sldId id="819" r:id="rId30"/>
    <p:sldId id="835" r:id="rId31"/>
    <p:sldId id="836" r:id="rId32"/>
    <p:sldId id="837" r:id="rId33"/>
    <p:sldId id="838" r:id="rId34"/>
    <p:sldId id="839" r:id="rId35"/>
    <p:sldId id="840" r:id="rId36"/>
    <p:sldId id="841" r:id="rId37"/>
    <p:sldId id="842" r:id="rId38"/>
    <p:sldId id="843" r:id="rId39"/>
    <p:sldId id="844" r:id="rId40"/>
    <p:sldId id="845" r:id="rId41"/>
    <p:sldId id="846" r:id="rId42"/>
    <p:sldId id="847" r:id="rId43"/>
    <p:sldId id="848" r:id="rId44"/>
    <p:sldId id="849" r:id="rId45"/>
    <p:sldId id="850" r:id="rId46"/>
    <p:sldId id="851" r:id="rId47"/>
    <p:sldId id="852" r:id="rId48"/>
    <p:sldId id="821" r:id="rId49"/>
    <p:sldId id="853" r:id="rId50"/>
    <p:sldId id="782" r:id="rId51"/>
    <p:sldId id="783" r:id="rId52"/>
    <p:sldId id="823" r:id="rId53"/>
    <p:sldId id="824" r:id="rId54"/>
    <p:sldId id="793" r:id="rId55"/>
    <p:sldId id="794" r:id="rId56"/>
    <p:sldId id="795" r:id="rId57"/>
    <p:sldId id="797" r:id="rId58"/>
    <p:sldId id="798" r:id="rId59"/>
    <p:sldId id="825" r:id="rId60"/>
    <p:sldId id="801" r:id="rId61"/>
    <p:sldId id="802" r:id="rId62"/>
    <p:sldId id="803" r:id="rId63"/>
    <p:sldId id="804" r:id="rId64"/>
    <p:sldId id="805" r:id="rId65"/>
    <p:sldId id="806" r:id="rId66"/>
    <p:sldId id="807" r:id="rId67"/>
    <p:sldId id="808" r:id="rId68"/>
    <p:sldId id="809" r:id="rId69"/>
    <p:sldId id="812" r:id="rId70"/>
    <p:sldId id="826" r:id="rId71"/>
    <p:sldId id="814" r:id="rId72"/>
    <p:sldId id="815" r:id="rId73"/>
    <p:sldId id="816" r:id="rId74"/>
    <p:sldId id="827" r:id="rId75"/>
    <p:sldId id="822" r:id="rId76"/>
    <p:sldId id="831" r:id="rId77"/>
    <p:sldId id="832" r:id="rId7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99FF33"/>
    <a:srgbClr val="FF0000"/>
    <a:srgbClr val="FFFF00"/>
    <a:srgbClr val="990033"/>
    <a:srgbClr val="FF99FF"/>
    <a:srgbClr val="66FF66"/>
    <a:srgbClr val="FFCC9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98" autoAdjust="0"/>
  </p:normalViewPr>
  <p:slideViewPr>
    <p:cSldViewPr>
      <p:cViewPr varScale="1">
        <p:scale>
          <a:sx n="72" d="100"/>
          <a:sy n="72" d="100"/>
        </p:scale>
        <p:origin x="36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9968"/>
    </p:cViewPr>
  </p:sorterViewPr>
  <p:notesViewPr>
    <p:cSldViewPr>
      <p:cViewPr>
        <p:scale>
          <a:sx n="100" d="100"/>
          <a:sy n="100" d="100"/>
        </p:scale>
        <p:origin x="-1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3.wmf"/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1.emf"/><Relationship Id="rId1" Type="http://schemas.openxmlformats.org/officeDocument/2006/relationships/image" Target="../media/image42.emf"/><Relationship Id="rId4" Type="http://schemas.openxmlformats.org/officeDocument/2006/relationships/image" Target="../media/image4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36A177F4-8E84-4395-9375-23A4C162D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4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F84B893-CA49-4EC8-8B62-BC8706AEE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54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9A725-0AC9-40B7-BF60-E41C35C248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03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A051E8-0A8C-4CDD-83DA-F1D2CE7519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97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2EE8E9-D024-4B0F-BD51-94F3B29D08C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05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F8AAD3-351F-4726-A7AC-D478F87E4286}" type="slidenum">
              <a:rPr lang="en-US" smtClean="0">
                <a:latin typeface="Arial" pitchFamily="34" charset="0"/>
              </a:rPr>
              <a:pPr/>
              <a:t>12</a:t>
            </a:fld>
            <a:endParaRPr lang="en-US"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5</a:t>
            </a: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1" hangingPunct="1"/>
            <a:endParaRPr lang="en-US"/>
          </a:p>
        </p:txBody>
      </p:sp>
      <p:sp>
        <p:nvSpPr>
          <p:cNvPr id="4404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41660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31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439083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42227EF-C0A5-404E-8597-46392472B353}" type="slidenum">
              <a:rPr lang="en-US" sz="1200" b="0"/>
              <a:pPr algn="r"/>
              <a:t>32</a:t>
            </a:fld>
            <a:endParaRPr lang="en-US" sz="1200" b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 dirty="0"/>
              <a:t>Notes:</a:t>
            </a:r>
          </a:p>
        </p:txBody>
      </p:sp>
      <p:sp>
        <p:nvSpPr>
          <p:cNvPr id="5120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53980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33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57574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A391BD5-F8AB-47E6-8877-9B1AEC87E143}" type="slidenum">
              <a:rPr lang="en-US" sz="1200" b="0"/>
              <a:pPr algn="r"/>
              <a:t>34</a:t>
            </a:fld>
            <a:endParaRPr lang="en-US" sz="1200" b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325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610010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35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06849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97E95B9-5943-485D-80C5-DE709F2AACB0}" type="slidenum">
              <a:rPr lang="en-US" sz="1200" b="0"/>
              <a:pPr algn="r"/>
              <a:t>36</a:t>
            </a:fld>
            <a:endParaRPr lang="en-US" sz="1200" b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530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283603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37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14592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39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86936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44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939099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46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90135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57EB43-D26E-4267-B1A5-099514D3D6C1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116" tIns="46058" rIns="92116" bIns="46058"/>
          <a:lstStyle/>
          <a:p>
            <a:pPr eaLnBrk="1" hangingPunct="1">
              <a:spcBef>
                <a:spcPct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80565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ED08DF-5D01-4437-ABB4-39B28E07C288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0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86834" y="6583364"/>
            <a:ext cx="7553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/>
              <a:t>Slide </a:t>
            </a:r>
            <a:fld id="{221D96E0-706E-45A4-9213-74F07AC163AF}" type="slidenum">
              <a:rPr lang="en-US" sz="1200" b="0"/>
              <a:pPr>
                <a:defRPr/>
              </a:pPr>
              <a:t>‹#›</a:t>
            </a:fld>
            <a:endParaRPr lang="en-US" sz="12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29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4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6.w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38.bin"/><Relationship Id="rId4" Type="http://schemas.openxmlformats.org/officeDocument/2006/relationships/image" Target="../media/image16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image" Target="../media/image16.w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1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0.e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package" Target="../embeddings/Microsoft_Excel_Worksheet2.xlsx"/><Relationship Id="rId7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1.emf"/><Relationship Id="rId5" Type="http://schemas.openxmlformats.org/officeDocument/2006/relationships/package" Target="../embeddings/Microsoft_Excel_Worksheet3.xlsx"/><Relationship Id="rId10" Type="http://schemas.openxmlformats.org/officeDocument/2006/relationships/image" Target="../media/image44.emf"/><Relationship Id="rId4" Type="http://schemas.openxmlformats.org/officeDocument/2006/relationships/image" Target="../media/image42.emf"/><Relationship Id="rId9" Type="http://schemas.openxmlformats.org/officeDocument/2006/relationships/package" Target="../embeddings/Microsoft_Excel_Worksheet5.xlsx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image" Target="../media/image16.w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752600" y="762000"/>
            <a:ext cx="8153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>
                <a:solidFill>
                  <a:srgbClr val="0000CC"/>
                </a:solidFill>
              </a:rPr>
              <a:t>Transportation &amp;</a:t>
            </a:r>
          </a:p>
          <a:p>
            <a:pPr algn="ctr"/>
            <a:r>
              <a:rPr lang="en-US" sz="4000" dirty="0">
                <a:solidFill>
                  <a:srgbClr val="0000CC"/>
                </a:solidFill>
              </a:rPr>
              <a:t>Logistics Systems</a:t>
            </a:r>
          </a:p>
          <a:p>
            <a:pPr algn="ctr"/>
            <a:r>
              <a:rPr lang="en-US" sz="4000" dirty="0">
                <a:solidFill>
                  <a:srgbClr val="0000CC"/>
                </a:solidFill>
              </a:rPr>
              <a:t>Session 4 </a:t>
            </a:r>
          </a:p>
          <a:p>
            <a:pPr algn="ctr"/>
            <a:endParaRPr lang="en-US" sz="3200" dirty="0">
              <a:solidFill>
                <a:srgbClr val="0000CC"/>
              </a:solidFill>
            </a:endParaRPr>
          </a:p>
          <a:p>
            <a:pPr algn="ctr"/>
            <a:endParaRPr lang="en-US" sz="3200" dirty="0">
              <a:solidFill>
                <a:srgbClr val="0000CC"/>
              </a:solidFill>
            </a:endParaRPr>
          </a:p>
          <a:p>
            <a:pPr algn="ctr"/>
            <a:r>
              <a:rPr lang="en-US" sz="4000" dirty="0">
                <a:solidFill>
                  <a:srgbClr val="009900"/>
                </a:solidFill>
              </a:rPr>
              <a:t>Transportation Planning</a:t>
            </a:r>
            <a:endParaRPr lang="en-US" sz="5400" dirty="0">
              <a:solidFill>
                <a:srgbClr val="009900"/>
              </a:solidFill>
            </a:endParaRP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4000" dirty="0">
                <a:solidFill>
                  <a:srgbClr val="990000"/>
                </a:solidFill>
              </a:rPr>
              <a:t>January 29,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133600" y="762000"/>
            <a:ext cx="7696200" cy="6096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>
              <a:defRPr/>
            </a:pPr>
            <a:r>
              <a:rPr lang="en-US" sz="4400" kern="0" dirty="0">
                <a:solidFill>
                  <a:srgbClr val="0000CC"/>
                </a:solidFill>
                <a:ea typeface="+mj-ea"/>
                <a:cs typeface="+mj-cs"/>
              </a:rPr>
              <a:t>Announcements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09600" y="2209800"/>
            <a:ext cx="106680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9900"/>
                </a:solidFill>
              </a:rPr>
              <a:t> HW 3 due now </a:t>
            </a:r>
          </a:p>
          <a:p>
            <a:pPr>
              <a:buFont typeface="Arial" charset="0"/>
              <a:buChar char="•"/>
              <a:defRPr/>
            </a:pPr>
            <a:endParaRPr lang="en-US" sz="1400" dirty="0">
              <a:solidFill>
                <a:srgbClr val="009900"/>
              </a:solidFill>
            </a:endParaRPr>
          </a:p>
          <a:p>
            <a:pPr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9900"/>
                </a:solidFill>
              </a:rPr>
              <a:t> HW 4 (teamwork) due next Week</a:t>
            </a:r>
          </a:p>
          <a:p>
            <a:pPr>
              <a:buFont typeface="Arial" charset="0"/>
              <a:buChar char="•"/>
              <a:defRPr/>
            </a:pP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9900"/>
                </a:solidFill>
              </a:rPr>
              <a:t> Final exam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800" dirty="0"/>
              <a:t> Available: 12:01 AM, Feb 7; due 11:59 PM Feb 13, 2019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800" dirty="0"/>
              <a:t> Check “Exam” folder in Bb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800" dirty="0"/>
              <a:t> The test will have detailed instructions</a:t>
            </a:r>
          </a:p>
          <a:p>
            <a:pPr marL="800100" lvl="1" indent="-342900">
              <a:buFont typeface="Wingdings" panose="05000000000000000000" pitchFamily="2" charset="2"/>
              <a:buChar char="q"/>
              <a:defRPr/>
            </a:pPr>
            <a:r>
              <a:rPr lang="en-US" sz="2800" dirty="0"/>
              <a:t> Strictly individual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421" y="1752600"/>
            <a:ext cx="269477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u="sng" dirty="0"/>
              <a:t>HW 2 Graded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Average: 134.2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Median: 134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SD</a:t>
            </a:r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: 10.46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2209800" y="420689"/>
            <a:ext cx="78676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srgbClr val="0033CC"/>
                </a:solidFill>
              </a:rPr>
              <a:t>Logistics Strategy Triangle</a:t>
            </a:r>
            <a:endParaRPr lang="en-US" sz="2800">
              <a:solidFill>
                <a:srgbClr val="0033CC"/>
              </a:solidFill>
            </a:endParaRPr>
          </a:p>
        </p:txBody>
      </p:sp>
      <p:grpSp>
        <p:nvGrpSpPr>
          <p:cNvPr id="14339" name="Group 57"/>
          <p:cNvGrpSpPr>
            <a:grpSpLocks noChangeAspect="1"/>
          </p:cNvGrpSpPr>
          <p:nvPr/>
        </p:nvGrpSpPr>
        <p:grpSpPr bwMode="auto">
          <a:xfrm>
            <a:off x="1905001" y="1600200"/>
            <a:ext cx="8494713" cy="4724400"/>
            <a:chOff x="880" y="1368"/>
            <a:chExt cx="4468" cy="2071"/>
          </a:xfrm>
        </p:grpSpPr>
        <p:sp>
          <p:nvSpPr>
            <p:cNvPr id="14343" name="AutoShape 56"/>
            <p:cNvSpPr>
              <a:spLocks noChangeAspect="1" noChangeArrowheads="1" noTextEdit="1"/>
            </p:cNvSpPr>
            <p:nvPr/>
          </p:nvSpPr>
          <p:spPr bwMode="auto">
            <a:xfrm>
              <a:off x="880" y="1368"/>
              <a:ext cx="4468" cy="2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Rectangle 58"/>
            <p:cNvSpPr>
              <a:spLocks noChangeArrowheads="1"/>
            </p:cNvSpPr>
            <p:nvPr/>
          </p:nvSpPr>
          <p:spPr bwMode="auto">
            <a:xfrm>
              <a:off x="884" y="1372"/>
              <a:ext cx="4454" cy="2057"/>
            </a:xfrm>
            <a:prstGeom prst="rect">
              <a:avLst/>
            </a:prstGeom>
            <a:solidFill>
              <a:srgbClr val="91919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Rectangle 59"/>
            <p:cNvSpPr>
              <a:spLocks noChangeArrowheads="1"/>
            </p:cNvSpPr>
            <p:nvPr/>
          </p:nvSpPr>
          <p:spPr bwMode="auto">
            <a:xfrm>
              <a:off x="947" y="1436"/>
              <a:ext cx="4120" cy="1953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Rectangle 60"/>
            <p:cNvSpPr>
              <a:spLocks noChangeArrowheads="1"/>
            </p:cNvSpPr>
            <p:nvPr/>
          </p:nvSpPr>
          <p:spPr bwMode="auto">
            <a:xfrm>
              <a:off x="1006" y="1499"/>
              <a:ext cx="3786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Rectangle 61"/>
            <p:cNvSpPr>
              <a:spLocks noChangeArrowheads="1"/>
            </p:cNvSpPr>
            <p:nvPr/>
          </p:nvSpPr>
          <p:spPr bwMode="auto">
            <a:xfrm rot="16200000">
              <a:off x="4365" y="2328"/>
              <a:ext cx="499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PLANNING</a:t>
              </a:r>
              <a:endParaRPr lang="en-US"/>
            </a:p>
          </p:txBody>
        </p:sp>
        <p:sp>
          <p:nvSpPr>
            <p:cNvPr id="14348" name="Rectangle 62"/>
            <p:cNvSpPr>
              <a:spLocks noChangeArrowheads="1"/>
            </p:cNvSpPr>
            <p:nvPr/>
          </p:nvSpPr>
          <p:spPr bwMode="auto">
            <a:xfrm rot="16200000">
              <a:off x="4605" y="2290"/>
              <a:ext cx="611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ORGANIZING</a:t>
              </a:r>
              <a:endParaRPr lang="en-US"/>
            </a:p>
          </p:txBody>
        </p:sp>
        <p:sp>
          <p:nvSpPr>
            <p:cNvPr id="14349" name="Rectangle 63"/>
            <p:cNvSpPr>
              <a:spLocks noChangeArrowheads="1"/>
            </p:cNvSpPr>
            <p:nvPr/>
          </p:nvSpPr>
          <p:spPr bwMode="auto">
            <a:xfrm rot="16200000">
              <a:off x="4865" y="2323"/>
              <a:ext cx="701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CONTROLLING</a:t>
              </a:r>
              <a:endParaRPr lang="en-US"/>
            </a:p>
          </p:txBody>
        </p:sp>
        <p:sp>
          <p:nvSpPr>
            <p:cNvPr id="14350" name="Rectangle 64"/>
            <p:cNvSpPr>
              <a:spLocks noChangeArrowheads="1"/>
            </p:cNvSpPr>
            <p:nvPr/>
          </p:nvSpPr>
          <p:spPr bwMode="auto">
            <a:xfrm>
              <a:off x="3369" y="1728"/>
              <a:ext cx="1440" cy="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Rectangle 65"/>
            <p:cNvSpPr>
              <a:spLocks noChangeArrowheads="1"/>
            </p:cNvSpPr>
            <p:nvPr/>
          </p:nvSpPr>
          <p:spPr bwMode="auto">
            <a:xfrm>
              <a:off x="3448" y="1760"/>
              <a:ext cx="664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000000"/>
                  </a:solidFill>
                </a:rPr>
                <a:t>Transport Strategy</a:t>
              </a:r>
              <a:endParaRPr lang="en-US"/>
            </a:p>
          </p:txBody>
        </p:sp>
        <p:sp>
          <p:nvSpPr>
            <p:cNvPr id="14352" name="Rectangle 66"/>
            <p:cNvSpPr>
              <a:spLocks noChangeArrowheads="1"/>
            </p:cNvSpPr>
            <p:nvPr/>
          </p:nvSpPr>
          <p:spPr bwMode="auto">
            <a:xfrm>
              <a:off x="3422" y="1869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53" name="Rectangle 67"/>
            <p:cNvSpPr>
              <a:spLocks noChangeArrowheads="1"/>
            </p:cNvSpPr>
            <p:nvPr/>
          </p:nvSpPr>
          <p:spPr bwMode="auto">
            <a:xfrm>
              <a:off x="3480" y="1869"/>
              <a:ext cx="849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Transport fundamentals</a:t>
              </a:r>
              <a:endParaRPr lang="en-US"/>
            </a:p>
          </p:txBody>
        </p:sp>
        <p:sp>
          <p:nvSpPr>
            <p:cNvPr id="14354" name="Rectangle 68"/>
            <p:cNvSpPr>
              <a:spLocks noChangeArrowheads="1"/>
            </p:cNvSpPr>
            <p:nvPr/>
          </p:nvSpPr>
          <p:spPr bwMode="auto">
            <a:xfrm>
              <a:off x="3422" y="1977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55" name="Rectangle 69"/>
            <p:cNvSpPr>
              <a:spLocks noChangeArrowheads="1"/>
            </p:cNvSpPr>
            <p:nvPr/>
          </p:nvSpPr>
          <p:spPr bwMode="auto">
            <a:xfrm>
              <a:off x="3480" y="1977"/>
              <a:ext cx="709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Transport decisions</a:t>
              </a:r>
              <a:endParaRPr lang="en-US"/>
            </a:p>
          </p:txBody>
        </p:sp>
        <p:sp>
          <p:nvSpPr>
            <p:cNvPr id="14356" name="Rectangle 70"/>
            <p:cNvSpPr>
              <a:spLocks noChangeArrowheads="1"/>
            </p:cNvSpPr>
            <p:nvPr/>
          </p:nvSpPr>
          <p:spPr bwMode="auto">
            <a:xfrm>
              <a:off x="1904" y="2615"/>
              <a:ext cx="1413" cy="3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7" name="Freeform 71"/>
            <p:cNvSpPr>
              <a:spLocks/>
            </p:cNvSpPr>
            <p:nvPr/>
          </p:nvSpPr>
          <p:spPr bwMode="auto">
            <a:xfrm>
              <a:off x="1892" y="1665"/>
              <a:ext cx="704" cy="985"/>
            </a:xfrm>
            <a:custGeom>
              <a:avLst/>
              <a:gdLst>
                <a:gd name="T0" fmla="*/ 0 w 1408"/>
                <a:gd name="T1" fmla="*/ 1 h 1970"/>
                <a:gd name="T2" fmla="*/ 1 w 1408"/>
                <a:gd name="T3" fmla="*/ 1 h 1970"/>
                <a:gd name="T4" fmla="*/ 1 w 1408"/>
                <a:gd name="T5" fmla="*/ 1 h 1970"/>
                <a:gd name="T6" fmla="*/ 1 w 1408"/>
                <a:gd name="T7" fmla="*/ 0 h 1970"/>
                <a:gd name="T8" fmla="*/ 0 w 1408"/>
                <a:gd name="T9" fmla="*/ 1 h 19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8"/>
                <a:gd name="T16" fmla="*/ 0 h 1970"/>
                <a:gd name="T17" fmla="*/ 1408 w 1408"/>
                <a:gd name="T18" fmla="*/ 1970 h 19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8" h="1970">
                  <a:moveTo>
                    <a:pt x="0" y="1936"/>
                  </a:moveTo>
                  <a:lnTo>
                    <a:pt x="49" y="1970"/>
                  </a:lnTo>
                  <a:lnTo>
                    <a:pt x="1408" y="34"/>
                  </a:lnTo>
                  <a:lnTo>
                    <a:pt x="1360" y="0"/>
                  </a:lnTo>
                  <a:lnTo>
                    <a:pt x="0" y="19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Freeform 72"/>
            <p:cNvSpPr>
              <a:spLocks/>
            </p:cNvSpPr>
            <p:nvPr/>
          </p:nvSpPr>
          <p:spPr bwMode="auto">
            <a:xfrm>
              <a:off x="2568" y="1662"/>
              <a:ext cx="775" cy="986"/>
            </a:xfrm>
            <a:custGeom>
              <a:avLst/>
              <a:gdLst>
                <a:gd name="T0" fmla="*/ 1 w 1549"/>
                <a:gd name="T1" fmla="*/ 1 h 1971"/>
                <a:gd name="T2" fmla="*/ 1 w 1549"/>
                <a:gd name="T3" fmla="*/ 1 h 1971"/>
                <a:gd name="T4" fmla="*/ 1 w 1549"/>
                <a:gd name="T5" fmla="*/ 0 h 1971"/>
                <a:gd name="T6" fmla="*/ 0 w 1549"/>
                <a:gd name="T7" fmla="*/ 1 h 1971"/>
                <a:gd name="T8" fmla="*/ 1 w 1549"/>
                <a:gd name="T9" fmla="*/ 1 h 19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9"/>
                <a:gd name="T16" fmla="*/ 0 h 1971"/>
                <a:gd name="T17" fmla="*/ 1549 w 1549"/>
                <a:gd name="T18" fmla="*/ 1971 h 19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9" h="1971">
                  <a:moveTo>
                    <a:pt x="1502" y="1971"/>
                  </a:moveTo>
                  <a:lnTo>
                    <a:pt x="1549" y="1936"/>
                  </a:lnTo>
                  <a:lnTo>
                    <a:pt x="47" y="0"/>
                  </a:lnTo>
                  <a:lnTo>
                    <a:pt x="0" y="35"/>
                  </a:lnTo>
                  <a:lnTo>
                    <a:pt x="1502" y="197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Rectangle 73"/>
            <p:cNvSpPr>
              <a:spLocks noChangeArrowheads="1"/>
            </p:cNvSpPr>
            <p:nvPr/>
          </p:nvSpPr>
          <p:spPr bwMode="auto">
            <a:xfrm>
              <a:off x="2180" y="2005"/>
              <a:ext cx="1261" cy="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Rectangle 74"/>
            <p:cNvSpPr>
              <a:spLocks noChangeArrowheads="1"/>
            </p:cNvSpPr>
            <p:nvPr/>
          </p:nvSpPr>
          <p:spPr bwMode="auto">
            <a:xfrm>
              <a:off x="2361" y="2038"/>
              <a:ext cx="367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000000"/>
                  </a:solidFill>
                </a:rPr>
                <a:t>Customer </a:t>
              </a:r>
              <a:endParaRPr lang="en-US"/>
            </a:p>
          </p:txBody>
        </p:sp>
        <p:sp>
          <p:nvSpPr>
            <p:cNvPr id="14361" name="Rectangle 75"/>
            <p:cNvSpPr>
              <a:spLocks noChangeArrowheads="1"/>
            </p:cNvSpPr>
            <p:nvPr/>
          </p:nvSpPr>
          <p:spPr bwMode="auto">
            <a:xfrm>
              <a:off x="2310" y="2145"/>
              <a:ext cx="470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000000"/>
                  </a:solidFill>
                </a:rPr>
                <a:t>service goals</a:t>
              </a:r>
              <a:endParaRPr lang="en-US"/>
            </a:p>
          </p:txBody>
        </p:sp>
        <p:sp>
          <p:nvSpPr>
            <p:cNvPr id="14362" name="Rectangle 76"/>
            <p:cNvSpPr>
              <a:spLocks noChangeArrowheads="1"/>
            </p:cNvSpPr>
            <p:nvPr/>
          </p:nvSpPr>
          <p:spPr bwMode="auto">
            <a:xfrm>
              <a:off x="2234" y="2254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63" name="Rectangle 77"/>
            <p:cNvSpPr>
              <a:spLocks noChangeArrowheads="1"/>
            </p:cNvSpPr>
            <p:nvPr/>
          </p:nvSpPr>
          <p:spPr bwMode="auto">
            <a:xfrm>
              <a:off x="2291" y="2254"/>
              <a:ext cx="429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The product</a:t>
              </a:r>
              <a:endParaRPr lang="en-US"/>
            </a:p>
          </p:txBody>
        </p:sp>
        <p:sp>
          <p:nvSpPr>
            <p:cNvPr id="14364" name="Rectangle 78"/>
            <p:cNvSpPr>
              <a:spLocks noChangeArrowheads="1"/>
            </p:cNvSpPr>
            <p:nvPr/>
          </p:nvSpPr>
          <p:spPr bwMode="auto">
            <a:xfrm>
              <a:off x="2234" y="2362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65" name="Rectangle 79"/>
            <p:cNvSpPr>
              <a:spLocks noChangeArrowheads="1"/>
            </p:cNvSpPr>
            <p:nvPr/>
          </p:nvSpPr>
          <p:spPr bwMode="auto">
            <a:xfrm>
              <a:off x="2291" y="2360"/>
              <a:ext cx="601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Logistics service</a:t>
              </a:r>
              <a:endParaRPr lang="en-US"/>
            </a:p>
          </p:txBody>
        </p:sp>
        <p:sp>
          <p:nvSpPr>
            <p:cNvPr id="14366" name="Rectangle 80"/>
            <p:cNvSpPr>
              <a:spLocks noChangeArrowheads="1"/>
            </p:cNvSpPr>
            <p:nvPr/>
          </p:nvSpPr>
          <p:spPr bwMode="auto">
            <a:xfrm>
              <a:off x="2234" y="2470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67" name="Rectangle 81"/>
            <p:cNvSpPr>
              <a:spLocks noChangeArrowheads="1"/>
            </p:cNvSpPr>
            <p:nvPr/>
          </p:nvSpPr>
          <p:spPr bwMode="auto">
            <a:xfrm>
              <a:off x="2291" y="2470"/>
              <a:ext cx="132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Ord</a:t>
              </a:r>
              <a:endParaRPr lang="en-US"/>
            </a:p>
          </p:txBody>
        </p:sp>
        <p:sp>
          <p:nvSpPr>
            <p:cNvPr id="14368" name="Rectangle 82"/>
            <p:cNvSpPr>
              <a:spLocks noChangeArrowheads="1"/>
            </p:cNvSpPr>
            <p:nvPr/>
          </p:nvSpPr>
          <p:spPr bwMode="auto">
            <a:xfrm>
              <a:off x="2441" y="2470"/>
              <a:ext cx="637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. proc. &amp; info. sys.</a:t>
              </a:r>
              <a:endParaRPr lang="en-US"/>
            </a:p>
          </p:txBody>
        </p:sp>
        <p:sp>
          <p:nvSpPr>
            <p:cNvPr id="14369" name="Rectangle 83"/>
            <p:cNvSpPr>
              <a:spLocks noChangeArrowheads="1"/>
            </p:cNvSpPr>
            <p:nvPr/>
          </p:nvSpPr>
          <p:spPr bwMode="auto">
            <a:xfrm>
              <a:off x="1122" y="1607"/>
              <a:ext cx="1409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Rectangle 84"/>
            <p:cNvSpPr>
              <a:spLocks noChangeArrowheads="1"/>
            </p:cNvSpPr>
            <p:nvPr/>
          </p:nvSpPr>
          <p:spPr bwMode="auto">
            <a:xfrm>
              <a:off x="1176" y="1639"/>
              <a:ext cx="651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000000"/>
                  </a:solidFill>
                </a:rPr>
                <a:t>Inventory Strategy</a:t>
              </a:r>
              <a:endParaRPr lang="en-US"/>
            </a:p>
          </p:txBody>
        </p:sp>
        <p:sp>
          <p:nvSpPr>
            <p:cNvPr id="14371" name="Rectangle 85"/>
            <p:cNvSpPr>
              <a:spLocks noChangeArrowheads="1"/>
            </p:cNvSpPr>
            <p:nvPr/>
          </p:nvSpPr>
          <p:spPr bwMode="auto">
            <a:xfrm>
              <a:off x="1176" y="1748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72" name="Rectangle 86"/>
            <p:cNvSpPr>
              <a:spLocks noChangeArrowheads="1"/>
            </p:cNvSpPr>
            <p:nvPr/>
          </p:nvSpPr>
          <p:spPr bwMode="auto">
            <a:xfrm>
              <a:off x="1233" y="1748"/>
              <a:ext cx="421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Forecasting</a:t>
              </a:r>
              <a:endParaRPr lang="en-US"/>
            </a:p>
          </p:txBody>
        </p:sp>
        <p:sp>
          <p:nvSpPr>
            <p:cNvPr id="14373" name="Rectangle 87"/>
            <p:cNvSpPr>
              <a:spLocks noChangeArrowheads="1"/>
            </p:cNvSpPr>
            <p:nvPr/>
          </p:nvSpPr>
          <p:spPr bwMode="auto">
            <a:xfrm>
              <a:off x="1176" y="1856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74" name="Rectangle 88"/>
            <p:cNvSpPr>
              <a:spLocks noChangeArrowheads="1"/>
            </p:cNvSpPr>
            <p:nvPr/>
          </p:nvSpPr>
          <p:spPr bwMode="auto">
            <a:xfrm>
              <a:off x="1233" y="1856"/>
              <a:ext cx="69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Inventory decisions</a:t>
              </a:r>
              <a:endParaRPr lang="en-US"/>
            </a:p>
          </p:txBody>
        </p:sp>
        <p:sp>
          <p:nvSpPr>
            <p:cNvPr id="14375" name="Rectangle 89"/>
            <p:cNvSpPr>
              <a:spLocks noChangeArrowheads="1"/>
            </p:cNvSpPr>
            <p:nvPr/>
          </p:nvSpPr>
          <p:spPr bwMode="auto">
            <a:xfrm>
              <a:off x="1176" y="1964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76" name="Rectangle 90"/>
            <p:cNvSpPr>
              <a:spLocks noChangeArrowheads="1"/>
            </p:cNvSpPr>
            <p:nvPr/>
          </p:nvSpPr>
          <p:spPr bwMode="auto">
            <a:xfrm>
              <a:off x="1233" y="1964"/>
              <a:ext cx="837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Purchasing and supply </a:t>
              </a:r>
              <a:endParaRPr lang="en-US"/>
            </a:p>
          </p:txBody>
        </p:sp>
        <p:sp>
          <p:nvSpPr>
            <p:cNvPr id="14377" name="Rectangle 91"/>
            <p:cNvSpPr>
              <a:spLocks noChangeArrowheads="1"/>
            </p:cNvSpPr>
            <p:nvPr/>
          </p:nvSpPr>
          <p:spPr bwMode="auto">
            <a:xfrm>
              <a:off x="1277" y="2071"/>
              <a:ext cx="755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scheduling decisions</a:t>
              </a:r>
              <a:endParaRPr lang="en-US"/>
            </a:p>
          </p:txBody>
        </p:sp>
        <p:sp>
          <p:nvSpPr>
            <p:cNvPr id="14378" name="Rectangle 92"/>
            <p:cNvSpPr>
              <a:spLocks noChangeArrowheads="1"/>
            </p:cNvSpPr>
            <p:nvPr/>
          </p:nvSpPr>
          <p:spPr bwMode="auto">
            <a:xfrm>
              <a:off x="1176" y="2179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79" name="Rectangle 93"/>
            <p:cNvSpPr>
              <a:spLocks noChangeArrowheads="1"/>
            </p:cNvSpPr>
            <p:nvPr/>
          </p:nvSpPr>
          <p:spPr bwMode="auto">
            <a:xfrm>
              <a:off x="1233" y="2179"/>
              <a:ext cx="779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Storage fundamentals</a:t>
              </a:r>
              <a:endParaRPr lang="en-US"/>
            </a:p>
          </p:txBody>
        </p:sp>
        <p:sp>
          <p:nvSpPr>
            <p:cNvPr id="14380" name="Rectangle 94"/>
            <p:cNvSpPr>
              <a:spLocks noChangeArrowheads="1"/>
            </p:cNvSpPr>
            <p:nvPr/>
          </p:nvSpPr>
          <p:spPr bwMode="auto">
            <a:xfrm>
              <a:off x="1176" y="2287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81" name="Rectangle 95"/>
            <p:cNvSpPr>
              <a:spLocks noChangeArrowheads="1"/>
            </p:cNvSpPr>
            <p:nvPr/>
          </p:nvSpPr>
          <p:spPr bwMode="auto">
            <a:xfrm>
              <a:off x="1233" y="2287"/>
              <a:ext cx="639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Storage decisions</a:t>
              </a:r>
              <a:endParaRPr lang="en-US"/>
            </a:p>
          </p:txBody>
        </p:sp>
        <p:sp>
          <p:nvSpPr>
            <p:cNvPr id="14382" name="Rectangle 96"/>
            <p:cNvSpPr>
              <a:spLocks noChangeArrowheads="1"/>
            </p:cNvSpPr>
            <p:nvPr/>
          </p:nvSpPr>
          <p:spPr bwMode="auto">
            <a:xfrm>
              <a:off x="2291" y="2889"/>
              <a:ext cx="1471" cy="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Rectangle 97"/>
            <p:cNvSpPr>
              <a:spLocks noChangeArrowheads="1"/>
            </p:cNvSpPr>
            <p:nvPr/>
          </p:nvSpPr>
          <p:spPr bwMode="auto">
            <a:xfrm>
              <a:off x="2370" y="2921"/>
              <a:ext cx="6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i="1">
                  <a:solidFill>
                    <a:srgbClr val="000000"/>
                  </a:solidFill>
                </a:rPr>
                <a:t>Location Strategy</a:t>
              </a:r>
              <a:endParaRPr lang="en-US"/>
            </a:p>
          </p:txBody>
        </p:sp>
        <p:sp>
          <p:nvSpPr>
            <p:cNvPr id="14384" name="Rectangle 98"/>
            <p:cNvSpPr>
              <a:spLocks noChangeArrowheads="1"/>
            </p:cNvSpPr>
            <p:nvPr/>
          </p:nvSpPr>
          <p:spPr bwMode="auto">
            <a:xfrm>
              <a:off x="2345" y="3030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85" name="Rectangle 99"/>
            <p:cNvSpPr>
              <a:spLocks noChangeArrowheads="1"/>
            </p:cNvSpPr>
            <p:nvPr/>
          </p:nvSpPr>
          <p:spPr bwMode="auto">
            <a:xfrm>
              <a:off x="2402" y="3030"/>
              <a:ext cx="672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Location decisions</a:t>
              </a:r>
              <a:endParaRPr lang="en-US"/>
            </a:p>
          </p:txBody>
        </p:sp>
        <p:sp>
          <p:nvSpPr>
            <p:cNvPr id="14386" name="Rectangle 100"/>
            <p:cNvSpPr>
              <a:spLocks noChangeArrowheads="1"/>
            </p:cNvSpPr>
            <p:nvPr/>
          </p:nvSpPr>
          <p:spPr bwMode="auto">
            <a:xfrm>
              <a:off x="2345" y="3138"/>
              <a:ext cx="26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•</a:t>
              </a:r>
              <a:endParaRPr lang="en-US"/>
            </a:p>
          </p:txBody>
        </p:sp>
        <p:sp>
          <p:nvSpPr>
            <p:cNvPr id="14387" name="Rectangle 101"/>
            <p:cNvSpPr>
              <a:spLocks noChangeArrowheads="1"/>
            </p:cNvSpPr>
            <p:nvPr/>
          </p:nvSpPr>
          <p:spPr bwMode="auto">
            <a:xfrm>
              <a:off x="2402" y="3138"/>
              <a:ext cx="1072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The network planning process</a:t>
              </a:r>
              <a:endParaRPr lang="en-US"/>
            </a:p>
          </p:txBody>
        </p:sp>
        <p:grpSp>
          <p:nvGrpSpPr>
            <p:cNvPr id="14388" name="Group 104"/>
            <p:cNvGrpSpPr>
              <a:grpSpLocks/>
            </p:cNvGrpSpPr>
            <p:nvPr/>
          </p:nvGrpSpPr>
          <p:grpSpPr bwMode="auto">
            <a:xfrm>
              <a:off x="1965" y="1699"/>
              <a:ext cx="414" cy="253"/>
              <a:chOff x="1965" y="1699"/>
              <a:chExt cx="414" cy="253"/>
            </a:xfrm>
          </p:grpSpPr>
          <p:sp>
            <p:nvSpPr>
              <p:cNvPr id="14425" name="Line 102"/>
              <p:cNvSpPr>
                <a:spLocks noChangeShapeType="1"/>
              </p:cNvSpPr>
              <p:nvPr/>
            </p:nvSpPr>
            <p:spPr bwMode="auto">
              <a:xfrm>
                <a:off x="1965" y="1699"/>
                <a:ext cx="363" cy="22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6" name="Freeform 103"/>
              <p:cNvSpPr>
                <a:spLocks/>
              </p:cNvSpPr>
              <p:nvPr/>
            </p:nvSpPr>
            <p:spPr bwMode="auto">
              <a:xfrm>
                <a:off x="2309" y="1892"/>
                <a:ext cx="70" cy="60"/>
              </a:xfrm>
              <a:custGeom>
                <a:avLst/>
                <a:gdLst>
                  <a:gd name="T0" fmla="*/ 0 w 141"/>
                  <a:gd name="T1" fmla="*/ 1 h 120"/>
                  <a:gd name="T2" fmla="*/ 0 w 141"/>
                  <a:gd name="T3" fmla="*/ 1 h 120"/>
                  <a:gd name="T4" fmla="*/ 0 w 141"/>
                  <a:gd name="T5" fmla="*/ 0 h 120"/>
                  <a:gd name="T6" fmla="*/ 0 w 141"/>
                  <a:gd name="T7" fmla="*/ 1 h 1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120"/>
                  <a:gd name="T14" fmla="*/ 141 w 141"/>
                  <a:gd name="T15" fmla="*/ 120 h 1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120">
                    <a:moveTo>
                      <a:pt x="0" y="108"/>
                    </a:moveTo>
                    <a:lnTo>
                      <a:pt x="141" y="120"/>
                    </a:lnTo>
                    <a:lnTo>
                      <a:pt x="66" y="0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89" name="Group 107"/>
            <p:cNvGrpSpPr>
              <a:grpSpLocks/>
            </p:cNvGrpSpPr>
            <p:nvPr/>
          </p:nvGrpSpPr>
          <p:grpSpPr bwMode="auto">
            <a:xfrm>
              <a:off x="2232" y="2638"/>
              <a:ext cx="391" cy="320"/>
              <a:chOff x="2232" y="2638"/>
              <a:chExt cx="391" cy="320"/>
            </a:xfrm>
          </p:grpSpPr>
          <p:sp>
            <p:nvSpPr>
              <p:cNvPr id="14423" name="Freeform 105"/>
              <p:cNvSpPr>
                <a:spLocks/>
              </p:cNvSpPr>
              <p:nvPr/>
            </p:nvSpPr>
            <p:spPr bwMode="auto">
              <a:xfrm>
                <a:off x="2232" y="2676"/>
                <a:ext cx="344" cy="282"/>
              </a:xfrm>
              <a:custGeom>
                <a:avLst/>
                <a:gdLst>
                  <a:gd name="T0" fmla="*/ 1 w 687"/>
                  <a:gd name="T1" fmla="*/ 0 h 565"/>
                  <a:gd name="T2" fmla="*/ 0 w 687"/>
                  <a:gd name="T3" fmla="*/ 0 h 565"/>
                  <a:gd name="T4" fmla="*/ 1 w 687"/>
                  <a:gd name="T5" fmla="*/ 0 h 565"/>
                  <a:gd name="T6" fmla="*/ 0 60000 65536"/>
                  <a:gd name="T7" fmla="*/ 0 60000 65536"/>
                  <a:gd name="T8" fmla="*/ 0 60000 65536"/>
                  <a:gd name="T9" fmla="*/ 0 w 687"/>
                  <a:gd name="T10" fmla="*/ 0 h 565"/>
                  <a:gd name="T11" fmla="*/ 687 w 687"/>
                  <a:gd name="T12" fmla="*/ 565 h 56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87" h="565">
                    <a:moveTo>
                      <a:pt x="160" y="565"/>
                    </a:moveTo>
                    <a:lnTo>
                      <a:pt x="0" y="565"/>
                    </a:lnTo>
                    <a:lnTo>
                      <a:pt x="687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4" name="Freeform 106"/>
              <p:cNvSpPr>
                <a:spLocks/>
              </p:cNvSpPr>
              <p:nvPr/>
            </p:nvSpPr>
            <p:spPr bwMode="auto">
              <a:xfrm>
                <a:off x="2553" y="2638"/>
                <a:ext cx="70" cy="65"/>
              </a:xfrm>
              <a:custGeom>
                <a:avLst/>
                <a:gdLst>
                  <a:gd name="T0" fmla="*/ 0 w 141"/>
                  <a:gd name="T1" fmla="*/ 0 h 131"/>
                  <a:gd name="T2" fmla="*/ 0 w 141"/>
                  <a:gd name="T3" fmla="*/ 0 h 131"/>
                  <a:gd name="T4" fmla="*/ 0 w 141"/>
                  <a:gd name="T5" fmla="*/ 0 h 131"/>
                  <a:gd name="T6" fmla="*/ 0 w 141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131"/>
                  <a:gd name="T14" fmla="*/ 141 w 141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131">
                    <a:moveTo>
                      <a:pt x="83" y="131"/>
                    </a:moveTo>
                    <a:lnTo>
                      <a:pt x="141" y="0"/>
                    </a:lnTo>
                    <a:lnTo>
                      <a:pt x="0" y="33"/>
                    </a:lnTo>
                    <a:lnTo>
                      <a:pt x="83" y="1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390" name="Group 110"/>
            <p:cNvGrpSpPr>
              <a:grpSpLocks/>
            </p:cNvGrpSpPr>
            <p:nvPr/>
          </p:nvGrpSpPr>
          <p:grpSpPr bwMode="auto">
            <a:xfrm>
              <a:off x="2943" y="1791"/>
              <a:ext cx="496" cy="326"/>
              <a:chOff x="2943" y="1791"/>
              <a:chExt cx="496" cy="326"/>
            </a:xfrm>
          </p:grpSpPr>
          <p:sp>
            <p:nvSpPr>
              <p:cNvPr id="14421" name="Freeform 108"/>
              <p:cNvSpPr>
                <a:spLocks/>
              </p:cNvSpPr>
              <p:nvPr/>
            </p:nvSpPr>
            <p:spPr bwMode="auto">
              <a:xfrm>
                <a:off x="2990" y="1791"/>
                <a:ext cx="449" cy="287"/>
              </a:xfrm>
              <a:custGeom>
                <a:avLst/>
                <a:gdLst>
                  <a:gd name="T0" fmla="*/ 0 w 900"/>
                  <a:gd name="T1" fmla="*/ 0 h 576"/>
                  <a:gd name="T2" fmla="*/ 0 w 900"/>
                  <a:gd name="T3" fmla="*/ 0 h 576"/>
                  <a:gd name="T4" fmla="*/ 0 w 900"/>
                  <a:gd name="T5" fmla="*/ 0 h 576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576"/>
                  <a:gd name="T11" fmla="*/ 900 w 900"/>
                  <a:gd name="T12" fmla="*/ 576 h 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576">
                    <a:moveTo>
                      <a:pt x="900" y="0"/>
                    </a:moveTo>
                    <a:lnTo>
                      <a:pt x="723" y="0"/>
                    </a:lnTo>
                    <a:lnTo>
                      <a:pt x="0" y="576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22" name="Freeform 109"/>
              <p:cNvSpPr>
                <a:spLocks/>
              </p:cNvSpPr>
              <p:nvPr/>
            </p:nvSpPr>
            <p:spPr bwMode="auto">
              <a:xfrm>
                <a:off x="2943" y="2051"/>
                <a:ext cx="70" cy="66"/>
              </a:xfrm>
              <a:custGeom>
                <a:avLst/>
                <a:gdLst>
                  <a:gd name="T0" fmla="*/ 0 w 141"/>
                  <a:gd name="T1" fmla="*/ 0 h 131"/>
                  <a:gd name="T2" fmla="*/ 0 w 141"/>
                  <a:gd name="T3" fmla="*/ 1 h 131"/>
                  <a:gd name="T4" fmla="*/ 0 w 141"/>
                  <a:gd name="T5" fmla="*/ 1 h 131"/>
                  <a:gd name="T6" fmla="*/ 0 w 141"/>
                  <a:gd name="T7" fmla="*/ 0 h 1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1"/>
                  <a:gd name="T13" fmla="*/ 0 h 131"/>
                  <a:gd name="T14" fmla="*/ 141 w 141"/>
                  <a:gd name="T15" fmla="*/ 131 h 1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1" h="131">
                    <a:moveTo>
                      <a:pt x="60" y="0"/>
                    </a:moveTo>
                    <a:lnTo>
                      <a:pt x="0" y="131"/>
                    </a:lnTo>
                    <a:lnTo>
                      <a:pt x="141" y="10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64" name="Rectangle 111"/>
            <p:cNvSpPr>
              <a:spLocks noChangeArrowheads="1"/>
            </p:cNvSpPr>
            <p:nvPr/>
          </p:nvSpPr>
          <p:spPr bwMode="auto">
            <a:xfrm>
              <a:off x="884" y="1372"/>
              <a:ext cx="4452" cy="205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chemeClr val="accent1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92" name="Rectangle 112"/>
            <p:cNvSpPr>
              <a:spLocks noChangeArrowheads="1"/>
            </p:cNvSpPr>
            <p:nvPr/>
          </p:nvSpPr>
          <p:spPr bwMode="auto">
            <a:xfrm>
              <a:off x="947" y="1436"/>
              <a:ext cx="4120" cy="195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3" name="Rectangle 113"/>
            <p:cNvSpPr>
              <a:spLocks noChangeArrowheads="1"/>
            </p:cNvSpPr>
            <p:nvPr/>
          </p:nvSpPr>
          <p:spPr bwMode="auto">
            <a:xfrm>
              <a:off x="1006" y="1499"/>
              <a:ext cx="3786" cy="184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4" name="Rectangle 114"/>
            <p:cNvSpPr>
              <a:spLocks noChangeArrowheads="1"/>
            </p:cNvSpPr>
            <p:nvPr/>
          </p:nvSpPr>
          <p:spPr bwMode="auto">
            <a:xfrm rot="16200000">
              <a:off x="4365" y="2328"/>
              <a:ext cx="499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PLANNING</a:t>
              </a:r>
              <a:endParaRPr lang="en-US"/>
            </a:p>
          </p:txBody>
        </p:sp>
        <p:sp>
          <p:nvSpPr>
            <p:cNvPr id="14395" name="Rectangle 115"/>
            <p:cNvSpPr>
              <a:spLocks noChangeArrowheads="1"/>
            </p:cNvSpPr>
            <p:nvPr/>
          </p:nvSpPr>
          <p:spPr bwMode="auto">
            <a:xfrm rot="16200000">
              <a:off x="4605" y="2290"/>
              <a:ext cx="611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ORGANIZING</a:t>
              </a:r>
              <a:endParaRPr lang="en-US"/>
            </a:p>
          </p:txBody>
        </p:sp>
        <p:sp>
          <p:nvSpPr>
            <p:cNvPr id="14396" name="Rectangle 116"/>
            <p:cNvSpPr>
              <a:spLocks noChangeArrowheads="1"/>
            </p:cNvSpPr>
            <p:nvPr/>
          </p:nvSpPr>
          <p:spPr bwMode="auto">
            <a:xfrm rot="16200000">
              <a:off x="4865" y="2246"/>
              <a:ext cx="701" cy="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000000"/>
                  </a:solidFill>
                </a:rPr>
                <a:t>CONTROLLING</a:t>
              </a:r>
              <a:endParaRPr lang="en-US"/>
            </a:p>
          </p:txBody>
        </p:sp>
        <p:sp>
          <p:nvSpPr>
            <p:cNvPr id="14397" name="Rectangle 117"/>
            <p:cNvSpPr>
              <a:spLocks noChangeArrowheads="1"/>
            </p:cNvSpPr>
            <p:nvPr/>
          </p:nvSpPr>
          <p:spPr bwMode="auto">
            <a:xfrm>
              <a:off x="3369" y="1728"/>
              <a:ext cx="1440" cy="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98" name="Rectangle 118"/>
            <p:cNvSpPr>
              <a:spLocks noChangeArrowheads="1"/>
            </p:cNvSpPr>
            <p:nvPr/>
          </p:nvSpPr>
          <p:spPr bwMode="auto">
            <a:xfrm>
              <a:off x="3448" y="1760"/>
              <a:ext cx="1262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i="1" u="sng">
                  <a:solidFill>
                    <a:srgbClr val="00B0F0"/>
                  </a:solidFill>
                </a:rPr>
                <a:t>Transportation Strategy</a:t>
              </a:r>
              <a:endParaRPr lang="en-US" sz="3600" u="sng">
                <a:solidFill>
                  <a:srgbClr val="00B0F0"/>
                </a:solidFill>
              </a:endParaRPr>
            </a:p>
          </p:txBody>
        </p:sp>
        <p:sp>
          <p:nvSpPr>
            <p:cNvPr id="14399" name="Rectangle 120"/>
            <p:cNvSpPr>
              <a:spLocks noChangeArrowheads="1"/>
            </p:cNvSpPr>
            <p:nvPr/>
          </p:nvSpPr>
          <p:spPr bwMode="auto">
            <a:xfrm>
              <a:off x="3480" y="1920"/>
              <a:ext cx="1131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00B0F0"/>
                  </a:solidFill>
                </a:rPr>
                <a:t> Transport fundamentals</a:t>
              </a:r>
              <a:endParaRPr lang="en-US" sz="3200">
                <a:solidFill>
                  <a:srgbClr val="00B0F0"/>
                </a:solidFill>
              </a:endParaRPr>
            </a:p>
          </p:txBody>
        </p:sp>
        <p:sp>
          <p:nvSpPr>
            <p:cNvPr id="14400" name="Rectangle 122"/>
            <p:cNvSpPr>
              <a:spLocks noChangeArrowheads="1"/>
            </p:cNvSpPr>
            <p:nvPr/>
          </p:nvSpPr>
          <p:spPr bwMode="auto">
            <a:xfrm>
              <a:off x="3480" y="2030"/>
              <a:ext cx="1177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00B0F0"/>
                  </a:solidFill>
                </a:rPr>
                <a:t> Transportation decisions</a:t>
              </a:r>
              <a:endParaRPr lang="en-US" sz="3200">
                <a:solidFill>
                  <a:srgbClr val="00B0F0"/>
                </a:solidFill>
              </a:endParaRPr>
            </a:p>
          </p:txBody>
        </p:sp>
        <p:sp>
          <p:nvSpPr>
            <p:cNvPr id="14401" name="Rectangle 123"/>
            <p:cNvSpPr>
              <a:spLocks noChangeArrowheads="1"/>
            </p:cNvSpPr>
            <p:nvPr/>
          </p:nvSpPr>
          <p:spPr bwMode="auto">
            <a:xfrm>
              <a:off x="2070" y="2615"/>
              <a:ext cx="1751" cy="3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2" name="Freeform 124"/>
            <p:cNvSpPr>
              <a:spLocks/>
            </p:cNvSpPr>
            <p:nvPr/>
          </p:nvSpPr>
          <p:spPr bwMode="auto">
            <a:xfrm>
              <a:off x="2058" y="1610"/>
              <a:ext cx="893" cy="1040"/>
            </a:xfrm>
            <a:custGeom>
              <a:avLst/>
              <a:gdLst>
                <a:gd name="T0" fmla="*/ 0 w 1408"/>
                <a:gd name="T1" fmla="*/ 1 h 1970"/>
                <a:gd name="T2" fmla="*/ 1 w 1408"/>
                <a:gd name="T3" fmla="*/ 1 h 1970"/>
                <a:gd name="T4" fmla="*/ 1 w 1408"/>
                <a:gd name="T5" fmla="*/ 1 h 1970"/>
                <a:gd name="T6" fmla="*/ 1 w 1408"/>
                <a:gd name="T7" fmla="*/ 0 h 1970"/>
                <a:gd name="T8" fmla="*/ 0 w 1408"/>
                <a:gd name="T9" fmla="*/ 1 h 19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8"/>
                <a:gd name="T16" fmla="*/ 0 h 1970"/>
                <a:gd name="T17" fmla="*/ 1408 w 1408"/>
                <a:gd name="T18" fmla="*/ 1970 h 19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8" h="1970">
                  <a:moveTo>
                    <a:pt x="0" y="1936"/>
                  </a:moveTo>
                  <a:lnTo>
                    <a:pt x="49" y="1970"/>
                  </a:lnTo>
                  <a:lnTo>
                    <a:pt x="1408" y="34"/>
                  </a:lnTo>
                  <a:lnTo>
                    <a:pt x="1360" y="0"/>
                  </a:lnTo>
                  <a:lnTo>
                    <a:pt x="0" y="19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3" name="Freeform 125"/>
            <p:cNvSpPr>
              <a:spLocks/>
            </p:cNvSpPr>
            <p:nvPr/>
          </p:nvSpPr>
          <p:spPr bwMode="auto">
            <a:xfrm>
              <a:off x="2910" y="1610"/>
              <a:ext cx="911" cy="1036"/>
            </a:xfrm>
            <a:custGeom>
              <a:avLst/>
              <a:gdLst>
                <a:gd name="T0" fmla="*/ 1 w 1549"/>
                <a:gd name="T1" fmla="*/ 1 h 1971"/>
                <a:gd name="T2" fmla="*/ 1 w 1549"/>
                <a:gd name="T3" fmla="*/ 1 h 1971"/>
                <a:gd name="T4" fmla="*/ 1 w 1549"/>
                <a:gd name="T5" fmla="*/ 0 h 1971"/>
                <a:gd name="T6" fmla="*/ 0 w 1549"/>
                <a:gd name="T7" fmla="*/ 1 h 1971"/>
                <a:gd name="T8" fmla="*/ 1 w 1549"/>
                <a:gd name="T9" fmla="*/ 1 h 19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9"/>
                <a:gd name="T16" fmla="*/ 0 h 1971"/>
                <a:gd name="T17" fmla="*/ 1549 w 1549"/>
                <a:gd name="T18" fmla="*/ 1971 h 19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9" h="1971">
                  <a:moveTo>
                    <a:pt x="1502" y="1971"/>
                  </a:moveTo>
                  <a:lnTo>
                    <a:pt x="1549" y="1936"/>
                  </a:lnTo>
                  <a:lnTo>
                    <a:pt x="47" y="0"/>
                  </a:lnTo>
                  <a:lnTo>
                    <a:pt x="0" y="35"/>
                  </a:lnTo>
                  <a:lnTo>
                    <a:pt x="1502" y="197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4" name="Rectangle 126"/>
            <p:cNvSpPr>
              <a:spLocks noChangeArrowheads="1"/>
            </p:cNvSpPr>
            <p:nvPr/>
          </p:nvSpPr>
          <p:spPr bwMode="auto">
            <a:xfrm>
              <a:off x="2081" y="2005"/>
              <a:ext cx="1261" cy="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05" name="Rectangle 127"/>
            <p:cNvSpPr>
              <a:spLocks noChangeArrowheads="1"/>
            </p:cNvSpPr>
            <p:nvPr/>
          </p:nvSpPr>
          <p:spPr bwMode="auto">
            <a:xfrm>
              <a:off x="2661" y="1995"/>
              <a:ext cx="552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i="1" u="sng">
                  <a:solidFill>
                    <a:srgbClr val="009900"/>
                  </a:solidFill>
                </a:rPr>
                <a:t>Customer </a:t>
              </a:r>
              <a:endParaRPr lang="en-US" sz="3600" u="sng">
                <a:solidFill>
                  <a:srgbClr val="009900"/>
                </a:solidFill>
              </a:endParaRPr>
            </a:p>
          </p:txBody>
        </p:sp>
        <p:sp>
          <p:nvSpPr>
            <p:cNvPr id="14406" name="Rectangle 128"/>
            <p:cNvSpPr>
              <a:spLocks noChangeArrowheads="1"/>
            </p:cNvSpPr>
            <p:nvPr/>
          </p:nvSpPr>
          <p:spPr bwMode="auto">
            <a:xfrm>
              <a:off x="2576" y="2119"/>
              <a:ext cx="707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i="1" u="sng">
                  <a:solidFill>
                    <a:srgbClr val="009900"/>
                  </a:solidFill>
                </a:rPr>
                <a:t>service goals</a:t>
              </a:r>
              <a:endParaRPr lang="en-US" sz="3600" u="sng">
                <a:solidFill>
                  <a:srgbClr val="009900"/>
                </a:solidFill>
              </a:endParaRPr>
            </a:p>
          </p:txBody>
        </p:sp>
        <p:sp>
          <p:nvSpPr>
            <p:cNvPr id="14407" name="Rectangle 130"/>
            <p:cNvSpPr>
              <a:spLocks noChangeArrowheads="1"/>
            </p:cNvSpPr>
            <p:nvPr/>
          </p:nvSpPr>
          <p:spPr bwMode="auto">
            <a:xfrm>
              <a:off x="2413" y="2254"/>
              <a:ext cx="622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000000"/>
                  </a:solidFill>
                </a:rPr>
                <a:t> The product</a:t>
              </a:r>
              <a:endParaRPr lang="en-US" sz="3200"/>
            </a:p>
          </p:txBody>
        </p:sp>
        <p:sp>
          <p:nvSpPr>
            <p:cNvPr id="14408" name="Rectangle 132"/>
            <p:cNvSpPr>
              <a:spLocks noChangeArrowheads="1"/>
            </p:cNvSpPr>
            <p:nvPr/>
          </p:nvSpPr>
          <p:spPr bwMode="auto">
            <a:xfrm>
              <a:off x="2413" y="2360"/>
              <a:ext cx="850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/>
                <a:t> Logistics service</a:t>
              </a:r>
            </a:p>
          </p:txBody>
        </p:sp>
        <p:sp>
          <p:nvSpPr>
            <p:cNvPr id="14409" name="Rectangle 134"/>
            <p:cNvSpPr>
              <a:spLocks noChangeArrowheads="1"/>
            </p:cNvSpPr>
            <p:nvPr/>
          </p:nvSpPr>
          <p:spPr bwMode="auto">
            <a:xfrm>
              <a:off x="2416" y="2470"/>
              <a:ext cx="1197" cy="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000000"/>
                  </a:solidFill>
                </a:rPr>
                <a:t> Ord. Proc. &amp; Info system</a:t>
              </a:r>
              <a:endParaRPr lang="en-US" sz="3200"/>
            </a:p>
          </p:txBody>
        </p:sp>
        <p:sp>
          <p:nvSpPr>
            <p:cNvPr id="14410" name="Rectangle 136"/>
            <p:cNvSpPr>
              <a:spLocks noChangeArrowheads="1"/>
            </p:cNvSpPr>
            <p:nvPr/>
          </p:nvSpPr>
          <p:spPr bwMode="auto">
            <a:xfrm>
              <a:off x="1122" y="1607"/>
              <a:ext cx="1409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Rectangle 137"/>
            <p:cNvSpPr>
              <a:spLocks noChangeArrowheads="1"/>
            </p:cNvSpPr>
            <p:nvPr/>
          </p:nvSpPr>
          <p:spPr bwMode="auto">
            <a:xfrm>
              <a:off x="1176" y="1639"/>
              <a:ext cx="979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i="1" u="sng">
                  <a:solidFill>
                    <a:srgbClr val="800080"/>
                  </a:solidFill>
                </a:rPr>
                <a:t>Inventory Strategy</a:t>
              </a:r>
              <a:endParaRPr lang="en-US" sz="3600" u="sng">
                <a:solidFill>
                  <a:srgbClr val="800080"/>
                </a:solidFill>
              </a:endParaRPr>
            </a:p>
          </p:txBody>
        </p:sp>
        <p:sp>
          <p:nvSpPr>
            <p:cNvPr id="14412" name="Rectangle 139"/>
            <p:cNvSpPr>
              <a:spLocks noChangeArrowheads="1"/>
            </p:cNvSpPr>
            <p:nvPr/>
          </p:nvSpPr>
          <p:spPr bwMode="auto">
            <a:xfrm>
              <a:off x="1233" y="1748"/>
              <a:ext cx="592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800080"/>
                  </a:solidFill>
                </a:rPr>
                <a:t> Forecasting</a:t>
              </a:r>
              <a:endParaRPr lang="en-US" sz="3200">
                <a:solidFill>
                  <a:srgbClr val="800080"/>
                </a:solidFill>
              </a:endParaRPr>
            </a:p>
          </p:txBody>
        </p:sp>
        <p:sp>
          <p:nvSpPr>
            <p:cNvPr id="14413" name="Rectangle 141"/>
            <p:cNvSpPr>
              <a:spLocks noChangeArrowheads="1"/>
            </p:cNvSpPr>
            <p:nvPr/>
          </p:nvSpPr>
          <p:spPr bwMode="auto">
            <a:xfrm>
              <a:off x="1233" y="1856"/>
              <a:ext cx="942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800080"/>
                  </a:solidFill>
                </a:rPr>
                <a:t> Inventory decisions</a:t>
              </a:r>
              <a:endParaRPr lang="en-US" sz="3200">
                <a:solidFill>
                  <a:srgbClr val="800080"/>
                </a:solidFill>
              </a:endParaRPr>
            </a:p>
          </p:txBody>
        </p:sp>
        <p:sp>
          <p:nvSpPr>
            <p:cNvPr id="14414" name="Rectangle 143"/>
            <p:cNvSpPr>
              <a:spLocks noChangeArrowheads="1"/>
            </p:cNvSpPr>
            <p:nvPr/>
          </p:nvSpPr>
          <p:spPr bwMode="auto">
            <a:xfrm>
              <a:off x="1233" y="1964"/>
              <a:ext cx="1120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800080"/>
                  </a:solidFill>
                </a:rPr>
                <a:t> Purchasing and supply </a:t>
              </a:r>
              <a:endParaRPr lang="en-US" sz="3200">
                <a:solidFill>
                  <a:srgbClr val="800080"/>
                </a:solidFill>
              </a:endParaRPr>
            </a:p>
          </p:txBody>
        </p:sp>
        <p:sp>
          <p:nvSpPr>
            <p:cNvPr id="14415" name="Rectangle 146"/>
            <p:cNvSpPr>
              <a:spLocks noChangeArrowheads="1"/>
            </p:cNvSpPr>
            <p:nvPr/>
          </p:nvSpPr>
          <p:spPr bwMode="auto">
            <a:xfrm>
              <a:off x="1233" y="2069"/>
              <a:ext cx="1047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800080"/>
                  </a:solidFill>
                </a:rPr>
                <a:t> Storage fundamentals</a:t>
              </a:r>
              <a:endParaRPr lang="en-US" sz="3200">
                <a:solidFill>
                  <a:srgbClr val="800080"/>
                </a:solidFill>
              </a:endParaRPr>
            </a:p>
          </p:txBody>
        </p:sp>
        <p:sp>
          <p:nvSpPr>
            <p:cNvPr id="14416" name="Rectangle 148"/>
            <p:cNvSpPr>
              <a:spLocks noChangeArrowheads="1"/>
            </p:cNvSpPr>
            <p:nvPr/>
          </p:nvSpPr>
          <p:spPr bwMode="auto">
            <a:xfrm>
              <a:off x="1233" y="2177"/>
              <a:ext cx="869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800080"/>
                  </a:solidFill>
                </a:rPr>
                <a:t> Storage decisions</a:t>
              </a:r>
              <a:endParaRPr lang="en-US" sz="3200">
                <a:solidFill>
                  <a:srgbClr val="800080"/>
                </a:solidFill>
              </a:endParaRPr>
            </a:p>
          </p:txBody>
        </p:sp>
        <p:sp>
          <p:nvSpPr>
            <p:cNvPr id="14417" name="Rectangle 149"/>
            <p:cNvSpPr>
              <a:spLocks noChangeArrowheads="1"/>
            </p:cNvSpPr>
            <p:nvPr/>
          </p:nvSpPr>
          <p:spPr bwMode="auto">
            <a:xfrm>
              <a:off x="2291" y="2889"/>
              <a:ext cx="1471" cy="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8" name="Rectangle 150"/>
            <p:cNvSpPr>
              <a:spLocks noChangeArrowheads="1"/>
            </p:cNvSpPr>
            <p:nvPr/>
          </p:nvSpPr>
          <p:spPr bwMode="auto">
            <a:xfrm>
              <a:off x="2370" y="2921"/>
              <a:ext cx="942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i="1" u="sng">
                  <a:solidFill>
                    <a:srgbClr val="990000"/>
                  </a:solidFill>
                </a:rPr>
                <a:t>Location Strategy</a:t>
              </a:r>
              <a:endParaRPr lang="en-US" sz="3600" u="sng">
                <a:solidFill>
                  <a:srgbClr val="990000"/>
                </a:solidFill>
              </a:endParaRPr>
            </a:p>
          </p:txBody>
        </p:sp>
        <p:sp>
          <p:nvSpPr>
            <p:cNvPr id="14419" name="Rectangle 152"/>
            <p:cNvSpPr>
              <a:spLocks noChangeArrowheads="1"/>
            </p:cNvSpPr>
            <p:nvPr/>
          </p:nvSpPr>
          <p:spPr bwMode="auto">
            <a:xfrm>
              <a:off x="2402" y="3030"/>
              <a:ext cx="910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990000"/>
                  </a:solidFill>
                </a:rPr>
                <a:t> Location decisions</a:t>
              </a:r>
              <a:endParaRPr lang="en-US" sz="3200">
                <a:solidFill>
                  <a:srgbClr val="990000"/>
                </a:solidFill>
              </a:endParaRPr>
            </a:p>
          </p:txBody>
        </p:sp>
        <p:sp>
          <p:nvSpPr>
            <p:cNvPr id="14420" name="Rectangle 154"/>
            <p:cNvSpPr>
              <a:spLocks noChangeArrowheads="1"/>
            </p:cNvSpPr>
            <p:nvPr/>
          </p:nvSpPr>
          <p:spPr bwMode="auto">
            <a:xfrm>
              <a:off x="2402" y="3138"/>
              <a:ext cx="1417" cy="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buFont typeface="Arial" charset="0"/>
                <a:buChar char="•"/>
              </a:pPr>
              <a:r>
                <a:rPr lang="en-US" sz="1400">
                  <a:solidFill>
                    <a:srgbClr val="990000"/>
                  </a:solidFill>
                </a:rPr>
                <a:t> The network planning process</a:t>
              </a:r>
              <a:endParaRPr lang="en-US" sz="3200">
                <a:solidFill>
                  <a:srgbClr val="990000"/>
                </a:solidFill>
              </a:endParaRPr>
            </a:p>
          </p:txBody>
        </p:sp>
      </p:grpSp>
      <p:sp>
        <p:nvSpPr>
          <p:cNvPr id="111" name="Right Arrow 110"/>
          <p:cNvSpPr/>
          <p:nvPr/>
        </p:nvSpPr>
        <p:spPr>
          <a:xfrm rot="2035712">
            <a:off x="4605338" y="2430463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" name="Right Arrow 111"/>
          <p:cNvSpPr/>
          <p:nvPr/>
        </p:nvSpPr>
        <p:spPr>
          <a:xfrm rot="8034303">
            <a:off x="6264275" y="2306638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3" name="Right Arrow 112"/>
          <p:cNvSpPr/>
          <p:nvPr/>
        </p:nvSpPr>
        <p:spPr>
          <a:xfrm rot="16200000">
            <a:off x="5576094" y="4568032"/>
            <a:ext cx="449263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04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066800" y="2286000"/>
            <a:ext cx="8453533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9900"/>
                </a:solidFill>
              </a:rPr>
              <a:t>Case: HP </a:t>
            </a:r>
            <a:r>
              <a:rPr lang="en-US" sz="4000" dirty="0" err="1">
                <a:solidFill>
                  <a:srgbClr val="009900"/>
                </a:solidFill>
              </a:rPr>
              <a:t>DeskJet</a:t>
            </a:r>
            <a:endParaRPr lang="en-US" sz="4000" dirty="0">
              <a:solidFill>
                <a:srgbClr val="009900"/>
              </a:solidFill>
            </a:endParaRPr>
          </a:p>
          <a:p>
            <a:pPr>
              <a:buFontTx/>
              <a:buChar char="•"/>
            </a:pPr>
            <a:endParaRPr lang="en-US" sz="1800" dirty="0"/>
          </a:p>
          <a:p>
            <a:pPr>
              <a:buFontTx/>
              <a:buChar char="•"/>
            </a:pPr>
            <a:r>
              <a:rPr lang="en-US" sz="4000" dirty="0"/>
              <a:t>  Intro to Transportation Planning</a:t>
            </a:r>
          </a:p>
          <a:p>
            <a:pPr>
              <a:buFontTx/>
              <a:buChar char="•"/>
            </a:pPr>
            <a:endParaRPr lang="en-US" sz="1800" dirty="0"/>
          </a:p>
          <a:p>
            <a:pPr>
              <a:buFontTx/>
              <a:buChar char="•"/>
            </a:pPr>
            <a:r>
              <a:rPr lang="en-US" sz="4000" dirty="0"/>
              <a:t>  Transportation Modeling</a:t>
            </a:r>
          </a:p>
          <a:p>
            <a:endParaRPr lang="en-US" sz="1800" dirty="0"/>
          </a:p>
          <a:p>
            <a:pPr>
              <a:buFontTx/>
              <a:buChar char="•"/>
            </a:pPr>
            <a:r>
              <a:rPr lang="en-US" sz="4000" dirty="0"/>
              <a:t>  Summary </a:t>
            </a:r>
          </a:p>
        </p:txBody>
      </p:sp>
    </p:spTree>
    <p:extLst>
      <p:ext uri="{BB962C8B-B14F-4D97-AF65-F5344CB8AC3E}">
        <p14:creationId xmlns:p14="http://schemas.microsoft.com/office/powerpoint/2010/main" val="219310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 bwMode="auto">
          <a:xfrm>
            <a:off x="685800" y="1676400"/>
            <a:ext cx="7848600" cy="1562100"/>
          </a:xfrm>
          <a:prstGeom prst="rightArrow">
            <a:avLst/>
          </a:prstGeom>
          <a:solidFill>
            <a:srgbClr val="99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Outline: HP </a:t>
            </a:r>
            <a:r>
              <a:rPr lang="en-US" sz="4800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DeskJet</a:t>
            </a:r>
            <a:endParaRPr lang="en-US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2176462"/>
            <a:ext cx="6934200" cy="39957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Problems &amp; Causes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Improvement Opportunities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 Short-term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 Long-term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Lessons Learned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460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362200" y="762000"/>
            <a:ext cx="7772400" cy="914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HP </a:t>
            </a:r>
            <a:r>
              <a:rPr lang="en-US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DeskJet</a:t>
            </a:r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Case: Analysis</a:t>
            </a:r>
          </a:p>
        </p:txBody>
      </p:sp>
      <p:sp>
        <p:nvSpPr>
          <p:cNvPr id="9994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1981200"/>
            <a:ext cx="9753600" cy="4267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Problems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High inventory levels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Inventory imbalance in Europe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Causes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Uncertainty about correct inventory levels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Many geographic options (localization)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Long lead times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Uncertain market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Difficulty at getting divisions to work together</a:t>
            </a:r>
            <a:endParaRPr lang="en-US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What are HP’s options?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855869"/>
              </p:ext>
            </p:extLst>
          </p:nvPr>
        </p:nvGraphicFramePr>
        <p:xfrm>
          <a:off x="10668000" y="2819400"/>
          <a:ext cx="1069975" cy="230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0" name="ClipArt" r:id="rId3" imgW="1857600" imgH="3995640" progId="">
                  <p:embed/>
                </p:oleObj>
              </mc:Choice>
              <mc:Fallback>
                <p:oleObj name="ClipArt" r:id="rId3" imgW="1857600" imgH="39956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2819400"/>
                        <a:ext cx="1069975" cy="2303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04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94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94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9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9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9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9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9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99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99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9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9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99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99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9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99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99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99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9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994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9427" grpId="0" build="p" bldLvl="2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 bwMode="auto">
          <a:xfrm>
            <a:off x="685800" y="2476500"/>
            <a:ext cx="7848600" cy="1562100"/>
          </a:xfrm>
          <a:prstGeom prst="rightArrow">
            <a:avLst/>
          </a:prstGeom>
          <a:solidFill>
            <a:srgbClr val="99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Outline: HP </a:t>
            </a:r>
            <a:r>
              <a:rPr lang="en-US" sz="4800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DeskJet</a:t>
            </a:r>
            <a:endParaRPr lang="en-US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2176462"/>
            <a:ext cx="6934200" cy="39957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Problems &amp; Causes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Improvement Opportunities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 Short-term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 Long-term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Lessons Learned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888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HP: Options</a:t>
            </a: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2133600"/>
            <a:ext cx="6934200" cy="4343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Short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Rationalize safety stock</a:t>
            </a:r>
          </a:p>
          <a:p>
            <a:pPr lvl="1" eaLnBrk="1" hangingPunct="1">
              <a:lnSpc>
                <a:spcPct val="90000"/>
              </a:lnSpc>
            </a:pP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Long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Air shipment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European factory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More inventory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Better forecasting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DC localization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400800" y="2667000"/>
            <a:ext cx="1752600" cy="457200"/>
          </a:xfrm>
          <a:prstGeom prst="leftArrow">
            <a:avLst>
              <a:gd name="adj1" fmla="val 50000"/>
              <a:gd name="adj2" fmla="val 95833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98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14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14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1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1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1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1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1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1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01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01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01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01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1475" grpId="0" build="p" bldLvl="5" animBg="1" autoUpdateAnimBg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905000" y="2554286"/>
            <a:ext cx="8382000" cy="609600"/>
          </a:xfrm>
          <a:prstGeom prst="rect">
            <a:avLst/>
          </a:prstGeom>
          <a:solidFill>
            <a:srgbClr val="66FF33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>
                <a:latin typeface="Arial" pitchFamily="34" charset="0"/>
                <a:cs typeface="Arial" pitchFamily="34" charset="0"/>
              </a:rPr>
              <a:t>Safety Stock = z </a:t>
            </a:r>
            <a:r>
              <a:rPr lang="en-US" sz="2800" b="1">
                <a:latin typeface="Arial" pitchFamily="34" charset="0"/>
                <a:cs typeface="Arial" pitchFamily="34" charset="0"/>
                <a:sym typeface="Symbol" pitchFamily="18" charset="2"/>
              </a:rPr>
              <a:t> weekly SD *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1676400" y="685800"/>
            <a:ext cx="883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Example: SS Calculations</a:t>
            </a:r>
            <a:br>
              <a:rPr lang="en-US" sz="4400" dirty="0">
                <a:solidFill>
                  <a:srgbClr val="0000CC"/>
                </a:solidFill>
              </a:rPr>
            </a:br>
            <a:r>
              <a:rPr lang="en-US" sz="4400" dirty="0">
                <a:solidFill>
                  <a:srgbClr val="0000CC"/>
                </a:solidFill>
              </a:rPr>
              <a:t>Product AB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696340"/>
              </p:ext>
            </p:extLst>
          </p:nvPr>
        </p:nvGraphicFramePr>
        <p:xfrm>
          <a:off x="7010400" y="2554286"/>
          <a:ext cx="2984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2" name="Equation" r:id="rId3" imgW="2984400" imgH="571320" progId="Equation.3">
                  <p:embed/>
                </p:oleObj>
              </mc:Choice>
              <mc:Fallback>
                <p:oleObj name="Equation" r:id="rId3" imgW="298440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554286"/>
                        <a:ext cx="2984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849426"/>
              </p:ext>
            </p:extLst>
          </p:nvPr>
        </p:nvGraphicFramePr>
        <p:xfrm>
          <a:off x="1828800" y="3316287"/>
          <a:ext cx="8534400" cy="308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3" name="Worksheet" r:id="rId5" imgW="4263840" imgH="1655280" progId="Excel.Sheet.8">
                  <p:embed/>
                </p:oleObj>
              </mc:Choice>
              <mc:Fallback>
                <p:oleObj name="Worksheet" r:id="rId5" imgW="4263840" imgH="16552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316287"/>
                        <a:ext cx="8534400" cy="308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4211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HP: Options</a:t>
            </a: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2133600"/>
            <a:ext cx="6934200" cy="4343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Short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Rationalize safety stock</a:t>
            </a:r>
          </a:p>
          <a:p>
            <a:pPr lvl="1" eaLnBrk="1" hangingPunct="1">
              <a:lnSpc>
                <a:spcPct val="90000"/>
              </a:lnSpc>
            </a:pP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Long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Air shipment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European factory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More inventory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Better forecasting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DC localization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5181600" y="3738562"/>
            <a:ext cx="1752600" cy="457200"/>
          </a:xfrm>
          <a:prstGeom prst="leftArrow">
            <a:avLst>
              <a:gd name="adj1" fmla="val 50000"/>
              <a:gd name="adj2" fmla="val 95833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63230"/>
              </p:ext>
            </p:extLst>
          </p:nvPr>
        </p:nvGraphicFramePr>
        <p:xfrm>
          <a:off x="5981700" y="2466181"/>
          <a:ext cx="381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4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1004549" name="Object 5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2466181"/>
                        <a:ext cx="3810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53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055" y="525960"/>
            <a:ext cx="47879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HP </a:t>
            </a:r>
            <a:r>
              <a:rPr lang="en-US" sz="4400" dirty="0" err="1">
                <a:solidFill>
                  <a:srgbClr val="0000CC"/>
                </a:solidFill>
              </a:rPr>
              <a:t>DeskJet</a:t>
            </a:r>
            <a:r>
              <a:rPr lang="en-US" sz="4400" dirty="0">
                <a:solidFill>
                  <a:srgbClr val="0000CC"/>
                </a:solidFill>
              </a:rPr>
              <a:t> Case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590800" y="2362200"/>
            <a:ext cx="5962507" cy="3084731"/>
            <a:chOff x="1189275" y="3733800"/>
            <a:chExt cx="5962507" cy="3084731"/>
          </a:xfrm>
        </p:grpSpPr>
        <p:grpSp>
          <p:nvGrpSpPr>
            <p:cNvPr id="14" name="Group 13"/>
            <p:cNvGrpSpPr/>
            <p:nvPr/>
          </p:nvGrpSpPr>
          <p:grpSpPr>
            <a:xfrm>
              <a:off x="2526795" y="3733800"/>
              <a:ext cx="4545233" cy="2438400"/>
              <a:chOff x="2743200" y="4114800"/>
              <a:chExt cx="4545233" cy="24384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2743200" y="4114800"/>
                <a:ext cx="4545233" cy="2438400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>
                <a:stCxn id="9" idx="0"/>
                <a:endCxn id="9" idx="2"/>
              </p:cNvCxnSpPr>
              <p:nvPr/>
            </p:nvCxnSpPr>
            <p:spPr>
              <a:xfrm>
                <a:off x="5015817" y="4114800"/>
                <a:ext cx="0" cy="243840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>
                <a:stCxn id="9" idx="1"/>
                <a:endCxn id="9" idx="3"/>
              </p:cNvCxnSpPr>
              <p:nvPr/>
            </p:nvCxnSpPr>
            <p:spPr>
              <a:xfrm>
                <a:off x="2743200" y="5334000"/>
                <a:ext cx="4545233" cy="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2590800" y="6172200"/>
              <a:ext cx="21467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FF0000"/>
                  </a:solidFill>
                </a:rPr>
                <a:t>No postponement</a:t>
              </a:r>
            </a:p>
            <a:p>
              <a:pPr algn="ctr"/>
              <a:r>
                <a:rPr lang="en-US" sz="1800" dirty="0">
                  <a:solidFill>
                    <a:srgbClr val="FF0000"/>
                  </a:solidFill>
                </a:rPr>
                <a:t>(6 products)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76800" y="6172200"/>
              <a:ext cx="2274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9900"/>
                  </a:solidFill>
                </a:rPr>
                <a:t>Postponement</a:t>
              </a:r>
            </a:p>
            <a:p>
              <a:pPr algn="ctr"/>
              <a:r>
                <a:rPr lang="en-US" sz="1800" dirty="0">
                  <a:solidFill>
                    <a:srgbClr val="009900"/>
                  </a:solidFill>
                </a:rPr>
                <a:t>(1 generic product)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89275" y="5181600"/>
              <a:ext cx="12491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Air</a:t>
              </a:r>
            </a:p>
            <a:p>
              <a:pPr algn="ctr"/>
              <a:r>
                <a:rPr lang="en-US" sz="1800" dirty="0"/>
                <a:t>Transport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89275" y="3962400"/>
              <a:ext cx="12491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Ocean</a:t>
              </a:r>
            </a:p>
            <a:p>
              <a:pPr algn="ctr"/>
              <a:r>
                <a:rPr lang="en-US" sz="1800" dirty="0"/>
                <a:t>Transport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417120" y="2773778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Current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071163" y="3200399"/>
            <a:ext cx="1651869" cy="1219200"/>
            <a:chOff x="2756856" y="4495800"/>
            <a:chExt cx="1651869" cy="1219200"/>
          </a:xfrm>
        </p:grpSpPr>
        <p:sp>
          <p:nvSpPr>
            <p:cNvPr id="21" name="TextBox 20"/>
            <p:cNvSpPr txBox="1"/>
            <p:nvPr/>
          </p:nvSpPr>
          <p:spPr>
            <a:xfrm>
              <a:off x="3303935" y="5105399"/>
              <a:ext cx="1104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Q2(a)</a:t>
              </a:r>
            </a:p>
          </p:txBody>
        </p:sp>
        <p:sp>
          <p:nvSpPr>
            <p:cNvPr id="22" name="Left-Right Arrow 21"/>
            <p:cNvSpPr/>
            <p:nvPr/>
          </p:nvSpPr>
          <p:spPr>
            <a:xfrm rot="5400000">
              <a:off x="2320235" y="4932421"/>
              <a:ext cx="1219200" cy="345957"/>
            </a:xfrm>
            <a:prstGeom prst="leftRight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748178" y="2779765"/>
            <a:ext cx="2229651" cy="523220"/>
            <a:chOff x="1971701" y="5190640"/>
            <a:chExt cx="2229651" cy="523220"/>
          </a:xfrm>
        </p:grpSpPr>
        <p:sp>
          <p:nvSpPr>
            <p:cNvPr id="25" name="TextBox 24"/>
            <p:cNvSpPr txBox="1"/>
            <p:nvPr/>
          </p:nvSpPr>
          <p:spPr>
            <a:xfrm>
              <a:off x="3077326" y="5190640"/>
              <a:ext cx="11240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5">
                      <a:lumMod val="75000"/>
                    </a:schemeClr>
                  </a:solidFill>
                </a:rPr>
                <a:t>Q2(b)</a:t>
              </a:r>
            </a:p>
          </p:txBody>
        </p:sp>
        <p:sp>
          <p:nvSpPr>
            <p:cNvPr id="26" name="Left-Right Arrow 25"/>
            <p:cNvSpPr/>
            <p:nvPr/>
          </p:nvSpPr>
          <p:spPr>
            <a:xfrm>
              <a:off x="1971701" y="5279272"/>
              <a:ext cx="976329" cy="345957"/>
            </a:xfrm>
            <a:prstGeom prst="leftRight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500081" y="3809999"/>
            <a:ext cx="1741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Not asked </a:t>
            </a:r>
          </a:p>
          <a:p>
            <a:pPr algn="ctr"/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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14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685800"/>
            <a:ext cx="7620000" cy="838200"/>
          </a:xfrm>
          <a:noFill/>
          <a:ln>
            <a:miter lim="800000"/>
            <a:headEnd/>
            <a:tailEnd/>
          </a:ln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Inventory Holding Cost</a:t>
            </a:r>
          </a:p>
        </p:txBody>
      </p:sp>
      <p:sp>
        <p:nvSpPr>
          <p:cNvPr id="772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10972800" cy="4191000"/>
          </a:xfrm>
          <a:noFill/>
          <a:ln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z="24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Holding (or carrying) costs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0"/>
              </a:spcBef>
            </a:pPr>
            <a:r>
              <a:rPr lang="en-US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Costs for storage, handling, insurance, tax, obsolescence etc.</a:t>
            </a:r>
          </a:p>
          <a:p>
            <a:pPr lvl="1">
              <a:spcBef>
                <a:spcPct val="0"/>
              </a:spcBef>
            </a:pPr>
            <a:r>
              <a:rPr lang="en-US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Expressed as a % of product cost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every year</a:t>
            </a:r>
          </a:p>
          <a:p>
            <a:pPr lvl="1">
              <a:spcBef>
                <a:spcPct val="0"/>
              </a:spcBef>
            </a:pPr>
            <a:r>
              <a:rPr lang="en-US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So if production cost is $400.00 and holding cost is 12% then it costs HP $400*12% =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$48/printer/year </a:t>
            </a:r>
            <a:r>
              <a:rPr lang="en-US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to hold inventory</a:t>
            </a:r>
          </a:p>
          <a:p>
            <a:pPr lvl="1">
              <a:spcBef>
                <a:spcPct val="0"/>
              </a:spcBef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824698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7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72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72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0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Text Box 2"/>
          <p:cNvSpPr txBox="1">
            <a:spLocks noChangeArrowheads="1"/>
          </p:cNvSpPr>
          <p:nvPr/>
        </p:nvSpPr>
        <p:spPr bwMode="auto">
          <a:xfrm>
            <a:off x="9112600" y="4090798"/>
            <a:ext cx="2768707" cy="1015663"/>
          </a:xfrm>
          <a:prstGeom prst="rect">
            <a:avLst/>
          </a:prstGeom>
          <a:solidFill>
            <a:srgbClr val="00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u="sng" dirty="0"/>
              <a:t>Assume</a:t>
            </a:r>
          </a:p>
          <a:p>
            <a:r>
              <a:rPr lang="en-US" sz="2000" dirty="0"/>
              <a:t>Holding cost h = 12%</a:t>
            </a:r>
          </a:p>
          <a:p>
            <a:r>
              <a:rPr lang="en-US" sz="2000" dirty="0"/>
              <a:t>i.e. $48/unit/year</a:t>
            </a:r>
          </a:p>
        </p:txBody>
      </p:sp>
      <p:graphicFrame>
        <p:nvGraphicFramePr>
          <p:cNvPr id="10055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603427"/>
              </p:ext>
            </p:extLst>
          </p:nvPr>
        </p:nvGraphicFramePr>
        <p:xfrm>
          <a:off x="2895600" y="4095750"/>
          <a:ext cx="5715000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64" name="Worksheet" r:id="rId3" imgW="3791160" imgH="1860840" progId="Excel.Sheet.8">
                  <p:embed/>
                </p:oleObj>
              </mc:Choice>
              <mc:Fallback>
                <p:oleObj name="Worksheet" r:id="rId3" imgW="3791160" imgH="186084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095750"/>
                        <a:ext cx="5715000" cy="260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55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79213"/>
              </p:ext>
            </p:extLst>
          </p:nvPr>
        </p:nvGraphicFramePr>
        <p:xfrm>
          <a:off x="1600201" y="4095750"/>
          <a:ext cx="136366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65" name="Worksheet" r:id="rId5" imgW="768960" imgH="1459800" progId="Excel.Sheet.8">
                  <p:embed/>
                </p:oleObj>
              </mc:Choice>
              <mc:Fallback>
                <p:oleObj name="Worksheet" r:id="rId5" imgW="768960" imgH="1459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4095750"/>
                        <a:ext cx="136366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905000" y="685800"/>
            <a:ext cx="79248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Total Cost: Ocean Shipment</a:t>
            </a:r>
          </a:p>
        </p:txBody>
      </p:sp>
      <p:sp>
        <p:nvSpPr>
          <p:cNvPr id="1005574" name="Text Box 6"/>
          <p:cNvSpPr txBox="1">
            <a:spLocks noChangeArrowheads="1"/>
          </p:cNvSpPr>
          <p:nvPr/>
        </p:nvSpPr>
        <p:spPr bwMode="auto">
          <a:xfrm>
            <a:off x="9448800" y="5334000"/>
            <a:ext cx="1845377" cy="830997"/>
          </a:xfrm>
          <a:prstGeom prst="rect">
            <a:avLst/>
          </a:prstGeom>
          <a:solidFill>
            <a:srgbClr val="FF7C8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Total:</a:t>
            </a:r>
          </a:p>
          <a:p>
            <a:pPr algn="ctr"/>
            <a:r>
              <a:rPr lang="en-US" dirty="0"/>
              <a:t>$2.605 M/</a:t>
            </a:r>
            <a:r>
              <a:rPr lang="en-US" dirty="0" err="1"/>
              <a:t>yr</a:t>
            </a:r>
            <a:endParaRPr lang="en-US" dirty="0"/>
          </a:p>
        </p:txBody>
      </p:sp>
      <p:sp>
        <p:nvSpPr>
          <p:cNvPr id="1005575" name="Text Box 7"/>
          <p:cNvSpPr txBox="1">
            <a:spLocks noChangeArrowheads="1"/>
          </p:cNvSpPr>
          <p:nvPr/>
        </p:nvSpPr>
        <p:spPr bwMode="auto">
          <a:xfrm>
            <a:off x="314552" y="1836730"/>
            <a:ext cx="1141049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990099"/>
                </a:solidFill>
              </a:rPr>
              <a:t>SS Cost per year = h * SS </a:t>
            </a:r>
            <a:r>
              <a:rPr lang="en-US" sz="2800" dirty="0"/>
              <a:t>( L = 5 week, L + T = 6, SS = z * </a:t>
            </a:r>
            <a:r>
              <a:rPr lang="en-US" sz="2800" dirty="0" err="1">
                <a:latin typeface="Symbol" pitchFamily="18" charset="2"/>
              </a:rPr>
              <a:t>s</a:t>
            </a:r>
            <a:r>
              <a:rPr lang="en-US" sz="2800" baseline="-25000" dirty="0" err="1"/>
              <a:t>T+L</a:t>
            </a:r>
            <a:r>
              <a:rPr lang="en-US" sz="28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990099"/>
                </a:solidFill>
              </a:rPr>
              <a:t>In transit cost per year = h * PS </a:t>
            </a:r>
            <a:r>
              <a:rPr lang="en-US" sz="2800" dirty="0"/>
              <a:t>(Pipeline stock =  Lead time * </a:t>
            </a:r>
            <a:r>
              <a:rPr lang="en-US" sz="2800" i="1" dirty="0">
                <a:latin typeface="Symbol" panose="05050102010706020507" pitchFamily="18" charset="2"/>
              </a:rPr>
              <a:t>m </a:t>
            </a:r>
            <a:r>
              <a:rPr lang="en-US" sz="2800" dirty="0">
                <a:latin typeface="Symbol" panose="05050102010706020507" pitchFamily="18" charset="2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latin typeface="Symbol" panose="05050102010706020507" pitchFamily="18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990099"/>
                </a:solidFill>
              </a:rPr>
              <a:t>Cycle cost per year = h * CS</a:t>
            </a:r>
            <a:r>
              <a:rPr lang="en-US" sz="2800" dirty="0"/>
              <a:t> (Cycle stock =   </a:t>
            </a:r>
            <a:r>
              <a:rPr lang="en-US" sz="2800" i="1" dirty="0">
                <a:latin typeface="Symbol" panose="05050102010706020507" pitchFamily="18" charset="2"/>
              </a:rPr>
              <a:t>m</a:t>
            </a:r>
            <a:r>
              <a:rPr lang="en-US" sz="2800" dirty="0"/>
              <a:t> * T/2 )</a:t>
            </a:r>
          </a:p>
        </p:txBody>
      </p:sp>
    </p:spTree>
    <p:extLst>
      <p:ext uri="{BB962C8B-B14F-4D97-AF65-F5344CB8AC3E}">
        <p14:creationId xmlns:p14="http://schemas.microsoft.com/office/powerpoint/2010/main" val="298501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5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5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5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5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55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55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0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05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0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005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5570" grpId="0" animBg="1"/>
      <p:bldP spid="1005574" grpId="0" animBg="1"/>
      <p:bldP spid="1005575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57200" y="685800"/>
            <a:ext cx="111252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Air Shipment &amp; Recommendation</a:t>
            </a:r>
          </a:p>
        </p:txBody>
      </p:sp>
      <p:sp>
        <p:nvSpPr>
          <p:cNvPr id="1006595" name="Rectangle 3"/>
          <p:cNvSpPr>
            <a:spLocks noChangeArrowheads="1"/>
          </p:cNvSpPr>
          <p:nvPr/>
        </p:nvSpPr>
        <p:spPr bwMode="auto">
          <a:xfrm>
            <a:off x="457200" y="1600200"/>
            <a:ext cx="11353800" cy="495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Air Shipment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What Changes?</a:t>
            </a: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009900"/>
                </a:solidFill>
              </a:rPr>
              <a:t>L = 1 week. Impact?</a:t>
            </a: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009900"/>
                </a:solidFill>
              </a:rPr>
              <a:t>PS and SS will go down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Repeat all calculations with new L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Total inventory holding cost (air shipment): $1.039 M/year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1050" dirty="0">
              <a:solidFill>
                <a:srgbClr val="990099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1050" dirty="0">
              <a:solidFill>
                <a:srgbClr val="990099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Comparison &amp; Recommendation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Total inventory holding cost (ocean transportation): $2.605 M/year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SS+PS savings in air transportation: $1.565 M/year</a:t>
            </a:r>
            <a:endParaRPr lang="en-US" sz="1000" dirty="0"/>
          </a:p>
          <a:p>
            <a:pPr marL="742950" lvl="1" indent="-285750">
              <a:spcBef>
                <a:spcPct val="20000"/>
              </a:spcBef>
              <a:buClr>
                <a:srgbClr val="7030A0"/>
              </a:buClr>
              <a:buFontTx/>
              <a:buChar char="–"/>
            </a:pPr>
            <a:r>
              <a:rPr lang="en-US" dirty="0"/>
              <a:t>Use air if the rate difference is less than $1.565M/year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4924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65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65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06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06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06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06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06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06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06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06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595" grpId="0" build="p" bldLvl="5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HP: Options</a:t>
            </a: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2133600"/>
            <a:ext cx="6934200" cy="4343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Short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Rationalize safety stock</a:t>
            </a:r>
          </a:p>
          <a:p>
            <a:pPr lvl="1" eaLnBrk="1" hangingPunct="1">
              <a:lnSpc>
                <a:spcPct val="90000"/>
              </a:lnSpc>
            </a:pP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Long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Air shipment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European factory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More inventory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Better forecasting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DC localization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436712"/>
              </p:ext>
            </p:extLst>
          </p:nvPr>
        </p:nvGraphicFramePr>
        <p:xfrm>
          <a:off x="5981700" y="2466181"/>
          <a:ext cx="381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2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5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2466181"/>
                        <a:ext cx="3810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5486400" y="4419600"/>
            <a:ext cx="2438400" cy="1143000"/>
            <a:chOff x="2880" y="2640"/>
            <a:chExt cx="1536" cy="720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3312" y="2880"/>
              <a:ext cx="1104" cy="288"/>
            </a:xfrm>
            <a:prstGeom prst="leftArrow">
              <a:avLst>
                <a:gd name="adj1" fmla="val 50000"/>
                <a:gd name="adj2" fmla="val 95833"/>
              </a:avLst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pitchFamily="34" charset="0"/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880" y="2640"/>
              <a:ext cx="240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2880" y="3360"/>
              <a:ext cx="240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3120" y="2640"/>
              <a:ext cx="0" cy="72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2" name="Object 11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124081"/>
              </p:ext>
            </p:extLst>
          </p:nvPr>
        </p:nvGraphicFramePr>
        <p:xfrm>
          <a:off x="4191000" y="3657600"/>
          <a:ext cx="381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3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6" name="Object 5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657600"/>
                        <a:ext cx="3810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121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838200"/>
            <a:ext cx="7924800" cy="914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Evaluating Alternatives</a:t>
            </a:r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981200"/>
            <a:ext cx="7848600" cy="1828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b="1" dirty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European Factory</a:t>
            </a:r>
          </a:p>
          <a:p>
            <a:pPr lvl="1" eaLnBrk="1" hangingPunct="1"/>
            <a:r>
              <a:rPr lang="en-US" sz="2400" b="1" dirty="0">
                <a:latin typeface="Arial" pitchFamily="34" charset="0"/>
                <a:cs typeface="Arial" pitchFamily="34" charset="0"/>
              </a:rPr>
              <a:t>Sufficient volume?</a:t>
            </a:r>
          </a:p>
          <a:p>
            <a:pPr lvl="1" eaLnBrk="1" hangingPunct="1"/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800" b="1" dirty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Better Forecasting, how?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08644" name="Rectangle 4"/>
          <p:cNvSpPr>
            <a:spLocks noChangeArrowheads="1"/>
          </p:cNvSpPr>
          <p:nvPr/>
        </p:nvSpPr>
        <p:spPr bwMode="auto">
          <a:xfrm>
            <a:off x="1066800" y="3733800"/>
            <a:ext cx="990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−"/>
            </a:pPr>
            <a:r>
              <a:rPr lang="en-US" dirty="0">
                <a:cs typeface="Arial" pitchFamily="34" charset="0"/>
              </a:rPr>
              <a:t>Golden Rules of Forecasting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008000"/>
                </a:solidFill>
                <a:cs typeface="Arial" pitchFamily="34" charset="0"/>
              </a:rPr>
              <a:t>All forecasting methods have errors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008000"/>
                </a:solidFill>
                <a:cs typeface="Arial" pitchFamily="34" charset="0"/>
              </a:rPr>
              <a:t>Error increases as forecast horizon increases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008000"/>
                </a:solidFill>
                <a:cs typeface="Arial" pitchFamily="34" charset="0"/>
              </a:rPr>
              <a:t>Aggregate forecasting is more accurate than SKU level forecasting</a:t>
            </a:r>
          </a:p>
        </p:txBody>
      </p:sp>
      <p:sp>
        <p:nvSpPr>
          <p:cNvPr id="1008645" name="Text Box 5"/>
          <p:cNvSpPr txBox="1">
            <a:spLocks noChangeArrowheads="1"/>
          </p:cNvSpPr>
          <p:nvPr/>
        </p:nvSpPr>
        <p:spPr bwMode="auto">
          <a:xfrm>
            <a:off x="609600" y="5486401"/>
            <a:ext cx="3201517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990099"/>
                </a:solidFill>
                <a:cs typeface="Arial" pitchFamily="34" charset="0"/>
              </a:rPr>
              <a:t>  More Inventory</a:t>
            </a:r>
          </a:p>
          <a:p>
            <a:pPr lvl="1">
              <a:buFont typeface="Arial" pitchFamily="34" charset="0"/>
              <a:buChar char="−"/>
            </a:pPr>
            <a:r>
              <a:rPr lang="en-US" dirty="0">
                <a:cs typeface="Arial" pitchFamily="34" charset="0"/>
              </a:rPr>
              <a:t>  More problems</a:t>
            </a:r>
          </a:p>
        </p:txBody>
      </p:sp>
      <p:pic>
        <p:nvPicPr>
          <p:cNvPr id="3153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2209800"/>
            <a:ext cx="23907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88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86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86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8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8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8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8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86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8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86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086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086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0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0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3" grpId="0" build="p" bldLvl="5" animBg="1" autoUpdateAnimBg="0"/>
      <p:bldP spid="1008644" grpId="0" build="p" bldLvl="5"/>
      <p:bldP spid="10086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HP: Options</a:t>
            </a: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2133600"/>
            <a:ext cx="6934200" cy="4343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Short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Rationalize safety stock</a:t>
            </a:r>
          </a:p>
          <a:p>
            <a:pPr lvl="1" eaLnBrk="1" hangingPunct="1">
              <a:lnSpc>
                <a:spcPct val="90000"/>
              </a:lnSpc>
            </a:pP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Long Term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Air shipment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European factory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More inventory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Better forecasting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DC localization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436712"/>
              </p:ext>
            </p:extLst>
          </p:nvPr>
        </p:nvGraphicFramePr>
        <p:xfrm>
          <a:off x="5981700" y="2466181"/>
          <a:ext cx="381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90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5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2466181"/>
                        <a:ext cx="3810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5486400" y="4419600"/>
            <a:ext cx="381000" cy="1143000"/>
            <a:chOff x="2880" y="2640"/>
            <a:chExt cx="240" cy="720"/>
          </a:xfrm>
        </p:grpSpPr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880" y="2640"/>
              <a:ext cx="240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2880" y="3360"/>
              <a:ext cx="240" cy="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3120" y="2640"/>
              <a:ext cx="0" cy="720"/>
            </a:xfrm>
            <a:prstGeom prst="line">
              <a:avLst/>
            </a:prstGeom>
            <a:noFill/>
            <a:ln w="5715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2" name="Object 11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939691"/>
              </p:ext>
            </p:extLst>
          </p:nvPr>
        </p:nvGraphicFramePr>
        <p:xfrm>
          <a:off x="4191000" y="3657600"/>
          <a:ext cx="381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91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12" name="Object 11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657600"/>
                        <a:ext cx="3810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918669"/>
              </p:ext>
            </p:extLst>
          </p:nvPr>
        </p:nvGraphicFramePr>
        <p:xfrm>
          <a:off x="5949427" y="4756150"/>
          <a:ext cx="381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92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12" name="Object 11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9427" y="4756150"/>
                        <a:ext cx="3810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4800600" y="5683250"/>
            <a:ext cx="1752600" cy="457200"/>
          </a:xfrm>
          <a:prstGeom prst="leftArrow">
            <a:avLst>
              <a:gd name="adj1" fmla="val 50000"/>
              <a:gd name="adj2" fmla="val 95833"/>
            </a:avLst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0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9600" y="457200"/>
            <a:ext cx="10890479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 b="1" dirty="0">
                <a:solidFill>
                  <a:srgbClr val="0000CC"/>
                </a:solidFill>
              </a:rPr>
              <a:t>Postponement or </a:t>
            </a:r>
          </a:p>
          <a:p>
            <a:pPr algn="ctr" eaLnBrk="1" hangingPunct="1"/>
            <a:r>
              <a:rPr lang="en-US" altLang="en-US" sz="4400" b="1" dirty="0">
                <a:solidFill>
                  <a:srgbClr val="0000CC"/>
                </a:solidFill>
              </a:rPr>
              <a:t>Delayed Differentiation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3400" y="2122706"/>
            <a:ext cx="112014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990000"/>
                </a:solidFill>
              </a:rPr>
              <a:t>What is it?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8000"/>
                </a:solidFill>
              </a:rPr>
              <a:t>Postpone changes in form/identity of a product to the last possible point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8000"/>
                </a:solidFill>
              </a:rPr>
              <a:t>Postpone inventory location to the last possible point in time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8000"/>
                </a:solidFill>
              </a:rPr>
              <a:t>Examples: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q"/>
            </a:pPr>
            <a:r>
              <a:rPr lang="en-US" altLang="en-US" dirty="0"/>
              <a:t>Hold inventory in component form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q"/>
            </a:pPr>
            <a:r>
              <a:rPr lang="en-US" altLang="en-US" dirty="0"/>
              <a:t>Mixing paints at home improvement stores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q"/>
            </a:pPr>
            <a:r>
              <a:rPr lang="en-US" altLang="en-US" dirty="0"/>
              <a:t>Dye wool clothing after knitting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q"/>
            </a:pPr>
            <a:r>
              <a:rPr lang="en-US" altLang="en-US" dirty="0"/>
              <a:t>Tailoring of formal clothing at store</a:t>
            </a:r>
          </a:p>
          <a:p>
            <a:pPr lvl="1" eaLnBrk="1" hangingPunct="1"/>
            <a:endParaRPr lang="en-US" altLang="en-US" dirty="0">
              <a:solidFill>
                <a:srgbClr val="008000"/>
              </a:solidFill>
            </a:endParaRPr>
          </a:p>
          <a:p>
            <a:pPr eaLnBrk="1" hangingPunct="1"/>
            <a:r>
              <a:rPr lang="en-US" altLang="en-US" sz="2800" dirty="0">
                <a:solidFill>
                  <a:srgbClr val="990000"/>
                </a:solidFill>
              </a:rPr>
              <a:t>Speculation</a:t>
            </a:r>
          </a:p>
          <a:p>
            <a:pPr lvl="1" eaLnBrk="1" hangingPunct="1">
              <a:buFontTx/>
              <a:buChar char="•"/>
            </a:pPr>
            <a:r>
              <a:rPr lang="en-US" altLang="en-US" dirty="0">
                <a:solidFill>
                  <a:srgbClr val="008000"/>
                </a:solidFill>
              </a:rPr>
              <a:t>  Opposite of postponement, where a player assumes risk</a:t>
            </a:r>
          </a:p>
        </p:txBody>
      </p:sp>
    </p:spTree>
    <p:extLst>
      <p:ext uri="{BB962C8B-B14F-4D97-AF65-F5344CB8AC3E}">
        <p14:creationId xmlns:p14="http://schemas.microsoft.com/office/powerpoint/2010/main" val="327143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2743200"/>
            <a:ext cx="1089047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b="1" i="1" dirty="0">
                <a:solidFill>
                  <a:srgbClr val="0000CC"/>
                </a:solidFill>
              </a:rPr>
              <a:t>Back to the HP case ..</a:t>
            </a:r>
          </a:p>
        </p:txBody>
      </p:sp>
    </p:spTree>
    <p:extLst>
      <p:ext uri="{BB962C8B-B14F-4D97-AF65-F5344CB8AC3E}">
        <p14:creationId xmlns:p14="http://schemas.microsoft.com/office/powerpoint/2010/main" val="2883567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055" y="525960"/>
            <a:ext cx="47879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HP </a:t>
            </a:r>
            <a:r>
              <a:rPr lang="en-US" sz="4400" dirty="0" err="1">
                <a:solidFill>
                  <a:srgbClr val="0000CC"/>
                </a:solidFill>
              </a:rPr>
              <a:t>DeskJet</a:t>
            </a:r>
            <a:r>
              <a:rPr lang="en-US" sz="4400" dirty="0">
                <a:solidFill>
                  <a:srgbClr val="0000CC"/>
                </a:solidFill>
              </a:rPr>
              <a:t> Case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876694" y="2819401"/>
            <a:ext cx="5962507" cy="3084731"/>
            <a:chOff x="1189275" y="3733800"/>
            <a:chExt cx="5962507" cy="3084731"/>
          </a:xfrm>
        </p:grpSpPr>
        <p:grpSp>
          <p:nvGrpSpPr>
            <p:cNvPr id="14" name="Group 13"/>
            <p:cNvGrpSpPr/>
            <p:nvPr/>
          </p:nvGrpSpPr>
          <p:grpSpPr>
            <a:xfrm>
              <a:off x="2526795" y="3733800"/>
              <a:ext cx="4545233" cy="2438400"/>
              <a:chOff x="2743200" y="4114800"/>
              <a:chExt cx="4545233" cy="24384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2743200" y="4114800"/>
                <a:ext cx="4545233" cy="2438400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>
                <a:stCxn id="9" idx="0"/>
                <a:endCxn id="9" idx="2"/>
              </p:cNvCxnSpPr>
              <p:nvPr/>
            </p:nvCxnSpPr>
            <p:spPr>
              <a:xfrm>
                <a:off x="5015817" y="4114800"/>
                <a:ext cx="0" cy="243840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>
                <a:stCxn id="9" idx="1"/>
                <a:endCxn id="9" idx="3"/>
              </p:cNvCxnSpPr>
              <p:nvPr/>
            </p:nvCxnSpPr>
            <p:spPr>
              <a:xfrm>
                <a:off x="2743200" y="5334000"/>
                <a:ext cx="4545233" cy="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2590800" y="6172200"/>
              <a:ext cx="21467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FF0000"/>
                  </a:solidFill>
                </a:rPr>
                <a:t>No postponement</a:t>
              </a:r>
            </a:p>
            <a:p>
              <a:pPr algn="ctr"/>
              <a:r>
                <a:rPr lang="en-US" sz="1800" dirty="0">
                  <a:solidFill>
                    <a:srgbClr val="FF0000"/>
                  </a:solidFill>
                </a:rPr>
                <a:t>(6 products)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76800" y="6172200"/>
              <a:ext cx="2274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9900"/>
                  </a:solidFill>
                </a:rPr>
                <a:t>Postponement</a:t>
              </a:r>
            </a:p>
            <a:p>
              <a:pPr algn="ctr"/>
              <a:r>
                <a:rPr lang="en-US" sz="1800" dirty="0">
                  <a:solidFill>
                    <a:srgbClr val="009900"/>
                  </a:solidFill>
                </a:rPr>
                <a:t>(1 generic product)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89275" y="5181600"/>
              <a:ext cx="12491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Air</a:t>
              </a:r>
            </a:p>
            <a:p>
              <a:pPr algn="ctr"/>
              <a:r>
                <a:rPr lang="en-US" sz="1800" dirty="0"/>
                <a:t>Transport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89275" y="3962400"/>
              <a:ext cx="12491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Ocean</a:t>
              </a:r>
            </a:p>
            <a:p>
              <a:pPr algn="ctr"/>
              <a:r>
                <a:rPr lang="en-US" sz="1800" dirty="0"/>
                <a:t>Transport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703014" y="3230979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Current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034072" y="3236966"/>
            <a:ext cx="2229651" cy="523220"/>
            <a:chOff x="1971701" y="5190640"/>
            <a:chExt cx="2229651" cy="523220"/>
          </a:xfrm>
        </p:grpSpPr>
        <p:sp>
          <p:nvSpPr>
            <p:cNvPr id="25" name="TextBox 24"/>
            <p:cNvSpPr txBox="1"/>
            <p:nvPr/>
          </p:nvSpPr>
          <p:spPr>
            <a:xfrm>
              <a:off x="3077326" y="5190640"/>
              <a:ext cx="112402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5">
                      <a:lumMod val="75000"/>
                    </a:schemeClr>
                  </a:solidFill>
                </a:rPr>
                <a:t>Q2(b)</a:t>
              </a:r>
            </a:p>
          </p:txBody>
        </p:sp>
        <p:sp>
          <p:nvSpPr>
            <p:cNvPr id="26" name="Left-Right Arrow 25"/>
            <p:cNvSpPr/>
            <p:nvPr/>
          </p:nvSpPr>
          <p:spPr>
            <a:xfrm>
              <a:off x="1971701" y="5279272"/>
              <a:ext cx="976329" cy="345957"/>
            </a:xfrm>
            <a:prstGeom prst="leftRight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851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ChangeArrowheads="1"/>
          </p:cNvSpPr>
          <p:nvPr/>
        </p:nvSpPr>
        <p:spPr bwMode="auto">
          <a:xfrm>
            <a:off x="1905000" y="1941512"/>
            <a:ext cx="8229600" cy="434340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003425" y="2465387"/>
            <a:ext cx="1314784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Raw wafers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095500" y="3481387"/>
            <a:ext cx="1095172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Raw PCB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981200" y="4608513"/>
            <a:ext cx="1309688" cy="600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Raw head</a:t>
            </a:r>
          </a:p>
          <a:p>
            <a:r>
              <a:rPr lang="en-US" sz="1600"/>
              <a:t>drive board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922713" y="3481387"/>
            <a:ext cx="615874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PCB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592513" y="2465387"/>
            <a:ext cx="673582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ASIC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4419601" y="2541587"/>
            <a:ext cx="1838965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Print mechanism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4800600" y="4576763"/>
            <a:ext cx="971550" cy="1089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Cables</a:t>
            </a:r>
          </a:p>
          <a:p>
            <a:r>
              <a:rPr lang="en-US" sz="1600"/>
              <a:t>Keypad</a:t>
            </a:r>
          </a:p>
          <a:p>
            <a:r>
              <a:rPr lang="en-US" sz="1600"/>
              <a:t>Motors</a:t>
            </a:r>
          </a:p>
          <a:p>
            <a:r>
              <a:rPr lang="en-US" sz="1600"/>
              <a:t>Plastics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6094414" y="3379788"/>
            <a:ext cx="981075" cy="600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DeskJet</a:t>
            </a:r>
          </a:p>
          <a:p>
            <a:r>
              <a:rPr lang="en-US" sz="1600"/>
              <a:t>printer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7497763" y="2398712"/>
            <a:ext cx="1518364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Power supply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7488239" y="4598987"/>
            <a:ext cx="1005403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Manuals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8605838" y="3379788"/>
            <a:ext cx="1071562" cy="600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Finished</a:t>
            </a:r>
          </a:p>
          <a:p>
            <a:r>
              <a:rPr lang="en-US" sz="1600"/>
              <a:t>products</a:t>
            </a: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3314700" y="2617787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rot="7736224" flipH="1">
            <a:off x="3082133" y="4250532"/>
            <a:ext cx="1150937" cy="22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3238500" y="3684587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rot="3221371">
            <a:off x="3675857" y="3134519"/>
            <a:ext cx="765175" cy="36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4533900" y="3684588"/>
            <a:ext cx="156210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 flipV="1">
            <a:off x="7086600" y="3684588"/>
            <a:ext cx="1544638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 rot="7736224" flipH="1">
            <a:off x="5564188" y="4338638"/>
            <a:ext cx="990600" cy="22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 rot="3221371">
            <a:off x="5892801" y="3152775"/>
            <a:ext cx="6127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 rot="3221371">
            <a:off x="8281988" y="3089275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 rot="7736224" flipH="1">
            <a:off x="8277226" y="4321175"/>
            <a:ext cx="990600" cy="22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2317604" y="636589"/>
            <a:ext cx="771236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Current Production Process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9569450" y="4059237"/>
            <a:ext cx="48895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</a:t>
            </a:r>
          </a:p>
          <a:p>
            <a:r>
              <a:rPr lang="en-US" sz="1600"/>
              <a:t>AA</a:t>
            </a:r>
          </a:p>
          <a:p>
            <a:r>
              <a:rPr lang="en-US" sz="1600"/>
              <a:t>AB</a:t>
            </a:r>
          </a:p>
          <a:p>
            <a:r>
              <a:rPr lang="en-US" sz="1600"/>
              <a:t>AQ</a:t>
            </a:r>
          </a:p>
          <a:p>
            <a:r>
              <a:rPr lang="en-US" sz="1600"/>
              <a:t>AU</a:t>
            </a:r>
          </a:p>
          <a:p>
            <a:r>
              <a:rPr lang="en-US" sz="1600"/>
              <a:t>AY</a:t>
            </a:r>
          </a:p>
          <a:p>
            <a:r>
              <a:rPr lang="en-US" sz="1600"/>
              <a:t>AK</a:t>
            </a:r>
          </a:p>
        </p:txBody>
      </p:sp>
      <p:sp>
        <p:nvSpPr>
          <p:cNvPr id="1010714" name="Text Box 26"/>
          <p:cNvSpPr txBox="1">
            <a:spLocks noChangeArrowheads="1"/>
          </p:cNvSpPr>
          <p:nvPr/>
        </p:nvSpPr>
        <p:spPr bwMode="auto">
          <a:xfrm>
            <a:off x="2209801" y="5867400"/>
            <a:ext cx="225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HP Vancouver</a:t>
            </a:r>
          </a:p>
        </p:txBody>
      </p:sp>
    </p:spTree>
    <p:extLst>
      <p:ext uri="{BB962C8B-B14F-4D97-AF65-F5344CB8AC3E}">
        <p14:creationId xmlns:p14="http://schemas.microsoft.com/office/powerpoint/2010/main" val="320787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0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0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0690" grpId="0" animBg="1" autoUpdateAnimBg="0"/>
      <p:bldP spid="101071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/>
          <p:cNvSpPr>
            <a:spLocks noChangeArrowheads="1"/>
          </p:cNvSpPr>
          <p:nvPr/>
        </p:nvSpPr>
        <p:spPr bwMode="auto">
          <a:xfrm>
            <a:off x="7620000" y="2057400"/>
            <a:ext cx="2743200" cy="44196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1715" name="Rectangle 3"/>
          <p:cNvSpPr>
            <a:spLocks noChangeArrowheads="1"/>
          </p:cNvSpPr>
          <p:nvPr/>
        </p:nvSpPr>
        <p:spPr bwMode="auto">
          <a:xfrm>
            <a:off x="2133600" y="2057400"/>
            <a:ext cx="5410200" cy="441960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232025" y="2581275"/>
            <a:ext cx="1314784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Raw wafers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324100" y="3597275"/>
            <a:ext cx="1095172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Raw PCB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209800" y="4724401"/>
            <a:ext cx="1309688" cy="600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Raw head</a:t>
            </a:r>
          </a:p>
          <a:p>
            <a:r>
              <a:rPr lang="en-US" sz="1600"/>
              <a:t>drive board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4151313" y="3597275"/>
            <a:ext cx="615874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PCB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821113" y="2581275"/>
            <a:ext cx="673582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ASIC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4648201" y="2657475"/>
            <a:ext cx="1838965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Print mechanism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5029200" y="4692651"/>
            <a:ext cx="971550" cy="1089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Cables</a:t>
            </a:r>
          </a:p>
          <a:p>
            <a:r>
              <a:rPr lang="en-US" sz="1600"/>
              <a:t>Keypad</a:t>
            </a:r>
          </a:p>
          <a:p>
            <a:r>
              <a:rPr lang="en-US" sz="1600"/>
              <a:t>Motors</a:t>
            </a:r>
          </a:p>
          <a:p>
            <a:r>
              <a:rPr lang="en-US" sz="1600"/>
              <a:t>Plastics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323014" y="3495676"/>
            <a:ext cx="981075" cy="600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DeskJet</a:t>
            </a:r>
          </a:p>
          <a:p>
            <a:r>
              <a:rPr lang="en-US" sz="1600"/>
              <a:t>printer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7726363" y="2514600"/>
            <a:ext cx="1518364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Power supply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7716839" y="4714875"/>
            <a:ext cx="1005403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Manuals</a:t>
            </a: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8834438" y="3495676"/>
            <a:ext cx="1071562" cy="600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Finished</a:t>
            </a:r>
          </a:p>
          <a:p>
            <a:r>
              <a:rPr lang="en-US" sz="1600"/>
              <a:t>products</a:t>
            </a:r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3543300" y="2733675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 rot="7736224" flipH="1">
            <a:off x="3310733" y="4366420"/>
            <a:ext cx="1150937" cy="22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3467100" y="3800475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 rot="3221371">
            <a:off x="3904457" y="3250407"/>
            <a:ext cx="765175" cy="36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4762500" y="3800476"/>
            <a:ext cx="156210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 flipV="1">
            <a:off x="7315200" y="3800476"/>
            <a:ext cx="1544638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 rot="7736224" flipH="1">
            <a:off x="5792788" y="4454526"/>
            <a:ext cx="990600" cy="22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 rot="3221371">
            <a:off x="6121401" y="3268663"/>
            <a:ext cx="6127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 rot="3221371">
            <a:off x="8510588" y="3205163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 rot="7736224" flipH="1">
            <a:off x="8505826" y="4437063"/>
            <a:ext cx="990600" cy="22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2037033" y="587375"/>
            <a:ext cx="8284639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DC Localization</a:t>
            </a: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(postponement or delayed differentiation)</a:t>
            </a:r>
          </a:p>
        </p:txBody>
      </p:sp>
      <p:sp>
        <p:nvSpPr>
          <p:cNvPr id="1011738" name="Text Box 26"/>
          <p:cNvSpPr txBox="1">
            <a:spLocks noChangeArrowheads="1"/>
          </p:cNvSpPr>
          <p:nvPr/>
        </p:nvSpPr>
        <p:spPr bwMode="auto">
          <a:xfrm>
            <a:off x="9798050" y="4175125"/>
            <a:ext cx="48895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A</a:t>
            </a:r>
          </a:p>
          <a:p>
            <a:r>
              <a:rPr lang="en-US" sz="1600">
                <a:solidFill>
                  <a:srgbClr val="FF0000"/>
                </a:solidFill>
              </a:rPr>
              <a:t>AA</a:t>
            </a:r>
          </a:p>
          <a:p>
            <a:r>
              <a:rPr lang="en-US" sz="1600">
                <a:solidFill>
                  <a:srgbClr val="FF0000"/>
                </a:solidFill>
              </a:rPr>
              <a:t>AB</a:t>
            </a:r>
          </a:p>
          <a:p>
            <a:r>
              <a:rPr lang="en-US" sz="1600">
                <a:solidFill>
                  <a:srgbClr val="FF0000"/>
                </a:solidFill>
              </a:rPr>
              <a:t>AQ</a:t>
            </a:r>
          </a:p>
          <a:p>
            <a:r>
              <a:rPr lang="en-US" sz="1600">
                <a:solidFill>
                  <a:srgbClr val="FF0000"/>
                </a:solidFill>
              </a:rPr>
              <a:t>AU</a:t>
            </a:r>
          </a:p>
          <a:p>
            <a:r>
              <a:rPr lang="en-US" sz="1600">
                <a:solidFill>
                  <a:srgbClr val="FF0000"/>
                </a:solidFill>
              </a:rPr>
              <a:t>AY</a:t>
            </a:r>
          </a:p>
          <a:p>
            <a:r>
              <a:rPr lang="en-US" sz="1600">
                <a:solidFill>
                  <a:srgbClr val="FF0000"/>
                </a:solidFill>
              </a:rPr>
              <a:t>AK</a:t>
            </a:r>
          </a:p>
        </p:txBody>
      </p:sp>
      <p:sp>
        <p:nvSpPr>
          <p:cNvPr id="1011739" name="Text Box 27"/>
          <p:cNvSpPr txBox="1">
            <a:spLocks noChangeArrowheads="1"/>
          </p:cNvSpPr>
          <p:nvPr/>
        </p:nvSpPr>
        <p:spPr bwMode="auto">
          <a:xfrm>
            <a:off x="2438400" y="5983288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HP Vancouver</a:t>
            </a:r>
          </a:p>
        </p:txBody>
      </p:sp>
      <p:sp>
        <p:nvSpPr>
          <p:cNvPr id="1011740" name="Text Box 28"/>
          <p:cNvSpPr txBox="1">
            <a:spLocks noChangeArrowheads="1"/>
          </p:cNvSpPr>
          <p:nvPr/>
        </p:nvSpPr>
        <p:spPr bwMode="auto">
          <a:xfrm>
            <a:off x="7654925" y="6019800"/>
            <a:ext cx="211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European DC</a:t>
            </a:r>
          </a:p>
        </p:txBody>
      </p:sp>
      <p:sp>
        <p:nvSpPr>
          <p:cNvPr id="1011741" name="Text Box 29"/>
          <p:cNvSpPr txBox="1">
            <a:spLocks noChangeArrowheads="1"/>
          </p:cNvSpPr>
          <p:nvPr/>
        </p:nvSpPr>
        <p:spPr bwMode="auto">
          <a:xfrm>
            <a:off x="5867400" y="57150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srgbClr val="FF0000"/>
                </a:solidFill>
              </a:rPr>
              <a:t>Generic</a:t>
            </a:r>
          </a:p>
          <a:p>
            <a:pPr algn="ctr"/>
            <a:r>
              <a:rPr lang="en-US" sz="1800">
                <a:solidFill>
                  <a:srgbClr val="FF0000"/>
                </a:solidFill>
              </a:rPr>
              <a:t>Printer</a:t>
            </a:r>
          </a:p>
        </p:txBody>
      </p:sp>
    </p:spTree>
    <p:extLst>
      <p:ext uri="{BB962C8B-B14F-4D97-AF65-F5344CB8AC3E}">
        <p14:creationId xmlns:p14="http://schemas.microsoft.com/office/powerpoint/2010/main" val="218903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1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1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1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1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1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1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1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1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1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1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1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1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1714" grpId="0" animBg="1"/>
      <p:bldP spid="1011715" grpId="0" animBg="1"/>
      <p:bldP spid="1011738" grpId="0"/>
      <p:bldP spid="1011739" grpId="0" autoUpdateAnimBg="0"/>
      <p:bldP spid="1011740" grpId="0" autoUpdateAnimBg="0"/>
      <p:bldP spid="101174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057400" y="381000"/>
            <a:ext cx="7848600" cy="762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Evaluating DC Localization</a:t>
            </a:r>
          </a:p>
        </p:txBody>
      </p:sp>
      <p:sp>
        <p:nvSpPr>
          <p:cNvPr id="1013763" name="Text Box 3"/>
          <p:cNvSpPr txBox="1">
            <a:spLocks noChangeArrowheads="1"/>
          </p:cNvSpPr>
          <p:nvPr/>
        </p:nvSpPr>
        <p:spPr bwMode="auto">
          <a:xfrm>
            <a:off x="381000" y="1524001"/>
            <a:ext cx="71176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99"/>
                </a:solidFill>
                <a:cs typeface="Arial" pitchFamily="34" charset="0"/>
              </a:rPr>
              <a:t>1. Find demand distribution for generic product</a:t>
            </a:r>
          </a:p>
        </p:txBody>
      </p:sp>
      <p:sp>
        <p:nvSpPr>
          <p:cNvPr id="1013764" name="Text Box 4"/>
          <p:cNvSpPr txBox="1">
            <a:spLocks noChangeArrowheads="1"/>
          </p:cNvSpPr>
          <p:nvPr/>
        </p:nvSpPr>
        <p:spPr bwMode="auto">
          <a:xfrm>
            <a:off x="1117600" y="3886200"/>
            <a:ext cx="3835400" cy="1049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sz="1800" u="sng" dirty="0">
                <a:solidFill>
                  <a:srgbClr val="FF0000"/>
                </a:solidFill>
                <a:cs typeface="Arial" pitchFamily="34" charset="0"/>
              </a:rPr>
              <a:t>MONTHLY</a:t>
            </a:r>
            <a:r>
              <a:rPr lang="en-US" sz="1800" dirty="0">
                <a:solidFill>
                  <a:srgbClr val="FF0000"/>
                </a:solidFill>
                <a:cs typeface="Arial" pitchFamily="34" charset="0"/>
              </a:rPr>
              <a:t> Demand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en-US" sz="1800" dirty="0">
                <a:solidFill>
                  <a:srgbClr val="FF0000"/>
                </a:solidFill>
                <a:cs typeface="Arial" pitchFamily="34" charset="0"/>
              </a:rPr>
              <a:t>  Mean =  23110.3</a:t>
            </a:r>
          </a:p>
          <a:p>
            <a:pPr>
              <a:lnSpc>
                <a:spcPct val="115000"/>
              </a:lnSpc>
              <a:buFontTx/>
              <a:buChar char="•"/>
              <a:defRPr/>
            </a:pPr>
            <a:r>
              <a:rPr lang="en-US" sz="1800" dirty="0">
                <a:solidFill>
                  <a:srgbClr val="FF0000"/>
                </a:solidFill>
                <a:cs typeface="Arial" pitchFamily="34" charset="0"/>
              </a:rPr>
              <a:t>  SD = SQRT(37914970) = 6157.5</a:t>
            </a:r>
          </a:p>
        </p:txBody>
      </p:sp>
      <p:graphicFrame>
        <p:nvGraphicFramePr>
          <p:cNvPr id="10137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4017780"/>
              </p:ext>
            </p:extLst>
          </p:nvPr>
        </p:nvGraphicFramePr>
        <p:xfrm>
          <a:off x="1066800" y="1981200"/>
          <a:ext cx="40386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70" name="Worksheet" r:id="rId3" imgW="3881160" imgH="1860840" progId="Excel.Sheet.8">
                  <p:embed/>
                </p:oleObj>
              </mc:Choice>
              <mc:Fallback>
                <p:oleObj name="Worksheet" r:id="rId3" imgW="3881160" imgH="186084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981200"/>
                        <a:ext cx="4038600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66" name="Rectangle 6"/>
          <p:cNvSpPr>
            <a:spLocks noChangeArrowheads="1"/>
          </p:cNvSpPr>
          <p:nvPr/>
        </p:nvSpPr>
        <p:spPr bwMode="auto">
          <a:xfrm>
            <a:off x="914400" y="5715000"/>
            <a:ext cx="2438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>
                <a:cs typeface="Arial" pitchFamily="34" charset="0"/>
              </a:rPr>
              <a:t>Safety Stock = </a:t>
            </a:r>
            <a:endParaRPr lang="en-US" sz="2000">
              <a:cs typeface="Arial" pitchFamily="34" charset="0"/>
              <a:sym typeface="Symbol" pitchFamily="18" charset="2"/>
            </a:endParaRPr>
          </a:p>
        </p:txBody>
      </p:sp>
      <p:sp>
        <p:nvSpPr>
          <p:cNvPr id="1013767" name="Text Box 7"/>
          <p:cNvSpPr txBox="1">
            <a:spLocks noChangeArrowheads="1"/>
          </p:cNvSpPr>
          <p:nvPr/>
        </p:nvSpPr>
        <p:spPr bwMode="auto">
          <a:xfrm>
            <a:off x="5873750" y="3886200"/>
            <a:ext cx="3422650" cy="1049338"/>
          </a:xfrm>
          <a:prstGeom prst="rect">
            <a:avLst/>
          </a:prstGeom>
          <a:solidFill>
            <a:srgbClr val="FFFF99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800" u="sng">
                <a:solidFill>
                  <a:srgbClr val="008000"/>
                </a:solidFill>
                <a:cs typeface="Arial" pitchFamily="34" charset="0"/>
              </a:rPr>
              <a:t>WEEKLY</a:t>
            </a:r>
            <a:r>
              <a:rPr lang="en-US" sz="1800">
                <a:solidFill>
                  <a:srgbClr val="008000"/>
                </a:solidFill>
                <a:cs typeface="Arial" pitchFamily="34" charset="0"/>
              </a:rPr>
              <a:t> Demand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en-US" sz="1800">
                <a:solidFill>
                  <a:srgbClr val="008000"/>
                </a:solidFill>
                <a:cs typeface="Arial" pitchFamily="34" charset="0"/>
              </a:rPr>
              <a:t>  Mean =  23110.3/4 = 5777.6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en-US" sz="1800">
                <a:solidFill>
                  <a:srgbClr val="008000"/>
                </a:solidFill>
                <a:cs typeface="Arial" pitchFamily="34" charset="0"/>
              </a:rPr>
              <a:t>  SD = 6157/SQRT(4) = 3078.7</a:t>
            </a:r>
          </a:p>
        </p:txBody>
      </p:sp>
      <p:sp>
        <p:nvSpPr>
          <p:cNvPr id="1013768" name="AutoShape 8"/>
          <p:cNvSpPr>
            <a:spLocks noChangeArrowheads="1"/>
          </p:cNvSpPr>
          <p:nvPr/>
        </p:nvSpPr>
        <p:spPr bwMode="auto">
          <a:xfrm>
            <a:off x="5105400" y="4267200"/>
            <a:ext cx="3810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1013769" name="Text Box 9"/>
          <p:cNvSpPr txBox="1">
            <a:spLocks noChangeArrowheads="1"/>
          </p:cNvSpPr>
          <p:nvPr/>
        </p:nvSpPr>
        <p:spPr bwMode="auto">
          <a:xfrm>
            <a:off x="381001" y="5284789"/>
            <a:ext cx="56493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99"/>
                </a:solidFill>
                <a:cs typeface="Arial" pitchFamily="34" charset="0"/>
              </a:rPr>
              <a:t>2. Use demand distribution to find SS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962400" y="5665788"/>
            <a:ext cx="3962400" cy="533400"/>
            <a:chOff x="2352" y="3648"/>
            <a:chExt cx="2496" cy="336"/>
          </a:xfrm>
        </p:grpSpPr>
        <p:graphicFrame>
          <p:nvGraphicFramePr>
            <p:cNvPr id="8196" name="Object 11"/>
            <p:cNvGraphicFramePr>
              <a:graphicFrameLocks noChangeAspect="1"/>
            </p:cNvGraphicFramePr>
            <p:nvPr/>
          </p:nvGraphicFramePr>
          <p:xfrm>
            <a:off x="3696" y="3667"/>
            <a:ext cx="1152" cy="2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671" name="Equation" r:id="rId5" imgW="2984400" imgH="571320" progId="Equation.3">
                    <p:embed/>
                  </p:oleObj>
                </mc:Choice>
                <mc:Fallback>
                  <p:oleObj name="Equation" r:id="rId5" imgW="2984400" imgH="571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3667"/>
                          <a:ext cx="1152" cy="2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9" name="Rectangle 12"/>
            <p:cNvSpPr>
              <a:spLocks noChangeArrowheads="1"/>
            </p:cNvSpPr>
            <p:nvPr/>
          </p:nvSpPr>
          <p:spPr bwMode="auto">
            <a:xfrm>
              <a:off x="2352" y="3648"/>
              <a:ext cx="1440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</a:pPr>
              <a:r>
                <a:rPr lang="en-US" sz="2000">
                  <a:cs typeface="Arial" pitchFamily="34" charset="0"/>
                </a:rPr>
                <a:t>= z </a:t>
              </a:r>
              <a:r>
                <a:rPr lang="en-US" sz="2000">
                  <a:cs typeface="Arial" pitchFamily="34" charset="0"/>
                  <a:sym typeface="Symbol" pitchFamily="18" charset="2"/>
                </a:rPr>
                <a:t> weekly SD *</a:t>
              </a:r>
            </a:p>
          </p:txBody>
        </p:sp>
      </p:grpSp>
      <p:graphicFrame>
        <p:nvGraphicFramePr>
          <p:cNvPr id="101377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523250"/>
              </p:ext>
            </p:extLst>
          </p:nvPr>
        </p:nvGraphicFramePr>
        <p:xfrm>
          <a:off x="3200400" y="5665788"/>
          <a:ext cx="7620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72" name="Equation" r:id="rId7" imgW="393480" imgH="215640" progId="Equation.3">
                  <p:embed/>
                </p:oleObj>
              </mc:Choice>
              <mc:Fallback>
                <p:oleObj name="Equation" r:id="rId7" imgW="393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665788"/>
                        <a:ext cx="762000" cy="417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74" name="Rectangle 14"/>
          <p:cNvSpPr>
            <a:spLocks noChangeArrowheads="1"/>
          </p:cNvSpPr>
          <p:nvPr/>
        </p:nvSpPr>
        <p:spPr bwMode="auto">
          <a:xfrm>
            <a:off x="7924800" y="5638800"/>
            <a:ext cx="121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000">
                <a:cs typeface="Arial" pitchFamily="34" charset="0"/>
                <a:sym typeface="Symbol" pitchFamily="18" charset="2"/>
              </a:rPr>
              <a:t>= 15,488</a:t>
            </a:r>
          </a:p>
        </p:txBody>
      </p:sp>
      <p:sp>
        <p:nvSpPr>
          <p:cNvPr id="1013775" name="Text Box 15"/>
          <p:cNvSpPr txBox="1">
            <a:spLocks noChangeArrowheads="1"/>
          </p:cNvSpPr>
          <p:nvPr/>
        </p:nvSpPr>
        <p:spPr bwMode="auto">
          <a:xfrm>
            <a:off x="3505200" y="6248400"/>
            <a:ext cx="3581400" cy="4572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  <a:cs typeface="Arial" pitchFamily="34" charset="0"/>
              </a:rPr>
              <a:t>Current SS: </a:t>
            </a:r>
            <a:r>
              <a:rPr lang="en-US">
                <a:solidFill>
                  <a:srgbClr val="FF0000"/>
                </a:solidFill>
                <a:cs typeface="Arial" pitchFamily="34" charset="0"/>
              </a:rPr>
              <a:t>23,489</a:t>
            </a:r>
            <a:endParaRPr lang="en-US" sz="2000">
              <a:cs typeface="Arial" pitchFamily="34" charset="0"/>
            </a:endParaRP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4539196" y="1047690"/>
            <a:ext cx="30046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cs typeface="Arial" pitchFamily="34" charset="0"/>
              </a:rPr>
              <a:t>(Ocean Transportation)</a:t>
            </a:r>
          </a:p>
        </p:txBody>
      </p:sp>
      <p:sp>
        <p:nvSpPr>
          <p:cNvPr id="1013777" name="AutoShape 17"/>
          <p:cNvSpPr>
            <a:spLocks noChangeArrowheads="1"/>
          </p:cNvSpPr>
          <p:nvPr/>
        </p:nvSpPr>
        <p:spPr bwMode="auto">
          <a:xfrm>
            <a:off x="9144000" y="2033793"/>
            <a:ext cx="2514600" cy="1752600"/>
          </a:xfrm>
          <a:prstGeom prst="irregularSeal1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700" dirty="0">
                <a:solidFill>
                  <a:srgbClr val="FFFF00"/>
                </a:solidFill>
                <a:cs typeface="Arial" pitchFamily="34" charset="0"/>
              </a:rPr>
              <a:t>Will the PS &amp;</a:t>
            </a:r>
          </a:p>
          <a:p>
            <a:pPr algn="ctr"/>
            <a:r>
              <a:rPr lang="en-US" sz="1700" dirty="0">
                <a:solidFill>
                  <a:srgbClr val="FFFF00"/>
                </a:solidFill>
                <a:cs typeface="Arial" pitchFamily="34" charset="0"/>
              </a:rPr>
              <a:t>CS change?</a:t>
            </a:r>
          </a:p>
        </p:txBody>
      </p:sp>
    </p:spTree>
    <p:extLst>
      <p:ext uri="{BB962C8B-B14F-4D97-AF65-F5344CB8AC3E}">
        <p14:creationId xmlns:p14="http://schemas.microsoft.com/office/powerpoint/2010/main" val="330513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1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137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7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1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3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13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3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13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3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13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13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137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137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13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13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13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137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13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137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13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13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13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13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13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13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1013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10137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63" grpId="0"/>
      <p:bldP spid="1013764" grpId="0" build="p" animBg="1"/>
      <p:bldP spid="1013766" grpId="0"/>
      <p:bldP spid="1013767" grpId="0" build="p" animBg="1"/>
      <p:bldP spid="1013768" grpId="0" animBg="1"/>
      <p:bldP spid="1013769" grpId="0"/>
      <p:bldP spid="1013774" grpId="0"/>
      <p:bldP spid="1013775" grpId="0" animBg="1"/>
      <p:bldP spid="1013777" grpId="0" animBg="1"/>
      <p:bldP spid="101377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609600"/>
            <a:ext cx="7772400" cy="838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DC Localization</a:t>
            </a:r>
          </a:p>
        </p:txBody>
      </p:sp>
      <p:sp>
        <p:nvSpPr>
          <p:cNvPr id="101478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56398" y="1600200"/>
            <a:ext cx="8001000" cy="3810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Safety Stock Reduction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Current 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23,489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units </a:t>
            </a: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With localization </a:t>
            </a:r>
            <a:r>
              <a:rPr lang="en-US" sz="20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15,488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units</a:t>
            </a:r>
          </a:p>
          <a:p>
            <a:pPr lvl="1" eaLnBrk="1" hangingPunct="1"/>
            <a:endParaRPr lang="en-US" sz="1000" dirty="0">
              <a:solidFill>
                <a:srgbClr val="99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24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Other benefits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Lower value of transit inventory</a:t>
            </a: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Freight reductions</a:t>
            </a: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Local presence of “manufacturing”</a:t>
            </a: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Customs implications</a:t>
            </a:r>
          </a:p>
          <a:p>
            <a:pPr lvl="1" eaLnBrk="1" hangingPunct="1"/>
            <a:r>
              <a:rPr lang="en-US" sz="2000" b="1" dirty="0">
                <a:latin typeface="Arial" pitchFamily="34" charset="0"/>
                <a:cs typeface="Arial" pitchFamily="34" charset="0"/>
              </a:rPr>
              <a:t>Local procurement of localization materials</a:t>
            </a:r>
          </a:p>
        </p:txBody>
      </p:sp>
      <p:sp>
        <p:nvSpPr>
          <p:cNvPr id="1014788" name="AutoShape 4"/>
          <p:cNvSpPr>
            <a:spLocks/>
          </p:cNvSpPr>
          <p:nvPr/>
        </p:nvSpPr>
        <p:spPr bwMode="auto">
          <a:xfrm>
            <a:off x="6752398" y="4114800"/>
            <a:ext cx="533400" cy="1143000"/>
          </a:xfrm>
          <a:prstGeom prst="rightBrace">
            <a:avLst>
              <a:gd name="adj1" fmla="val 17857"/>
              <a:gd name="adj2" fmla="val 50000"/>
            </a:avLst>
          </a:pr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1014789" name="Rectangle 5"/>
          <p:cNvSpPr>
            <a:spLocks noChangeArrowheads="1"/>
          </p:cNvSpPr>
          <p:nvPr/>
        </p:nvSpPr>
        <p:spPr bwMode="auto">
          <a:xfrm>
            <a:off x="580198" y="5410200"/>
            <a:ext cx="800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>
                <a:solidFill>
                  <a:srgbClr val="800000"/>
                </a:solidFill>
                <a:cs typeface="Arial" pitchFamily="34" charset="0"/>
              </a:rPr>
              <a:t>But there are costs</a:t>
            </a:r>
            <a:endParaRPr lang="en-US" dirty="0">
              <a:cs typeface="Arial" pitchFamily="34" charset="0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cs typeface="Arial" pitchFamily="34" charset="0"/>
              </a:rPr>
              <a:t>Product redesign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cs typeface="Arial" pitchFamily="34" charset="0"/>
              </a:rPr>
              <a:t>DC modifications</a:t>
            </a:r>
          </a:p>
        </p:txBody>
      </p:sp>
      <p:sp>
        <p:nvSpPr>
          <p:cNvPr id="1014790" name="Text Box 6"/>
          <p:cNvSpPr txBox="1">
            <a:spLocks noChangeArrowheads="1"/>
          </p:cNvSpPr>
          <p:nvPr/>
        </p:nvSpPr>
        <p:spPr bwMode="auto">
          <a:xfrm>
            <a:off x="7285799" y="4191001"/>
            <a:ext cx="18582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8000"/>
                </a:solidFill>
                <a:cs typeface="Arial" pitchFamily="34" charset="0"/>
              </a:rPr>
              <a:t>Issues in</a:t>
            </a:r>
          </a:p>
          <a:p>
            <a:r>
              <a:rPr lang="en-US" u="sng" dirty="0">
                <a:solidFill>
                  <a:srgbClr val="008000"/>
                </a:solidFill>
                <a:cs typeface="Arial" pitchFamily="34" charset="0"/>
                <a:hlinkClick r:id="" action="ppaction://hlinkshowjump?jump=nextslide"/>
              </a:rPr>
              <a:t>global</a:t>
            </a:r>
            <a:r>
              <a:rPr lang="en-US" dirty="0">
                <a:solidFill>
                  <a:srgbClr val="008000"/>
                </a:solidFill>
                <a:cs typeface="Arial" pitchFamily="34" charset="0"/>
              </a:rPr>
              <a:t> SCM</a:t>
            </a:r>
          </a:p>
        </p:txBody>
      </p:sp>
      <p:sp>
        <p:nvSpPr>
          <p:cNvPr id="1014791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049000" y="5829300"/>
            <a:ext cx="609600" cy="6096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pic>
        <p:nvPicPr>
          <p:cNvPr id="3399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1919" y="1972796"/>
            <a:ext cx="22288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256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47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47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1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1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1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1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14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14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14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1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1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1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1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1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1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1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14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14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787" grpId="0" build="p" bldLvl="5" animBg="1" autoUpdateAnimBg="0"/>
      <p:bldP spid="1014788" grpId="0" animBg="1"/>
      <p:bldP spid="1014789" grpId="0" build="p" bldLvl="5"/>
      <p:bldP spid="1014790" grpId="0"/>
      <p:bldP spid="101479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R-AA696_HPASIA022220042158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117600"/>
            <a:ext cx="73152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638676" y="6575426"/>
            <a:ext cx="38928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0000CC"/>
                </a:solidFill>
              </a:rPr>
              <a:t>Source: The Wall Street Journal, February 23, 2004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714875" y="258763"/>
            <a:ext cx="2622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3600">
                <a:solidFill>
                  <a:srgbClr val="0000CC"/>
                </a:solidFill>
              </a:rPr>
              <a:t>HP Servers</a:t>
            </a:r>
          </a:p>
        </p:txBody>
      </p:sp>
      <p:sp>
        <p:nvSpPr>
          <p:cNvPr id="24581" name="AutoShape 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11353800" y="5791200"/>
            <a:ext cx="533400" cy="533400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52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 bwMode="auto">
          <a:xfrm>
            <a:off x="685800" y="4914900"/>
            <a:ext cx="7848600" cy="1562100"/>
          </a:xfrm>
          <a:prstGeom prst="rightArrow">
            <a:avLst/>
          </a:prstGeom>
          <a:solidFill>
            <a:srgbClr val="99FF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762000"/>
            <a:ext cx="77724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Outline: HP </a:t>
            </a:r>
            <a:r>
              <a:rPr lang="en-US" sz="4800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DeskJet</a:t>
            </a:r>
            <a:endParaRPr lang="en-US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14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2176462"/>
            <a:ext cx="6934200" cy="39957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Problems &amp; Causes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Improvement Opportunities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Short-term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Long-term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Lessons Learned</a:t>
            </a:r>
          </a:p>
        </p:txBody>
      </p:sp>
      <p:pic>
        <p:nvPicPr>
          <p:cNvPr id="308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600" y="28956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620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838200"/>
            <a:ext cx="7772400" cy="914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Results: What Happened</a:t>
            </a:r>
          </a:p>
        </p:txBody>
      </p:sp>
      <p:sp>
        <p:nvSpPr>
          <p:cNvPr id="10168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1905000"/>
            <a:ext cx="5181600" cy="3886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Successful implementation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Millions saved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Service levels improved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Packaging won awards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Best practice!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b="1" dirty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HP </a:t>
            </a:r>
            <a:r>
              <a:rPr lang="en-US" sz="2400" b="1" dirty="0" err="1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Laserjet</a:t>
            </a:r>
            <a:r>
              <a:rPr lang="en-US" sz="2400" b="1" dirty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 example</a:t>
            </a:r>
          </a:p>
        </p:txBody>
      </p:sp>
      <p:sp>
        <p:nvSpPr>
          <p:cNvPr id="1016836" name="Text Box 4"/>
          <p:cNvSpPr txBox="1">
            <a:spLocks noChangeArrowheads="1"/>
          </p:cNvSpPr>
          <p:nvPr/>
        </p:nvSpPr>
        <p:spPr bwMode="auto">
          <a:xfrm>
            <a:off x="3657600" y="5867400"/>
            <a:ext cx="52578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Complementary Reading</a:t>
            </a:r>
          </a:p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Inventory-Driven Costs, </a:t>
            </a:r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HBR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, March 2005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543800" y="2590800"/>
            <a:ext cx="4114800" cy="1877437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u="sng" dirty="0">
                <a:solidFill>
                  <a:srgbClr val="C00000"/>
                </a:solidFill>
                <a:cs typeface="Arial" pitchFamily="34" charset="0"/>
              </a:rPr>
              <a:t>Recent Information</a:t>
            </a:r>
          </a:p>
          <a:p>
            <a:endParaRPr lang="en-US" sz="800" u="sng" dirty="0">
              <a:solidFill>
                <a:srgbClr val="C00000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rgbClr val="C00000"/>
                </a:solidFill>
                <a:cs typeface="Arial" pitchFamily="34" charset="0"/>
              </a:rPr>
              <a:t> 1999: Outsourcing to china</a:t>
            </a:r>
          </a:p>
          <a:p>
            <a:r>
              <a:rPr lang="en-US" sz="2000" dirty="0">
                <a:solidFill>
                  <a:srgbClr val="C00000"/>
                </a:solidFill>
                <a:cs typeface="Arial" pitchFamily="34" charset="0"/>
              </a:rPr>
              <a:t>               (no postponement)</a:t>
            </a:r>
          </a:p>
          <a:p>
            <a:endParaRPr lang="en-US" sz="800" dirty="0">
              <a:solidFill>
                <a:srgbClr val="C00000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rgbClr val="C00000"/>
                </a:solidFill>
                <a:cs typeface="Arial" pitchFamily="34" charset="0"/>
              </a:rPr>
              <a:t> 2005+: Postponement again!</a:t>
            </a:r>
          </a:p>
          <a:p>
            <a:r>
              <a:rPr lang="en-US" sz="2000" dirty="0">
                <a:solidFill>
                  <a:srgbClr val="C00000"/>
                </a:solidFill>
                <a:cs typeface="Arial" pitchFamily="34" charset="0"/>
              </a:rPr>
              <a:t>                 (Factory in E. Europe)</a:t>
            </a:r>
          </a:p>
        </p:txBody>
      </p:sp>
    </p:spTree>
    <p:extLst>
      <p:ext uri="{BB962C8B-B14F-4D97-AF65-F5344CB8AC3E}">
        <p14:creationId xmlns:p14="http://schemas.microsoft.com/office/powerpoint/2010/main" val="47377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68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68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6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6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6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6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6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6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6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6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101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835" grpId="0" build="p" bldLvl="5" animBg="1" autoUpdateAnimBg="0"/>
      <p:bldP spid="1016836" grpId="0" animBg="1"/>
      <p:bldP spid="5" grpId="0" build="p" bldLvl="5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828800" y="838200"/>
            <a:ext cx="8458200" cy="914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HP: Lessons Learned</a:t>
            </a:r>
          </a:p>
        </p:txBody>
      </p:sp>
      <p:sp>
        <p:nvSpPr>
          <p:cNvPr id="101888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4800" y="1905000"/>
            <a:ext cx="9740208" cy="4572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Calculations!</a:t>
            </a:r>
          </a:p>
          <a:p>
            <a:pPr eaLnBrk="1" hangingPunct="1">
              <a:lnSpc>
                <a:spcPct val="90000"/>
              </a:lnSpc>
            </a:pPr>
            <a:endParaRPr lang="en-US" sz="1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Benefits of postponement</a:t>
            </a:r>
          </a:p>
          <a:p>
            <a:pPr eaLnBrk="1" hangingPunct="1">
              <a:lnSpc>
                <a:spcPct val="90000"/>
              </a:lnSpc>
            </a:pPr>
            <a:endParaRPr lang="en-US" sz="1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Risk pooling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Other examples discussed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Component commonality (Ford, GM, Toyota)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b="1" dirty="0">
                <a:solidFill>
                  <a:srgbClr val="990099"/>
                </a:solidFill>
                <a:latin typeface="Arial" pitchFamily="34" charset="0"/>
                <a:cs typeface="Arial" pitchFamily="34" charset="0"/>
              </a:rPr>
              <a:t>Gap, Old Navy: Centralize inventory on non-standard sizes</a:t>
            </a:r>
          </a:p>
          <a:p>
            <a:pPr eaLnBrk="1" hangingPunct="1">
              <a:lnSpc>
                <a:spcPct val="90000"/>
              </a:lnSpc>
            </a:pPr>
            <a:endParaRPr lang="en-US" sz="1000" b="1" dirty="0">
              <a:solidFill>
                <a:srgbClr val="9900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Global SCM issues</a:t>
            </a:r>
          </a:p>
        </p:txBody>
      </p:sp>
      <p:pic>
        <p:nvPicPr>
          <p:cNvPr id="3358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600" y="160020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5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30977" y="4648200"/>
            <a:ext cx="2512046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007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88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88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8883" grpId="0" build="p" bldLvl="5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066800" y="2286000"/>
            <a:ext cx="8851077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Case: HP </a:t>
            </a:r>
            <a:r>
              <a:rPr lang="en-US" sz="4000" dirty="0" err="1">
                <a:solidFill>
                  <a:schemeClr val="bg1">
                    <a:lumMod val="65000"/>
                  </a:schemeClr>
                </a:solidFill>
              </a:rPr>
              <a:t>DeskJet</a:t>
            </a:r>
            <a:endParaRPr lang="en-US" sz="40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9900"/>
                </a:solidFill>
              </a:rPr>
              <a:t>Intro to Transportation Planning</a:t>
            </a:r>
          </a:p>
          <a:p>
            <a:pPr>
              <a:buFontTx/>
              <a:buChar char="•"/>
            </a:pPr>
            <a:endParaRPr lang="en-US" sz="1800" dirty="0"/>
          </a:p>
          <a:p>
            <a:pPr>
              <a:buFontTx/>
              <a:buChar char="•"/>
            </a:pPr>
            <a:r>
              <a:rPr lang="en-US" sz="4000" dirty="0"/>
              <a:t>  Transportation Modeling</a:t>
            </a:r>
          </a:p>
          <a:p>
            <a:endParaRPr lang="en-US" sz="1800" dirty="0"/>
          </a:p>
          <a:p>
            <a:pPr>
              <a:buFontTx/>
              <a:buChar char="•"/>
            </a:pPr>
            <a:r>
              <a:rPr lang="en-US" sz="4000" dirty="0"/>
              <a:t>  Summary </a:t>
            </a:r>
          </a:p>
        </p:txBody>
      </p:sp>
    </p:spTree>
    <p:extLst>
      <p:ext uri="{BB962C8B-B14F-4D97-AF65-F5344CB8AC3E}">
        <p14:creationId xmlns:p14="http://schemas.microsoft.com/office/powerpoint/2010/main" val="2256533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1"/>
          <p:cNvSpPr txBox="1">
            <a:spLocks noChangeArrowheads="1"/>
          </p:cNvSpPr>
          <p:nvPr/>
        </p:nvSpPr>
        <p:spPr>
          <a:xfrm>
            <a:off x="609600" y="2057400"/>
            <a:ext cx="11201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/>
              <a:t>Movement of product from one location to another</a:t>
            </a:r>
          </a:p>
          <a:p>
            <a:endParaRPr lang="en-US" sz="1050" kern="0" dirty="0"/>
          </a:p>
          <a:p>
            <a:r>
              <a:rPr lang="en-US" sz="2800" kern="0" dirty="0"/>
              <a:t>Products rarely produced and consumed in the same location</a:t>
            </a:r>
          </a:p>
          <a:p>
            <a:endParaRPr lang="en-US" sz="1050" kern="0" dirty="0"/>
          </a:p>
          <a:p>
            <a:r>
              <a:rPr lang="en-US" sz="2800" kern="0" dirty="0"/>
              <a:t>Significant cost component</a:t>
            </a:r>
          </a:p>
          <a:p>
            <a:endParaRPr lang="en-US" sz="1050" kern="0" dirty="0"/>
          </a:p>
          <a:p>
            <a:r>
              <a:rPr lang="en-US" sz="2800" i="1" kern="0" dirty="0">
                <a:solidFill>
                  <a:srgbClr val="FF0000"/>
                </a:solidFill>
              </a:rPr>
              <a:t>Shipper</a:t>
            </a:r>
            <a:r>
              <a:rPr lang="en-US" sz="2800" kern="0" dirty="0"/>
              <a:t> requires the movement of the product</a:t>
            </a:r>
          </a:p>
          <a:p>
            <a:endParaRPr lang="en-US" sz="1050" kern="0" dirty="0"/>
          </a:p>
          <a:p>
            <a:r>
              <a:rPr lang="en-US" sz="2800" i="1" kern="0" dirty="0">
                <a:solidFill>
                  <a:srgbClr val="009900"/>
                </a:solidFill>
              </a:rPr>
              <a:t>Carrier</a:t>
            </a:r>
            <a:r>
              <a:rPr lang="en-US" sz="2800" kern="0" dirty="0"/>
              <a:t> moves or transports the product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0000CC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28187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1685827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sp>
        <p:nvSpPr>
          <p:cNvPr id="2" name="TextBox 1"/>
          <p:cNvSpPr txBox="1"/>
          <p:nvPr/>
        </p:nvSpPr>
        <p:spPr>
          <a:xfrm rot="19143013">
            <a:off x="5637465" y="3038558"/>
            <a:ext cx="5368777" cy="2000548"/>
          </a:xfrm>
          <a:prstGeom prst="rect">
            <a:avLst/>
          </a:prstGeom>
          <a:noFill/>
          <a:ln w="38100">
            <a:solidFill>
              <a:srgbClr val="0099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These are qualitative &amp; rather easy!</a:t>
            </a:r>
          </a:p>
          <a:p>
            <a:r>
              <a:rPr lang="en-US" dirty="0"/>
              <a:t>We will discuss these towards the </a:t>
            </a:r>
          </a:p>
          <a:p>
            <a:r>
              <a:rPr lang="en-US" dirty="0"/>
              <a:t>end of today’s class. </a:t>
            </a:r>
          </a:p>
          <a:p>
            <a:endParaRPr lang="en-US" dirty="0"/>
          </a:p>
          <a:p>
            <a:r>
              <a:rPr lang="en-US" sz="2800" dirty="0">
                <a:solidFill>
                  <a:srgbClr val="FF0000"/>
                </a:solidFill>
              </a:rPr>
              <a:t>Let us jump to modeling first</a:t>
            </a:r>
          </a:p>
        </p:txBody>
      </p:sp>
    </p:spTree>
    <p:extLst>
      <p:ext uri="{BB962C8B-B14F-4D97-AF65-F5344CB8AC3E}">
        <p14:creationId xmlns:p14="http://schemas.microsoft.com/office/powerpoint/2010/main" val="167343928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096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Trucks</a:t>
            </a:r>
          </a:p>
        </p:txBody>
      </p:sp>
      <p:sp>
        <p:nvSpPr>
          <p:cNvPr id="97485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3352800"/>
            <a:ext cx="5257800" cy="3048000"/>
          </a:xfrm>
          <a:prstGeom prst="rect">
            <a:avLst/>
          </a:prstGeom>
          <a:solidFill>
            <a:srgbClr val="66FF33"/>
          </a:solidFill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000" b="1" dirty="0"/>
              <a:t>Average revenue per ton-mile (2013) = 9.13 cents</a:t>
            </a:r>
          </a:p>
          <a:p>
            <a:r>
              <a:rPr lang="en-US" sz="2000" b="1" dirty="0"/>
              <a:t>Average haul = 274 miles</a:t>
            </a:r>
          </a:p>
          <a:p>
            <a:r>
              <a:rPr lang="en-US" sz="2000" b="1" dirty="0"/>
              <a:t>Low fixed and variable costs</a:t>
            </a:r>
          </a:p>
          <a:p>
            <a:r>
              <a:rPr lang="en-US" sz="2000" b="1" dirty="0"/>
              <a:t>Major Issues</a:t>
            </a:r>
            <a:endParaRPr lang="en-US" sz="1800" b="1" dirty="0"/>
          </a:p>
          <a:p>
            <a:pPr lvl="1"/>
            <a:r>
              <a:rPr lang="en-US" sz="1800" b="1" dirty="0"/>
              <a:t>Utilization</a:t>
            </a:r>
          </a:p>
          <a:p>
            <a:pPr lvl="1"/>
            <a:r>
              <a:rPr lang="en-US" sz="1800" b="1" dirty="0"/>
              <a:t>Consistent service</a:t>
            </a:r>
          </a:p>
          <a:p>
            <a:pPr lvl="1"/>
            <a:r>
              <a:rPr lang="en-US" sz="1800" b="1" dirty="0"/>
              <a:t>Backhauls</a:t>
            </a:r>
          </a:p>
        </p:txBody>
      </p:sp>
      <p:sp>
        <p:nvSpPr>
          <p:cNvPr id="974852" name="Rectangle 4"/>
          <p:cNvSpPr>
            <a:spLocks noChangeArrowheads="1"/>
          </p:cNvSpPr>
          <p:nvPr/>
        </p:nvSpPr>
        <p:spPr bwMode="auto">
          <a:xfrm>
            <a:off x="5867400" y="3352800"/>
            <a:ext cx="5867400" cy="3352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Average revenue  per ton-mile (2013) = 16.54 cents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Average haul = 646 miles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Higher fixed costs, low variable costs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Major Issues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Location of consolidation facilities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Utilization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Vehicle routing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Customer service</a:t>
            </a:r>
          </a:p>
        </p:txBody>
      </p:sp>
      <p:sp>
        <p:nvSpPr>
          <p:cNvPr id="974853" name="Text Box 5"/>
          <p:cNvSpPr txBox="1">
            <a:spLocks noChangeArrowheads="1"/>
          </p:cNvSpPr>
          <p:nvPr/>
        </p:nvSpPr>
        <p:spPr bwMode="auto">
          <a:xfrm>
            <a:off x="2111376" y="281940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FF0000"/>
                </a:solidFill>
              </a:rPr>
              <a:t>TL</a:t>
            </a:r>
          </a:p>
        </p:txBody>
      </p:sp>
      <p:sp>
        <p:nvSpPr>
          <p:cNvPr id="974854" name="Text Box 6"/>
          <p:cNvSpPr txBox="1">
            <a:spLocks noChangeArrowheads="1"/>
          </p:cNvSpPr>
          <p:nvPr/>
        </p:nvSpPr>
        <p:spPr bwMode="auto">
          <a:xfrm>
            <a:off x="8382000" y="2753380"/>
            <a:ext cx="1048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u="sng">
                <a:solidFill>
                  <a:srgbClr val="FF0000"/>
                </a:solidFill>
              </a:rPr>
              <a:t>LTL</a:t>
            </a:r>
          </a:p>
        </p:txBody>
      </p:sp>
      <p:sp>
        <p:nvSpPr>
          <p:cNvPr id="974855" name="Text Box 7"/>
          <p:cNvSpPr txBox="1">
            <a:spLocks noChangeArrowheads="1"/>
          </p:cNvSpPr>
          <p:nvPr/>
        </p:nvSpPr>
        <p:spPr bwMode="auto">
          <a:xfrm>
            <a:off x="261937" y="1657350"/>
            <a:ext cx="7739063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buFontTx/>
              <a:buChar char="•"/>
            </a:pPr>
            <a:r>
              <a:rPr lang="en-US" dirty="0"/>
              <a:t>  Accounts for 75% of freight bill in the US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en-US" dirty="0"/>
              <a:t>  Major players: Schneider National, JB Hunt, Ryder</a:t>
            </a:r>
          </a:p>
        </p:txBody>
      </p:sp>
      <p:pic>
        <p:nvPicPr>
          <p:cNvPr id="184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1"/>
            <a:ext cx="25463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9545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4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4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48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48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7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7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748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748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7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7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7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7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7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7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7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7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7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7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74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4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74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74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74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74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851" grpId="0" build="p" bldLvl="2" animBg="1" autoUpdateAnimBg="0"/>
      <p:bldP spid="974852" grpId="0" build="p" bldLvl="2" animBg="1" autoUpdateAnimBg="0"/>
      <p:bldP spid="974853" grpId="0" autoUpdateAnimBg="0"/>
      <p:bldP spid="974854" grpId="0" autoUpdateAnimBg="0"/>
      <p:bldP spid="974855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24384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35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2544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5334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>
                <a:solidFill>
                  <a:srgbClr val="0000CC"/>
                </a:solidFill>
              </a:rPr>
              <a:t>Rail</a:t>
            </a:r>
          </a:p>
        </p:txBody>
      </p:sp>
      <p:sp>
        <p:nvSpPr>
          <p:cNvPr id="97894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752600"/>
            <a:ext cx="80010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400" b="1" dirty="0"/>
              <a:t>Average revenue / ton-mile (2013) = 4.05 cents</a:t>
            </a:r>
          </a:p>
          <a:p>
            <a:endParaRPr lang="en-US" sz="1000" b="1" dirty="0"/>
          </a:p>
          <a:p>
            <a:r>
              <a:rPr lang="en-US" sz="2400" b="1" dirty="0"/>
              <a:t>Average haul = 720 miles</a:t>
            </a:r>
          </a:p>
          <a:p>
            <a:endParaRPr lang="en-US" sz="1000" b="1" dirty="0"/>
          </a:p>
          <a:p>
            <a:r>
              <a:rPr lang="en-US" sz="2400" b="1" dirty="0"/>
              <a:t>Average load = 80 tons</a:t>
            </a:r>
          </a:p>
          <a:p>
            <a:endParaRPr lang="en-US" sz="1000" b="1" dirty="0"/>
          </a:p>
          <a:p>
            <a:r>
              <a:rPr lang="en-US" sz="2400" b="1" dirty="0"/>
              <a:t>Major Players: CSX, CN, BNSF </a:t>
            </a:r>
          </a:p>
          <a:p>
            <a:pPr>
              <a:buFontTx/>
              <a:buNone/>
            </a:pPr>
            <a:r>
              <a:rPr lang="en-US" sz="1000" b="1" dirty="0"/>
              <a:t>     </a:t>
            </a:r>
          </a:p>
          <a:p>
            <a:r>
              <a:rPr lang="en-US" sz="2400" b="1" dirty="0"/>
              <a:t>Key Issues</a:t>
            </a:r>
          </a:p>
          <a:p>
            <a:pPr lvl="1"/>
            <a:r>
              <a:rPr lang="en-US" sz="2000" b="1" dirty="0">
                <a:solidFill>
                  <a:srgbClr val="009900"/>
                </a:solidFill>
              </a:rPr>
              <a:t>Scheduling to minimize delays / improve service</a:t>
            </a:r>
          </a:p>
          <a:p>
            <a:pPr lvl="1"/>
            <a:r>
              <a:rPr lang="en-US" sz="2000" b="1" dirty="0">
                <a:solidFill>
                  <a:srgbClr val="009900"/>
                </a:solidFill>
              </a:rPr>
              <a:t>Off track delays (at pick up and delivery end) </a:t>
            </a:r>
          </a:p>
          <a:p>
            <a:pPr lvl="1"/>
            <a:r>
              <a:rPr lang="en-US" sz="2000" b="1" dirty="0">
                <a:solidFill>
                  <a:srgbClr val="009900"/>
                </a:solidFill>
              </a:rPr>
              <a:t>Variability of delivery times</a:t>
            </a:r>
          </a:p>
          <a:p>
            <a:pPr marL="0" indent="0">
              <a:buNone/>
            </a:pPr>
            <a:endParaRPr lang="en-US" sz="1000" b="1" dirty="0"/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667000"/>
            <a:ext cx="21558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65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8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8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8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8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7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7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7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7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8947" grpId="0" build="p" bldLvl="5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32004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80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81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9069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7620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>
                <a:solidFill>
                  <a:srgbClr val="0000CC"/>
                </a:solidFill>
              </a:rPr>
              <a:t>Air</a:t>
            </a:r>
          </a:p>
        </p:txBody>
      </p:sp>
      <p:sp>
        <p:nvSpPr>
          <p:cNvPr id="9809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905000"/>
            <a:ext cx="103632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800" b="1" dirty="0">
                <a:solidFill>
                  <a:srgbClr val="008000"/>
                </a:solidFill>
              </a:rPr>
              <a:t>Fast and expensive</a:t>
            </a:r>
          </a:p>
          <a:p>
            <a:r>
              <a:rPr lang="en-US" sz="2800" b="1" dirty="0">
                <a:solidFill>
                  <a:srgbClr val="008000"/>
                </a:solidFill>
              </a:rPr>
              <a:t>Small, high value items, light weight (Ex. Tech)</a:t>
            </a:r>
          </a:p>
          <a:p>
            <a:r>
              <a:rPr lang="en-US" sz="2800" b="1" dirty="0">
                <a:solidFill>
                  <a:srgbClr val="008000"/>
                </a:solidFill>
              </a:rPr>
              <a:t>Key Issues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Location/Number of hubs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Location of fleet bases / crew bases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Schedule optimization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Fleet assignment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Crew scheduling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Revenue management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3733800"/>
            <a:ext cx="34290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8098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8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8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80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80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995" grpId="0" build="p" bldLvl="5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38862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5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4384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6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24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7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7161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91625" y="1295400"/>
            <a:ext cx="25066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44024" y="3128964"/>
            <a:ext cx="2432050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4775" y="5029200"/>
            <a:ext cx="28924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9800" y="6096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Package Carrier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983582"/>
            <a:ext cx="7772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Different service classes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Low vol., light weight items,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Key Issues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Location/Number of hubs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Location of fleet bases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Vehicle routing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Crew scheduling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Managing different service classes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First and last mile</a:t>
            </a:r>
          </a:p>
        </p:txBody>
      </p:sp>
    </p:spTree>
    <p:extLst>
      <p:ext uri="{BB962C8B-B14F-4D97-AF65-F5344CB8AC3E}">
        <p14:creationId xmlns:p14="http://schemas.microsoft.com/office/powerpoint/2010/main" val="300003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46482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0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1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4541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2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541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92862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3" name="Clip" r:id="rId8" imgW="528480" imgH="772920" progId="">
                  <p:embed/>
                </p:oleObj>
              </mc:Choice>
              <mc:Fallback>
                <p:oleObj name="Clip" r:id="rId8" imgW="528480" imgH="772920" progId="">
                  <p:embed/>
                  <p:pic>
                    <p:nvPicPr>
                      <p:cNvPr id="10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92862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7907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516069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Water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676400"/>
            <a:ext cx="8229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Chief enabler of global trade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Used when no land route available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Very high vol., heavy items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Low cost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Minimal pollution 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9900"/>
                </a:solidFill>
              </a:rPr>
              <a:t>50,000 commercial vessels, flags from over 150 countries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600" dirty="0">
              <a:solidFill>
                <a:srgbClr val="009900"/>
              </a:solidFill>
            </a:endParaRP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9900"/>
                </a:solidFill>
              </a:rPr>
              <a:t>Global tonnage: 8.9 Billion tons (2011)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70963" y="990600"/>
            <a:ext cx="2581275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04362" y="3276600"/>
            <a:ext cx="20780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924687" y="6553201"/>
            <a:ext cx="27735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Data Source: </a:t>
            </a:r>
            <a:r>
              <a:rPr lang="en-US" sz="1200" i="1" dirty="0">
                <a:solidFill>
                  <a:srgbClr val="C00000"/>
                </a:solidFill>
              </a:rPr>
              <a:t>Fortune</a:t>
            </a:r>
            <a:r>
              <a:rPr lang="en-US" sz="1200" dirty="0">
                <a:solidFill>
                  <a:srgbClr val="C00000"/>
                </a:solidFill>
              </a:rPr>
              <a:t>, May 21, 2012</a:t>
            </a:r>
          </a:p>
        </p:txBody>
      </p:sp>
    </p:spTree>
    <p:extLst>
      <p:ext uri="{BB962C8B-B14F-4D97-AF65-F5344CB8AC3E}">
        <p14:creationId xmlns:p14="http://schemas.microsoft.com/office/powerpoint/2010/main" val="360119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36" y="2819400"/>
            <a:ext cx="8051571" cy="3726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35" y="228600"/>
            <a:ext cx="77597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130729" y="4517716"/>
            <a:ext cx="3617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6"/>
                </a:solidFill>
              </a:rPr>
              <a:t>Top Container Operators (2011)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858064" y="1125238"/>
            <a:ext cx="2467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6"/>
                </a:solidFill>
              </a:rPr>
              <a:t>Shipping Cost (2011)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69188" y="6553201"/>
            <a:ext cx="2398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Source: </a:t>
            </a:r>
            <a:r>
              <a:rPr lang="en-US" sz="1200" i="1" dirty="0">
                <a:solidFill>
                  <a:srgbClr val="C00000"/>
                </a:solidFill>
              </a:rPr>
              <a:t>Fortune</a:t>
            </a:r>
            <a:r>
              <a:rPr lang="en-US" sz="1200" dirty="0">
                <a:solidFill>
                  <a:srgbClr val="C00000"/>
                </a:solidFill>
              </a:rPr>
              <a:t>, May 21, 2012</a:t>
            </a:r>
          </a:p>
        </p:txBody>
      </p:sp>
    </p:spTree>
    <p:extLst>
      <p:ext uri="{BB962C8B-B14F-4D97-AF65-F5344CB8AC3E}">
        <p14:creationId xmlns:p14="http://schemas.microsoft.com/office/powerpoint/2010/main" val="3309038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5334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/>
              <a:t>Potential Issues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914400" y="2133600"/>
            <a:ext cx="6629400" cy="3810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Lack of Port Capacity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Long Lead Times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Holding cost (PS/SS)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Security &amp; regulations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Panama canal expansion</a:t>
            </a:r>
          </a:p>
        </p:txBody>
      </p:sp>
    </p:spTree>
    <p:extLst>
      <p:ext uri="{BB962C8B-B14F-4D97-AF65-F5344CB8AC3E}">
        <p14:creationId xmlns:p14="http://schemas.microsoft.com/office/powerpoint/2010/main" val="3749962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35621"/>
            <a:ext cx="3886200" cy="469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5" y="5888186"/>
            <a:ext cx="3381828" cy="89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5" y="4801121"/>
            <a:ext cx="3381829" cy="99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50" y="3685972"/>
            <a:ext cx="3403148" cy="103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50" y="2513926"/>
            <a:ext cx="3403150" cy="106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8" y="1476676"/>
            <a:ext cx="3381828" cy="96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8" y="490194"/>
            <a:ext cx="3195916" cy="87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95400" y="64318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/>
              <a:t>Cargo Ships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1" y="6553201"/>
            <a:ext cx="2398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Source: </a:t>
            </a:r>
            <a:r>
              <a:rPr lang="en-US" sz="1200" i="1" dirty="0">
                <a:solidFill>
                  <a:srgbClr val="C00000"/>
                </a:solidFill>
              </a:rPr>
              <a:t>Fortune</a:t>
            </a:r>
            <a:r>
              <a:rPr lang="en-US" sz="1200" dirty="0">
                <a:solidFill>
                  <a:srgbClr val="C00000"/>
                </a:solidFill>
              </a:rPr>
              <a:t>, May 21, 2012</a:t>
            </a:r>
          </a:p>
        </p:txBody>
      </p:sp>
    </p:spTree>
    <p:extLst>
      <p:ext uri="{BB962C8B-B14F-4D97-AF65-F5344CB8AC3E}">
        <p14:creationId xmlns:p14="http://schemas.microsoft.com/office/powerpoint/2010/main" val="2316576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54102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5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6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4541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7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541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810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8" name="Clip" r:id="rId8" imgW="528480" imgH="772920" progId="">
                  <p:embed/>
                </p:oleObj>
              </mc:Choice>
              <mc:Fallback>
                <p:oleObj name="Clip" r:id="rId8" imgW="528480" imgH="772920" progId="">
                  <p:embed/>
                  <p:pic>
                    <p:nvPicPr>
                      <p:cNvPr id="10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4572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9" name="Clip" r:id="rId9" imgW="528480" imgH="772920" progId="">
                  <p:embed/>
                </p:oleObj>
              </mc:Choice>
              <mc:Fallback>
                <p:oleObj name="Clip" r:id="rId9" imgW="528480" imgH="772920" progId="">
                  <p:embed/>
                  <p:pic>
                    <p:nvPicPr>
                      <p:cNvPr id="11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800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133600" y="5334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Pipeline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2009776"/>
            <a:ext cx="7772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Slow, reliable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Standardized handling procedure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Key Issues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Fixed cost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High volume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Special maintenance requirements</a:t>
            </a:r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1200" y="2209800"/>
            <a:ext cx="18034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7400" y="533401"/>
            <a:ext cx="15827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5029200"/>
            <a:ext cx="31242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083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0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1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4541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2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541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92862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3" name="Clip" r:id="rId8" imgW="528480" imgH="772920" progId="">
                  <p:embed/>
                </p:oleObj>
              </mc:Choice>
              <mc:Fallback>
                <p:oleObj name="Clip" r:id="rId8" imgW="528480" imgH="772920" progId="">
                  <p:embed/>
                  <p:pic>
                    <p:nvPicPr>
                      <p:cNvPr id="10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92862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4572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4" name="Clip" r:id="rId9" imgW="528480" imgH="772920" progId="">
                  <p:embed/>
                </p:oleObj>
              </mc:Choice>
              <mc:Fallback>
                <p:oleObj name="Clip" r:id="rId9" imgW="528480" imgH="772920" progId="">
                  <p:embed/>
                  <p:pic>
                    <p:nvPicPr>
                      <p:cNvPr id="11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5334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65" name="Clip" r:id="rId10" imgW="528480" imgH="772920" progId="">
                  <p:embed/>
                </p:oleObj>
              </mc:Choice>
              <mc:Fallback>
                <p:oleObj name="Clip" r:id="rId10" imgW="528480" imgH="772920" progId="">
                  <p:embed/>
                  <p:pic>
                    <p:nvPicPr>
                      <p:cNvPr id="12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334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08976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85800" y="1828800"/>
            <a:ext cx="11201400" cy="4013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/>
              <a:t>Use of more than one mode of transportation to move a shipment</a:t>
            </a:r>
          </a:p>
          <a:p>
            <a:endParaRPr lang="en-US" sz="1400" kern="0" dirty="0"/>
          </a:p>
          <a:p>
            <a:r>
              <a:rPr lang="en-US" sz="2800" kern="0" dirty="0"/>
              <a:t>Grown considerably with increased use of containers</a:t>
            </a:r>
          </a:p>
          <a:p>
            <a:endParaRPr lang="en-US" sz="1400" kern="0" dirty="0"/>
          </a:p>
          <a:p>
            <a:r>
              <a:rPr lang="en-US" sz="2800" kern="0" dirty="0"/>
              <a:t>May be the only option for global trade</a:t>
            </a:r>
          </a:p>
          <a:p>
            <a:endParaRPr lang="en-US" sz="1400" kern="0" dirty="0"/>
          </a:p>
          <a:p>
            <a:r>
              <a:rPr lang="en-US" sz="2800" kern="0" dirty="0"/>
              <a:t>Convenient for shippers</a:t>
            </a:r>
          </a:p>
          <a:p>
            <a:endParaRPr lang="en-US" sz="1400" kern="0" dirty="0"/>
          </a:p>
          <a:p>
            <a:r>
              <a:rPr lang="en-US" sz="2800" kern="0" dirty="0"/>
              <a:t>Key issue – exchange of information to facilitate transfer between different modes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176943" y="7620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Intermodal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16213472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066800" y="2286000"/>
            <a:ext cx="8851077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Case: HP </a:t>
            </a:r>
            <a:r>
              <a:rPr lang="en-US" sz="4000" dirty="0" err="1">
                <a:solidFill>
                  <a:schemeClr val="bg1">
                    <a:lumMod val="65000"/>
                  </a:schemeClr>
                </a:solidFill>
              </a:rPr>
              <a:t>DeskJet</a:t>
            </a:r>
            <a:endParaRPr lang="en-US" sz="40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8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Intro to Transportation Planning</a:t>
            </a:r>
          </a:p>
          <a:p>
            <a:pPr>
              <a:buFontTx/>
              <a:buChar char="•"/>
            </a:pPr>
            <a:endParaRPr lang="en-US" sz="1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9900"/>
                </a:solidFill>
              </a:rPr>
              <a:t>Transportation Modeling</a:t>
            </a:r>
          </a:p>
          <a:p>
            <a:endParaRPr lang="en-US" sz="1800" dirty="0"/>
          </a:p>
          <a:p>
            <a:pPr>
              <a:buFontTx/>
              <a:buChar char="•"/>
            </a:pPr>
            <a:r>
              <a:rPr lang="en-US" sz="4000" dirty="0"/>
              <a:t>  Summary </a:t>
            </a:r>
          </a:p>
        </p:txBody>
      </p:sp>
    </p:spTree>
    <p:extLst>
      <p:ext uri="{BB962C8B-B14F-4D97-AF65-F5344CB8AC3E}">
        <p14:creationId xmlns:p14="http://schemas.microsoft.com/office/powerpoint/2010/main" val="27557051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1" y="472708"/>
            <a:ext cx="10114472" cy="158469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Solver Review: </a:t>
            </a:r>
            <a:br>
              <a:rPr lang="en-US" b="1" dirty="0">
                <a:solidFill>
                  <a:srgbClr val="0000CC"/>
                </a:solidFill>
              </a:rPr>
            </a:br>
            <a:r>
              <a:rPr lang="en-US" b="1" dirty="0">
                <a:solidFill>
                  <a:srgbClr val="0000CC"/>
                </a:solidFill>
              </a:rPr>
              <a:t>MSR Marketing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153194"/>
              </p:ext>
            </p:extLst>
          </p:nvPr>
        </p:nvGraphicFramePr>
        <p:xfrm>
          <a:off x="2438400" y="3650206"/>
          <a:ext cx="8133289" cy="10058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494489">
                  <a:extLst>
                    <a:ext uri="{9D8B030D-6E8A-4147-A177-3AD203B41FA5}">
                      <a16:colId xmlns:a16="http://schemas.microsoft.com/office/drawing/2014/main" val="18811188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4322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97197779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9709385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66619733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TV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Radio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Newspaper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Internet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761946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Audience size per ad</a:t>
                      </a:r>
                      <a:endParaRPr lang="en-US" sz="1600" b="1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50,000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25,000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20,000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15,000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361182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Cost of one ad</a:t>
                      </a:r>
                      <a:endParaRPr lang="en-US" sz="16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$500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$200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$250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$125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76554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Maximum</a:t>
                      </a:r>
                      <a:r>
                        <a:rPr lang="en-US" sz="1600" b="1" u="none" strike="noStrike" baseline="0" dirty="0">
                          <a:effectLst/>
                        </a:rPr>
                        <a:t> # of ads</a:t>
                      </a:r>
                      <a:endParaRPr lang="en-US" sz="16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254283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4572" y="2286000"/>
            <a:ext cx="117102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MSR, a marketing consulting firm, is planning the ad campaign of a large consumer packaged</a:t>
            </a:r>
          </a:p>
          <a:p>
            <a:r>
              <a:rPr lang="en-US" sz="2000" dirty="0"/>
              <a:t>goods (CPG) firm. The firm would like to reach a minimum of 1.5 million audience with lowest</a:t>
            </a:r>
          </a:p>
          <a:p>
            <a:r>
              <a:rPr lang="en-US" sz="2000" dirty="0"/>
              <a:t>possible cost. It is considering 4 outlets, each with a different audience size and different cost </a:t>
            </a:r>
          </a:p>
          <a:p>
            <a:r>
              <a:rPr lang="en-US" sz="2000" dirty="0"/>
              <a:t>as described below.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4800" y="4920543"/>
            <a:ext cx="115807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For example, an ad on TV costs $500.00 and reaches 50,000 audience. The firm does not want</a:t>
            </a:r>
          </a:p>
          <a:p>
            <a:r>
              <a:rPr lang="en-US" sz="2000" dirty="0"/>
              <a:t>Too many adds on a single ad outlet. As a result, it has limits on maximum # of ads for each</a:t>
            </a:r>
          </a:p>
          <a:p>
            <a:r>
              <a:rPr lang="en-US" sz="2000" dirty="0"/>
              <a:t>outlet. What solution/advice should MSR offer to this CPG firm?</a:t>
            </a:r>
          </a:p>
        </p:txBody>
      </p:sp>
    </p:spTree>
    <p:extLst>
      <p:ext uri="{BB962C8B-B14F-4D97-AF65-F5344CB8AC3E}">
        <p14:creationId xmlns:p14="http://schemas.microsoft.com/office/powerpoint/2010/main" val="1291394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026"/>
          <p:cNvSpPr txBox="1">
            <a:spLocks noChangeArrowheads="1"/>
          </p:cNvSpPr>
          <p:nvPr/>
        </p:nvSpPr>
        <p:spPr bwMode="auto">
          <a:xfrm>
            <a:off x="4220570" y="533401"/>
            <a:ext cx="347563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Introduction</a:t>
            </a:r>
          </a:p>
        </p:txBody>
      </p:sp>
      <p:sp>
        <p:nvSpPr>
          <p:cNvPr id="1240067" name="Text Box 1027"/>
          <p:cNvSpPr txBox="1">
            <a:spLocks noChangeArrowheads="1"/>
          </p:cNvSpPr>
          <p:nvPr/>
        </p:nvSpPr>
        <p:spPr bwMode="auto">
          <a:xfrm>
            <a:off x="457200" y="1295400"/>
            <a:ext cx="11506200" cy="5213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Shipper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r>
              <a:rPr lang="en-US" dirty="0"/>
              <a:t>Party that requires movement of goods (customer)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r>
              <a:rPr lang="en-US" dirty="0"/>
              <a:t>Minimizes total cost (transport + inventory + other applicable costs)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Carrier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r>
              <a:rPr lang="en-US" dirty="0"/>
              <a:t>Party that moves the product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r>
              <a:rPr lang="en-US" dirty="0"/>
              <a:t>Invests in transportation equipment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r>
              <a:rPr lang="en-US" dirty="0"/>
              <a:t>Often makes routing decisions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endParaRPr lang="en-US" sz="800" dirty="0">
              <a:solidFill>
                <a:srgbClr val="00B0F0"/>
              </a:solidFill>
            </a:endParaRP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Lane</a:t>
            </a:r>
          </a:p>
          <a:p>
            <a:pPr marL="800100" lvl="1" indent="-342900">
              <a:lnSpc>
                <a:spcPct val="130000"/>
              </a:lnSpc>
              <a:buFont typeface="Wingdings" pitchFamily="2" charset="2"/>
              <a:buChar char="q"/>
            </a:pPr>
            <a:r>
              <a:rPr lang="en-US" dirty="0"/>
              <a:t>Any origin-destination pair</a:t>
            </a:r>
          </a:p>
          <a:p>
            <a:pPr marL="342900" indent="-342900">
              <a:lnSpc>
                <a:spcPct val="130000"/>
              </a:lnSpc>
              <a:buFont typeface="Wingdings" pitchFamily="2" charset="2"/>
              <a:buChar char="q"/>
            </a:pPr>
            <a:endParaRPr lang="en-US" sz="800" dirty="0">
              <a:solidFill>
                <a:srgbClr val="008000"/>
              </a:solidFill>
            </a:endParaRP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Many different types of models</a:t>
            </a:r>
          </a:p>
        </p:txBody>
      </p:sp>
    </p:spTree>
    <p:extLst>
      <p:ext uri="{BB962C8B-B14F-4D97-AF65-F5344CB8AC3E}">
        <p14:creationId xmlns:p14="http://schemas.microsoft.com/office/powerpoint/2010/main" val="127053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4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4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4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4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4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4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4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4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40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40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40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40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0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400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400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0067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2362200"/>
            <a:ext cx="8839200" cy="762000"/>
          </a:xfrm>
          <a:prstGeom prst="rect">
            <a:avLst/>
          </a:prstGeom>
          <a:solidFill>
            <a:srgbClr val="99FF33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62000" y="2438401"/>
            <a:ext cx="7315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Mode/Service selection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A50021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Private fleet planning</a:t>
            </a:r>
          </a:p>
          <a:p>
            <a:pPr lvl="1" eaLnBrk="0" hangingPunct="0">
              <a:defRPr/>
            </a:pPr>
            <a:endParaRPr lang="en-US" sz="14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Routing from multiple points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2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Vehicle routing and scheduling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Freight consolidation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892314"/>
            <a:ext cx="77642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0000CC"/>
                </a:solidFill>
              </a:rPr>
              <a:t>Outline: Transportation Models</a:t>
            </a:r>
            <a:endParaRPr 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5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960" y="1636067"/>
            <a:ext cx="7557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Example: the HP </a:t>
            </a:r>
            <a:r>
              <a:rPr lang="en-US" sz="3200" dirty="0" err="1">
                <a:solidFill>
                  <a:schemeClr val="tx2"/>
                </a:solidFill>
              </a:rPr>
              <a:t>DeskJet</a:t>
            </a:r>
            <a:r>
              <a:rPr lang="en-US" sz="3200" dirty="0">
                <a:solidFill>
                  <a:schemeClr val="tx2"/>
                </a:solidFill>
              </a:rPr>
              <a:t> Printer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2438400"/>
            <a:ext cx="10968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would we do if we had transportation costs (ocean, air)? 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595678" y="762000"/>
            <a:ext cx="85940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Mode/Service Selection Model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719" y="3200400"/>
            <a:ext cx="1112195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Would select a mode/service that minimizes total cost per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Total cost per year = total transportation cost + total SC inventory cost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7030A0"/>
                </a:solidFill>
              </a:rPr>
              <a:t>Calculate SS, PS, CS costs per year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7030A0"/>
                </a:solidFill>
              </a:rPr>
              <a:t>Calculate: transportation cost = rate * avg. shipment volume in a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Select the least cost option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3698" y="5715000"/>
            <a:ext cx="8997976" cy="89255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Key takeaway from mode selection model:</a:t>
            </a:r>
          </a:p>
          <a:p>
            <a:r>
              <a:rPr lang="en-US" sz="2800" i="1" dirty="0">
                <a:solidFill>
                  <a:srgbClr val="FF0000"/>
                </a:solidFill>
              </a:rPr>
              <a:t>Make transportation &amp; inventory decisions together</a:t>
            </a:r>
          </a:p>
        </p:txBody>
      </p:sp>
    </p:spTree>
    <p:extLst>
      <p:ext uri="{BB962C8B-B14F-4D97-AF65-F5344CB8AC3E}">
        <p14:creationId xmlns:p14="http://schemas.microsoft.com/office/powerpoint/2010/main" val="10445188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3733800"/>
            <a:ext cx="8839200" cy="762000"/>
          </a:xfrm>
          <a:prstGeom prst="rect">
            <a:avLst/>
          </a:prstGeom>
          <a:solidFill>
            <a:srgbClr val="99FF33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62000" y="2438401"/>
            <a:ext cx="7315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Mode/Service selection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A50021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Private fleet planning</a:t>
            </a:r>
          </a:p>
          <a:p>
            <a:pPr lvl="1" eaLnBrk="0" hangingPunct="0">
              <a:defRPr/>
            </a:pPr>
            <a:endParaRPr lang="en-US" sz="14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Routing from multiple points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2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Vehicle routing and scheduling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Freight consolidation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892314"/>
            <a:ext cx="77642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0000CC"/>
                </a:solidFill>
              </a:rPr>
              <a:t>Outline: Transportation Models</a:t>
            </a:r>
            <a:endParaRPr lang="en-US" sz="2800" dirty="0">
              <a:solidFill>
                <a:srgbClr val="0000CC"/>
              </a:solidFill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457200" y="23510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25" name="Clip" r:id="rId3" imgW="528390" imgH="772019" progId="">
                  <p:embed/>
                </p:oleObj>
              </mc:Choice>
              <mc:Fallback>
                <p:oleObj name="Clip" r:id="rId3" imgW="528390" imgH="772019" progId="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510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626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3200400" y="2362200"/>
            <a:ext cx="5791200" cy="4343400"/>
            <a:chOff x="962" y="1066"/>
            <a:chExt cx="3935" cy="2977"/>
          </a:xfrm>
        </p:grpSpPr>
        <p:grpSp>
          <p:nvGrpSpPr>
            <p:cNvPr id="22532" name="Group 3"/>
            <p:cNvGrpSpPr>
              <a:grpSpLocks/>
            </p:cNvGrpSpPr>
            <p:nvPr/>
          </p:nvGrpSpPr>
          <p:grpSpPr bwMode="auto">
            <a:xfrm>
              <a:off x="2824" y="1303"/>
              <a:ext cx="676" cy="199"/>
              <a:chOff x="2824" y="1303"/>
              <a:chExt cx="676" cy="199"/>
            </a:xfrm>
          </p:grpSpPr>
          <p:sp>
            <p:nvSpPr>
              <p:cNvPr id="23672" name="Freeform 4"/>
              <p:cNvSpPr>
                <a:spLocks/>
              </p:cNvSpPr>
              <p:nvPr/>
            </p:nvSpPr>
            <p:spPr bwMode="auto">
              <a:xfrm>
                <a:off x="2824" y="1303"/>
                <a:ext cx="491" cy="133"/>
              </a:xfrm>
              <a:custGeom>
                <a:avLst/>
                <a:gdLst>
                  <a:gd name="T0" fmla="*/ 1 w 981"/>
                  <a:gd name="T1" fmla="*/ 0 h 267"/>
                  <a:gd name="T2" fmla="*/ 1 w 981"/>
                  <a:gd name="T3" fmla="*/ 0 h 267"/>
                  <a:gd name="T4" fmla="*/ 1 w 981"/>
                  <a:gd name="T5" fmla="*/ 0 h 267"/>
                  <a:gd name="T6" fmla="*/ 0 w 981"/>
                  <a:gd name="T7" fmla="*/ 0 h 267"/>
                  <a:gd name="T8" fmla="*/ 0 w 981"/>
                  <a:gd name="T9" fmla="*/ 0 h 267"/>
                  <a:gd name="T10" fmla="*/ 1 w 981"/>
                  <a:gd name="T11" fmla="*/ 0 h 2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81"/>
                  <a:gd name="T19" fmla="*/ 0 h 267"/>
                  <a:gd name="T20" fmla="*/ 981 w 981"/>
                  <a:gd name="T21" fmla="*/ 267 h 2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81" h="267">
                    <a:moveTo>
                      <a:pt x="908" y="267"/>
                    </a:moveTo>
                    <a:lnTo>
                      <a:pt x="981" y="267"/>
                    </a:lnTo>
                    <a:lnTo>
                      <a:pt x="981" y="0"/>
                    </a:lnTo>
                    <a:lnTo>
                      <a:pt x="0" y="0"/>
                    </a:lnTo>
                    <a:lnTo>
                      <a:pt x="0" y="267"/>
                    </a:lnTo>
                    <a:lnTo>
                      <a:pt x="908" y="26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3" name="Freeform 5"/>
              <p:cNvSpPr>
                <a:spLocks/>
              </p:cNvSpPr>
              <p:nvPr/>
            </p:nvSpPr>
            <p:spPr bwMode="auto">
              <a:xfrm>
                <a:off x="3249" y="1436"/>
                <a:ext cx="29" cy="8"/>
              </a:xfrm>
              <a:custGeom>
                <a:avLst/>
                <a:gdLst>
                  <a:gd name="T0" fmla="*/ 0 w 57"/>
                  <a:gd name="T1" fmla="*/ 1 h 16"/>
                  <a:gd name="T2" fmla="*/ 0 w 57"/>
                  <a:gd name="T3" fmla="*/ 0 h 16"/>
                  <a:gd name="T4" fmla="*/ 1 w 57"/>
                  <a:gd name="T5" fmla="*/ 0 h 16"/>
                  <a:gd name="T6" fmla="*/ 1 w 57"/>
                  <a:gd name="T7" fmla="*/ 1 h 16"/>
                  <a:gd name="T8" fmla="*/ 0 w 57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6"/>
                  <a:gd name="T17" fmla="*/ 57 w 57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6">
                    <a:moveTo>
                      <a:pt x="0" y="16"/>
                    </a:moveTo>
                    <a:lnTo>
                      <a:pt x="0" y="0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4" name="Freeform 6"/>
              <p:cNvSpPr>
                <a:spLocks/>
              </p:cNvSpPr>
              <p:nvPr/>
            </p:nvSpPr>
            <p:spPr bwMode="auto">
              <a:xfrm>
                <a:off x="2830" y="1436"/>
                <a:ext cx="239" cy="55"/>
              </a:xfrm>
              <a:custGeom>
                <a:avLst/>
                <a:gdLst>
                  <a:gd name="T0" fmla="*/ 1 w 478"/>
                  <a:gd name="T1" fmla="*/ 1 h 109"/>
                  <a:gd name="T2" fmla="*/ 1 w 478"/>
                  <a:gd name="T3" fmla="*/ 1 h 109"/>
                  <a:gd name="T4" fmla="*/ 1 w 478"/>
                  <a:gd name="T5" fmla="*/ 1 h 109"/>
                  <a:gd name="T6" fmla="*/ 1 w 478"/>
                  <a:gd name="T7" fmla="*/ 1 h 109"/>
                  <a:gd name="T8" fmla="*/ 1 w 478"/>
                  <a:gd name="T9" fmla="*/ 1 h 109"/>
                  <a:gd name="T10" fmla="*/ 1 w 478"/>
                  <a:gd name="T11" fmla="*/ 1 h 109"/>
                  <a:gd name="T12" fmla="*/ 1 w 478"/>
                  <a:gd name="T13" fmla="*/ 1 h 109"/>
                  <a:gd name="T14" fmla="*/ 1 w 478"/>
                  <a:gd name="T15" fmla="*/ 1 h 109"/>
                  <a:gd name="T16" fmla="*/ 1 w 478"/>
                  <a:gd name="T17" fmla="*/ 1 h 109"/>
                  <a:gd name="T18" fmla="*/ 1 w 478"/>
                  <a:gd name="T19" fmla="*/ 1 h 109"/>
                  <a:gd name="T20" fmla="*/ 1 w 478"/>
                  <a:gd name="T21" fmla="*/ 1 h 109"/>
                  <a:gd name="T22" fmla="*/ 1 w 478"/>
                  <a:gd name="T23" fmla="*/ 1 h 109"/>
                  <a:gd name="T24" fmla="*/ 1 w 478"/>
                  <a:gd name="T25" fmla="*/ 1 h 109"/>
                  <a:gd name="T26" fmla="*/ 1 w 478"/>
                  <a:gd name="T27" fmla="*/ 1 h 109"/>
                  <a:gd name="T28" fmla="*/ 1 w 478"/>
                  <a:gd name="T29" fmla="*/ 1 h 109"/>
                  <a:gd name="T30" fmla="*/ 1 w 478"/>
                  <a:gd name="T31" fmla="*/ 1 h 109"/>
                  <a:gd name="T32" fmla="*/ 1 w 478"/>
                  <a:gd name="T33" fmla="*/ 1 h 109"/>
                  <a:gd name="T34" fmla="*/ 1 w 478"/>
                  <a:gd name="T35" fmla="*/ 1 h 109"/>
                  <a:gd name="T36" fmla="*/ 1 w 478"/>
                  <a:gd name="T37" fmla="*/ 1 h 109"/>
                  <a:gd name="T38" fmla="*/ 1 w 478"/>
                  <a:gd name="T39" fmla="*/ 1 h 109"/>
                  <a:gd name="T40" fmla="*/ 1 w 478"/>
                  <a:gd name="T41" fmla="*/ 1 h 109"/>
                  <a:gd name="T42" fmla="*/ 1 w 478"/>
                  <a:gd name="T43" fmla="*/ 1 h 109"/>
                  <a:gd name="T44" fmla="*/ 1 w 478"/>
                  <a:gd name="T45" fmla="*/ 1 h 109"/>
                  <a:gd name="T46" fmla="*/ 1 w 478"/>
                  <a:gd name="T47" fmla="*/ 1 h 109"/>
                  <a:gd name="T48" fmla="*/ 1 w 478"/>
                  <a:gd name="T49" fmla="*/ 1 h 109"/>
                  <a:gd name="T50" fmla="*/ 1 w 478"/>
                  <a:gd name="T51" fmla="*/ 1 h 109"/>
                  <a:gd name="T52" fmla="*/ 1 w 478"/>
                  <a:gd name="T53" fmla="*/ 1 h 109"/>
                  <a:gd name="T54" fmla="*/ 1 w 478"/>
                  <a:gd name="T55" fmla="*/ 1 h 109"/>
                  <a:gd name="T56" fmla="*/ 1 w 478"/>
                  <a:gd name="T57" fmla="*/ 1 h 109"/>
                  <a:gd name="T58" fmla="*/ 1 w 478"/>
                  <a:gd name="T59" fmla="*/ 1 h 109"/>
                  <a:gd name="T60" fmla="*/ 1 w 478"/>
                  <a:gd name="T61" fmla="*/ 1 h 109"/>
                  <a:gd name="T62" fmla="*/ 1 w 478"/>
                  <a:gd name="T63" fmla="*/ 1 h 109"/>
                  <a:gd name="T64" fmla="*/ 1 w 478"/>
                  <a:gd name="T65" fmla="*/ 1 h 109"/>
                  <a:gd name="T66" fmla="*/ 1 w 478"/>
                  <a:gd name="T67" fmla="*/ 1 h 109"/>
                  <a:gd name="T68" fmla="*/ 1 w 478"/>
                  <a:gd name="T69" fmla="*/ 1 h 109"/>
                  <a:gd name="T70" fmla="*/ 1 w 478"/>
                  <a:gd name="T71" fmla="*/ 1 h 109"/>
                  <a:gd name="T72" fmla="*/ 1 w 478"/>
                  <a:gd name="T73" fmla="*/ 1 h 109"/>
                  <a:gd name="T74" fmla="*/ 1 w 478"/>
                  <a:gd name="T75" fmla="*/ 1 h 109"/>
                  <a:gd name="T76" fmla="*/ 1 w 478"/>
                  <a:gd name="T77" fmla="*/ 1 h 109"/>
                  <a:gd name="T78" fmla="*/ 1 w 478"/>
                  <a:gd name="T79" fmla="*/ 1 h 109"/>
                  <a:gd name="T80" fmla="*/ 1 w 478"/>
                  <a:gd name="T81" fmla="*/ 1 h 109"/>
                  <a:gd name="T82" fmla="*/ 1 w 478"/>
                  <a:gd name="T83" fmla="*/ 1 h 109"/>
                  <a:gd name="T84" fmla="*/ 1 w 478"/>
                  <a:gd name="T85" fmla="*/ 1 h 109"/>
                  <a:gd name="T86" fmla="*/ 1 w 478"/>
                  <a:gd name="T87" fmla="*/ 1 h 109"/>
                  <a:gd name="T88" fmla="*/ 1 w 478"/>
                  <a:gd name="T89" fmla="*/ 1 h 109"/>
                  <a:gd name="T90" fmla="*/ 1 w 478"/>
                  <a:gd name="T91" fmla="*/ 1 h 109"/>
                  <a:gd name="T92" fmla="*/ 0 w 478"/>
                  <a:gd name="T93" fmla="*/ 1 h 109"/>
                  <a:gd name="T94" fmla="*/ 0 w 478"/>
                  <a:gd name="T95" fmla="*/ 0 h 109"/>
                  <a:gd name="T96" fmla="*/ 1 w 478"/>
                  <a:gd name="T97" fmla="*/ 0 h 109"/>
                  <a:gd name="T98" fmla="*/ 1 w 478"/>
                  <a:gd name="T99" fmla="*/ 1 h 10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8"/>
                  <a:gd name="T151" fmla="*/ 0 h 109"/>
                  <a:gd name="T152" fmla="*/ 478 w 478"/>
                  <a:gd name="T153" fmla="*/ 109 h 10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8" h="109">
                    <a:moveTo>
                      <a:pt x="478" y="33"/>
                    </a:moveTo>
                    <a:lnTo>
                      <a:pt x="315" y="33"/>
                    </a:lnTo>
                    <a:lnTo>
                      <a:pt x="309" y="30"/>
                    </a:lnTo>
                    <a:lnTo>
                      <a:pt x="303" y="24"/>
                    </a:lnTo>
                    <a:lnTo>
                      <a:pt x="299" y="20"/>
                    </a:lnTo>
                    <a:lnTo>
                      <a:pt x="293" y="19"/>
                    </a:lnTo>
                    <a:lnTo>
                      <a:pt x="287" y="19"/>
                    </a:lnTo>
                    <a:lnTo>
                      <a:pt x="279" y="16"/>
                    </a:lnTo>
                    <a:lnTo>
                      <a:pt x="272" y="16"/>
                    </a:lnTo>
                    <a:lnTo>
                      <a:pt x="266" y="16"/>
                    </a:lnTo>
                    <a:lnTo>
                      <a:pt x="260" y="16"/>
                    </a:lnTo>
                    <a:lnTo>
                      <a:pt x="253" y="19"/>
                    </a:lnTo>
                    <a:lnTo>
                      <a:pt x="247" y="19"/>
                    </a:lnTo>
                    <a:lnTo>
                      <a:pt x="242" y="20"/>
                    </a:lnTo>
                    <a:lnTo>
                      <a:pt x="233" y="24"/>
                    </a:lnTo>
                    <a:lnTo>
                      <a:pt x="229" y="30"/>
                    </a:lnTo>
                    <a:lnTo>
                      <a:pt x="223" y="33"/>
                    </a:lnTo>
                    <a:lnTo>
                      <a:pt x="220" y="39"/>
                    </a:lnTo>
                    <a:lnTo>
                      <a:pt x="214" y="46"/>
                    </a:lnTo>
                    <a:lnTo>
                      <a:pt x="210" y="49"/>
                    </a:lnTo>
                    <a:lnTo>
                      <a:pt x="210" y="52"/>
                    </a:lnTo>
                    <a:lnTo>
                      <a:pt x="206" y="46"/>
                    </a:lnTo>
                    <a:lnTo>
                      <a:pt x="202" y="39"/>
                    </a:lnTo>
                    <a:lnTo>
                      <a:pt x="199" y="33"/>
                    </a:lnTo>
                    <a:lnTo>
                      <a:pt x="193" y="30"/>
                    </a:lnTo>
                    <a:lnTo>
                      <a:pt x="187" y="24"/>
                    </a:lnTo>
                    <a:lnTo>
                      <a:pt x="183" y="20"/>
                    </a:lnTo>
                    <a:lnTo>
                      <a:pt x="177" y="19"/>
                    </a:lnTo>
                    <a:lnTo>
                      <a:pt x="167" y="19"/>
                    </a:lnTo>
                    <a:lnTo>
                      <a:pt x="163" y="16"/>
                    </a:lnTo>
                    <a:lnTo>
                      <a:pt x="156" y="16"/>
                    </a:lnTo>
                    <a:lnTo>
                      <a:pt x="150" y="16"/>
                    </a:lnTo>
                    <a:lnTo>
                      <a:pt x="140" y="16"/>
                    </a:lnTo>
                    <a:lnTo>
                      <a:pt x="134" y="19"/>
                    </a:lnTo>
                    <a:lnTo>
                      <a:pt x="131" y="19"/>
                    </a:lnTo>
                    <a:lnTo>
                      <a:pt x="123" y="20"/>
                    </a:lnTo>
                    <a:lnTo>
                      <a:pt x="116" y="24"/>
                    </a:lnTo>
                    <a:lnTo>
                      <a:pt x="113" y="30"/>
                    </a:lnTo>
                    <a:lnTo>
                      <a:pt x="107" y="33"/>
                    </a:lnTo>
                    <a:lnTo>
                      <a:pt x="88" y="33"/>
                    </a:lnTo>
                    <a:lnTo>
                      <a:pt x="88" y="109"/>
                    </a:lnTo>
                    <a:lnTo>
                      <a:pt x="86" y="109"/>
                    </a:lnTo>
                    <a:lnTo>
                      <a:pt x="86" y="33"/>
                    </a:lnTo>
                    <a:lnTo>
                      <a:pt x="8" y="33"/>
                    </a:lnTo>
                    <a:lnTo>
                      <a:pt x="8" y="76"/>
                    </a:lnTo>
                    <a:lnTo>
                      <a:pt x="0" y="76"/>
                    </a:lnTo>
                    <a:lnTo>
                      <a:pt x="0" y="0"/>
                    </a:lnTo>
                    <a:lnTo>
                      <a:pt x="478" y="0"/>
                    </a:lnTo>
                    <a:lnTo>
                      <a:pt x="478" y="33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5" name="Freeform 7"/>
              <p:cNvSpPr>
                <a:spLocks/>
              </p:cNvSpPr>
              <p:nvPr/>
            </p:nvSpPr>
            <p:spPr bwMode="auto">
              <a:xfrm>
                <a:off x="3195" y="1455"/>
                <a:ext cx="10" cy="38"/>
              </a:xfrm>
              <a:custGeom>
                <a:avLst/>
                <a:gdLst>
                  <a:gd name="T0" fmla="*/ 1 w 19"/>
                  <a:gd name="T1" fmla="*/ 1 h 76"/>
                  <a:gd name="T2" fmla="*/ 0 w 19"/>
                  <a:gd name="T3" fmla="*/ 1 h 76"/>
                  <a:gd name="T4" fmla="*/ 0 w 19"/>
                  <a:gd name="T5" fmla="*/ 0 h 76"/>
                  <a:gd name="T6" fmla="*/ 1 w 19"/>
                  <a:gd name="T7" fmla="*/ 0 h 76"/>
                  <a:gd name="T8" fmla="*/ 1 w 19"/>
                  <a:gd name="T9" fmla="*/ 1 h 76"/>
                  <a:gd name="T10" fmla="*/ 1 w 19"/>
                  <a:gd name="T11" fmla="*/ 1 h 76"/>
                  <a:gd name="T12" fmla="*/ 1 w 19"/>
                  <a:gd name="T13" fmla="*/ 1 h 76"/>
                  <a:gd name="T14" fmla="*/ 1 w 19"/>
                  <a:gd name="T15" fmla="*/ 1 h 76"/>
                  <a:gd name="T16" fmla="*/ 1 w 19"/>
                  <a:gd name="T17" fmla="*/ 1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76"/>
                  <a:gd name="T29" fmla="*/ 19 w 19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76">
                    <a:moveTo>
                      <a:pt x="3" y="76"/>
                    </a:moveTo>
                    <a:lnTo>
                      <a:pt x="0" y="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2" y="7"/>
                    </a:lnTo>
                    <a:lnTo>
                      <a:pt x="9" y="10"/>
                    </a:lnTo>
                    <a:lnTo>
                      <a:pt x="6" y="16"/>
                    </a:lnTo>
                    <a:lnTo>
                      <a:pt x="3" y="22"/>
                    </a:lnTo>
                    <a:lnTo>
                      <a:pt x="3" y="7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6" name="Freeform 8"/>
              <p:cNvSpPr>
                <a:spLocks/>
              </p:cNvSpPr>
              <p:nvPr/>
            </p:nvSpPr>
            <p:spPr bwMode="auto">
              <a:xfrm>
                <a:off x="3241" y="1441"/>
                <a:ext cx="47" cy="25"/>
              </a:xfrm>
              <a:custGeom>
                <a:avLst/>
                <a:gdLst>
                  <a:gd name="T0" fmla="*/ 1 w 92"/>
                  <a:gd name="T1" fmla="*/ 1 h 49"/>
                  <a:gd name="T2" fmla="*/ 0 w 92"/>
                  <a:gd name="T3" fmla="*/ 1 h 49"/>
                  <a:gd name="T4" fmla="*/ 1 w 92"/>
                  <a:gd name="T5" fmla="*/ 1 h 49"/>
                  <a:gd name="T6" fmla="*/ 1 w 92"/>
                  <a:gd name="T7" fmla="*/ 1 h 49"/>
                  <a:gd name="T8" fmla="*/ 1 w 92"/>
                  <a:gd name="T9" fmla="*/ 1 h 49"/>
                  <a:gd name="T10" fmla="*/ 1 w 92"/>
                  <a:gd name="T11" fmla="*/ 1 h 49"/>
                  <a:gd name="T12" fmla="*/ 1 w 92"/>
                  <a:gd name="T13" fmla="*/ 1 h 49"/>
                  <a:gd name="T14" fmla="*/ 1 w 92"/>
                  <a:gd name="T15" fmla="*/ 1 h 49"/>
                  <a:gd name="T16" fmla="*/ 1 w 92"/>
                  <a:gd name="T17" fmla="*/ 1 h 49"/>
                  <a:gd name="T18" fmla="*/ 1 w 92"/>
                  <a:gd name="T19" fmla="*/ 1 h 49"/>
                  <a:gd name="T20" fmla="*/ 1 w 92"/>
                  <a:gd name="T21" fmla="*/ 1 h 49"/>
                  <a:gd name="T22" fmla="*/ 1 w 92"/>
                  <a:gd name="T23" fmla="*/ 1 h 49"/>
                  <a:gd name="T24" fmla="*/ 1 w 92"/>
                  <a:gd name="T25" fmla="*/ 1 h 49"/>
                  <a:gd name="T26" fmla="*/ 1 w 92"/>
                  <a:gd name="T27" fmla="*/ 1 h 49"/>
                  <a:gd name="T28" fmla="*/ 1 w 92"/>
                  <a:gd name="T29" fmla="*/ 1 h 49"/>
                  <a:gd name="T30" fmla="*/ 1 w 92"/>
                  <a:gd name="T31" fmla="*/ 1 h 49"/>
                  <a:gd name="T32" fmla="*/ 1 w 92"/>
                  <a:gd name="T33" fmla="*/ 1 h 49"/>
                  <a:gd name="T34" fmla="*/ 1 w 92"/>
                  <a:gd name="T35" fmla="*/ 1 h 49"/>
                  <a:gd name="T36" fmla="*/ 1 w 92"/>
                  <a:gd name="T37" fmla="*/ 1 h 49"/>
                  <a:gd name="T38" fmla="*/ 1 w 92"/>
                  <a:gd name="T39" fmla="*/ 1 h 49"/>
                  <a:gd name="T40" fmla="*/ 1 w 92"/>
                  <a:gd name="T41" fmla="*/ 1 h 49"/>
                  <a:gd name="T42" fmla="*/ 1 w 92"/>
                  <a:gd name="T43" fmla="*/ 0 h 49"/>
                  <a:gd name="T44" fmla="*/ 1 w 92"/>
                  <a:gd name="T45" fmla="*/ 1 h 4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2"/>
                  <a:gd name="T70" fmla="*/ 0 h 49"/>
                  <a:gd name="T71" fmla="*/ 92 w 92"/>
                  <a:gd name="T72" fmla="*/ 49 h 4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2" h="49">
                    <a:moveTo>
                      <a:pt x="3" y="7"/>
                    </a:moveTo>
                    <a:lnTo>
                      <a:pt x="0" y="11"/>
                    </a:lnTo>
                    <a:lnTo>
                      <a:pt x="6" y="15"/>
                    </a:lnTo>
                    <a:lnTo>
                      <a:pt x="13" y="21"/>
                    </a:lnTo>
                    <a:lnTo>
                      <a:pt x="19" y="27"/>
                    </a:lnTo>
                    <a:lnTo>
                      <a:pt x="21" y="34"/>
                    </a:lnTo>
                    <a:lnTo>
                      <a:pt x="24" y="37"/>
                    </a:lnTo>
                    <a:lnTo>
                      <a:pt x="27" y="43"/>
                    </a:lnTo>
                    <a:lnTo>
                      <a:pt x="30" y="49"/>
                    </a:lnTo>
                    <a:lnTo>
                      <a:pt x="30" y="43"/>
                    </a:lnTo>
                    <a:lnTo>
                      <a:pt x="33" y="40"/>
                    </a:lnTo>
                    <a:lnTo>
                      <a:pt x="40" y="34"/>
                    </a:lnTo>
                    <a:lnTo>
                      <a:pt x="46" y="27"/>
                    </a:lnTo>
                    <a:lnTo>
                      <a:pt x="49" y="21"/>
                    </a:lnTo>
                    <a:lnTo>
                      <a:pt x="56" y="18"/>
                    </a:lnTo>
                    <a:lnTo>
                      <a:pt x="60" y="15"/>
                    </a:lnTo>
                    <a:lnTo>
                      <a:pt x="67" y="11"/>
                    </a:lnTo>
                    <a:lnTo>
                      <a:pt x="70" y="10"/>
                    </a:lnTo>
                    <a:lnTo>
                      <a:pt x="79" y="7"/>
                    </a:lnTo>
                    <a:lnTo>
                      <a:pt x="86" y="7"/>
                    </a:lnTo>
                    <a:lnTo>
                      <a:pt x="92" y="7"/>
                    </a:lnTo>
                    <a:lnTo>
                      <a:pt x="92" y="0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7" name="Freeform 9"/>
              <p:cNvSpPr>
                <a:spLocks/>
              </p:cNvSpPr>
              <p:nvPr/>
            </p:nvSpPr>
            <p:spPr bwMode="auto">
              <a:xfrm>
                <a:off x="3427" y="1463"/>
                <a:ext cx="27" cy="26"/>
              </a:xfrm>
              <a:custGeom>
                <a:avLst/>
                <a:gdLst>
                  <a:gd name="T0" fmla="*/ 1 w 54"/>
                  <a:gd name="T1" fmla="*/ 0 h 53"/>
                  <a:gd name="T2" fmla="*/ 1 w 54"/>
                  <a:gd name="T3" fmla="*/ 0 h 53"/>
                  <a:gd name="T4" fmla="*/ 1 w 54"/>
                  <a:gd name="T5" fmla="*/ 0 h 53"/>
                  <a:gd name="T6" fmla="*/ 1 w 54"/>
                  <a:gd name="T7" fmla="*/ 0 h 53"/>
                  <a:gd name="T8" fmla="*/ 1 w 54"/>
                  <a:gd name="T9" fmla="*/ 0 h 53"/>
                  <a:gd name="T10" fmla="*/ 1 w 54"/>
                  <a:gd name="T11" fmla="*/ 0 h 53"/>
                  <a:gd name="T12" fmla="*/ 1 w 54"/>
                  <a:gd name="T13" fmla="*/ 0 h 53"/>
                  <a:gd name="T14" fmla="*/ 1 w 54"/>
                  <a:gd name="T15" fmla="*/ 0 h 53"/>
                  <a:gd name="T16" fmla="*/ 1 w 54"/>
                  <a:gd name="T17" fmla="*/ 0 h 53"/>
                  <a:gd name="T18" fmla="*/ 1 w 54"/>
                  <a:gd name="T19" fmla="*/ 0 h 53"/>
                  <a:gd name="T20" fmla="*/ 1 w 54"/>
                  <a:gd name="T21" fmla="*/ 0 h 53"/>
                  <a:gd name="T22" fmla="*/ 1 w 54"/>
                  <a:gd name="T23" fmla="*/ 0 h 53"/>
                  <a:gd name="T24" fmla="*/ 1 w 54"/>
                  <a:gd name="T25" fmla="*/ 0 h 53"/>
                  <a:gd name="T26" fmla="*/ 1 w 54"/>
                  <a:gd name="T27" fmla="*/ 0 h 53"/>
                  <a:gd name="T28" fmla="*/ 1 w 54"/>
                  <a:gd name="T29" fmla="*/ 0 h 53"/>
                  <a:gd name="T30" fmla="*/ 1 w 54"/>
                  <a:gd name="T31" fmla="*/ 0 h 53"/>
                  <a:gd name="T32" fmla="*/ 1 w 54"/>
                  <a:gd name="T33" fmla="*/ 0 h 53"/>
                  <a:gd name="T34" fmla="*/ 1 w 54"/>
                  <a:gd name="T35" fmla="*/ 0 h 53"/>
                  <a:gd name="T36" fmla="*/ 1 w 54"/>
                  <a:gd name="T37" fmla="*/ 0 h 53"/>
                  <a:gd name="T38" fmla="*/ 1 w 54"/>
                  <a:gd name="T39" fmla="*/ 0 h 53"/>
                  <a:gd name="T40" fmla="*/ 1 w 54"/>
                  <a:gd name="T41" fmla="*/ 0 h 53"/>
                  <a:gd name="T42" fmla="*/ 0 w 54"/>
                  <a:gd name="T43" fmla="*/ 0 h 53"/>
                  <a:gd name="T44" fmla="*/ 0 w 54"/>
                  <a:gd name="T45" fmla="*/ 0 h 53"/>
                  <a:gd name="T46" fmla="*/ 0 w 54"/>
                  <a:gd name="T47" fmla="*/ 0 h 53"/>
                  <a:gd name="T48" fmla="*/ 1 w 54"/>
                  <a:gd name="T49" fmla="*/ 0 h 53"/>
                  <a:gd name="T50" fmla="*/ 1 w 54"/>
                  <a:gd name="T51" fmla="*/ 0 h 53"/>
                  <a:gd name="T52" fmla="*/ 1 w 54"/>
                  <a:gd name="T53" fmla="*/ 0 h 53"/>
                  <a:gd name="T54" fmla="*/ 1 w 54"/>
                  <a:gd name="T55" fmla="*/ 0 h 53"/>
                  <a:gd name="T56" fmla="*/ 1 w 54"/>
                  <a:gd name="T57" fmla="*/ 0 h 53"/>
                  <a:gd name="T58" fmla="*/ 1 w 54"/>
                  <a:gd name="T59" fmla="*/ 0 h 53"/>
                  <a:gd name="T60" fmla="*/ 1 w 54"/>
                  <a:gd name="T61" fmla="*/ 0 h 53"/>
                  <a:gd name="T62" fmla="*/ 1 w 54"/>
                  <a:gd name="T63" fmla="*/ 0 h 53"/>
                  <a:gd name="T64" fmla="*/ 1 w 54"/>
                  <a:gd name="T65" fmla="*/ 0 h 53"/>
                  <a:gd name="T66" fmla="*/ 1 w 54"/>
                  <a:gd name="T67" fmla="*/ 0 h 53"/>
                  <a:gd name="T68" fmla="*/ 1 w 54"/>
                  <a:gd name="T69" fmla="*/ 0 h 53"/>
                  <a:gd name="T70" fmla="*/ 1 w 54"/>
                  <a:gd name="T71" fmla="*/ 0 h 53"/>
                  <a:gd name="T72" fmla="*/ 1 w 54"/>
                  <a:gd name="T73" fmla="*/ 0 h 53"/>
                  <a:gd name="T74" fmla="*/ 1 w 54"/>
                  <a:gd name="T75" fmla="*/ 0 h 53"/>
                  <a:gd name="T76" fmla="*/ 1 w 54"/>
                  <a:gd name="T77" fmla="*/ 0 h 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4"/>
                  <a:gd name="T118" fmla="*/ 0 h 53"/>
                  <a:gd name="T119" fmla="*/ 54 w 54"/>
                  <a:gd name="T120" fmla="*/ 53 h 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4" h="53">
                    <a:moveTo>
                      <a:pt x="51" y="13"/>
                    </a:moveTo>
                    <a:lnTo>
                      <a:pt x="51" y="18"/>
                    </a:lnTo>
                    <a:lnTo>
                      <a:pt x="54" y="21"/>
                    </a:lnTo>
                    <a:lnTo>
                      <a:pt x="54" y="24"/>
                    </a:lnTo>
                    <a:lnTo>
                      <a:pt x="54" y="30"/>
                    </a:lnTo>
                    <a:lnTo>
                      <a:pt x="51" y="33"/>
                    </a:lnTo>
                    <a:lnTo>
                      <a:pt x="51" y="37"/>
                    </a:lnTo>
                    <a:lnTo>
                      <a:pt x="47" y="40"/>
                    </a:lnTo>
                    <a:lnTo>
                      <a:pt x="46" y="46"/>
                    </a:lnTo>
                    <a:lnTo>
                      <a:pt x="43" y="49"/>
                    </a:lnTo>
                    <a:lnTo>
                      <a:pt x="39" y="49"/>
                    </a:lnTo>
                    <a:lnTo>
                      <a:pt x="33" y="53"/>
                    </a:lnTo>
                    <a:lnTo>
                      <a:pt x="27" y="53"/>
                    </a:lnTo>
                    <a:lnTo>
                      <a:pt x="23" y="53"/>
                    </a:lnTo>
                    <a:lnTo>
                      <a:pt x="20" y="49"/>
                    </a:lnTo>
                    <a:lnTo>
                      <a:pt x="14" y="49"/>
                    </a:lnTo>
                    <a:lnTo>
                      <a:pt x="11" y="46"/>
                    </a:lnTo>
                    <a:lnTo>
                      <a:pt x="8" y="46"/>
                    </a:lnTo>
                    <a:lnTo>
                      <a:pt x="6" y="40"/>
                    </a:lnTo>
                    <a:lnTo>
                      <a:pt x="3" y="37"/>
                    </a:lnTo>
                    <a:lnTo>
                      <a:pt x="3" y="33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3" y="14"/>
                    </a:lnTo>
                    <a:lnTo>
                      <a:pt x="6" y="13"/>
                    </a:lnTo>
                    <a:lnTo>
                      <a:pt x="6" y="10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9" y="0"/>
                    </a:lnTo>
                    <a:lnTo>
                      <a:pt x="43" y="3"/>
                    </a:lnTo>
                    <a:lnTo>
                      <a:pt x="46" y="6"/>
                    </a:lnTo>
                    <a:lnTo>
                      <a:pt x="47" y="10"/>
                    </a:lnTo>
                    <a:lnTo>
                      <a:pt x="51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8" name="Freeform 10"/>
              <p:cNvSpPr>
                <a:spLocks/>
              </p:cNvSpPr>
              <p:nvPr/>
            </p:nvSpPr>
            <p:spPr bwMode="auto">
              <a:xfrm>
                <a:off x="3436" y="1470"/>
                <a:ext cx="9" cy="9"/>
              </a:xfrm>
              <a:custGeom>
                <a:avLst/>
                <a:gdLst>
                  <a:gd name="T0" fmla="*/ 0 w 19"/>
                  <a:gd name="T1" fmla="*/ 0 h 19"/>
                  <a:gd name="T2" fmla="*/ 0 w 19"/>
                  <a:gd name="T3" fmla="*/ 0 h 19"/>
                  <a:gd name="T4" fmla="*/ 0 w 19"/>
                  <a:gd name="T5" fmla="*/ 0 h 19"/>
                  <a:gd name="T6" fmla="*/ 0 w 19"/>
                  <a:gd name="T7" fmla="*/ 0 h 19"/>
                  <a:gd name="T8" fmla="*/ 0 w 19"/>
                  <a:gd name="T9" fmla="*/ 0 h 19"/>
                  <a:gd name="T10" fmla="*/ 0 w 19"/>
                  <a:gd name="T11" fmla="*/ 0 h 19"/>
                  <a:gd name="T12" fmla="*/ 0 w 19"/>
                  <a:gd name="T13" fmla="*/ 0 h 19"/>
                  <a:gd name="T14" fmla="*/ 0 w 19"/>
                  <a:gd name="T15" fmla="*/ 0 h 19"/>
                  <a:gd name="T16" fmla="*/ 0 w 19"/>
                  <a:gd name="T17" fmla="*/ 0 h 19"/>
                  <a:gd name="T18" fmla="*/ 0 w 19"/>
                  <a:gd name="T19" fmla="*/ 0 h 19"/>
                  <a:gd name="T20" fmla="*/ 0 w 19"/>
                  <a:gd name="T21" fmla="*/ 0 h 19"/>
                  <a:gd name="T22" fmla="*/ 0 w 19"/>
                  <a:gd name="T23" fmla="*/ 0 h 19"/>
                  <a:gd name="T24" fmla="*/ 0 w 19"/>
                  <a:gd name="T25" fmla="*/ 0 h 19"/>
                  <a:gd name="T26" fmla="*/ 0 w 19"/>
                  <a:gd name="T27" fmla="*/ 0 h 19"/>
                  <a:gd name="T28" fmla="*/ 0 w 19"/>
                  <a:gd name="T29" fmla="*/ 0 h 19"/>
                  <a:gd name="T30" fmla="*/ 0 w 19"/>
                  <a:gd name="T31" fmla="*/ 0 h 19"/>
                  <a:gd name="T32" fmla="*/ 0 w 19"/>
                  <a:gd name="T33" fmla="*/ 0 h 19"/>
                  <a:gd name="T34" fmla="*/ 0 w 19"/>
                  <a:gd name="T35" fmla="*/ 0 h 19"/>
                  <a:gd name="T36" fmla="*/ 0 w 19"/>
                  <a:gd name="T37" fmla="*/ 0 h 19"/>
                  <a:gd name="T38" fmla="*/ 0 w 19"/>
                  <a:gd name="T39" fmla="*/ 0 h 19"/>
                  <a:gd name="T40" fmla="*/ 0 w 19"/>
                  <a:gd name="T41" fmla="*/ 0 h 19"/>
                  <a:gd name="T42" fmla="*/ 0 w 19"/>
                  <a:gd name="T43" fmla="*/ 0 h 19"/>
                  <a:gd name="T44" fmla="*/ 0 w 19"/>
                  <a:gd name="T45" fmla="*/ 0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"/>
                  <a:gd name="T70" fmla="*/ 0 h 19"/>
                  <a:gd name="T71" fmla="*/ 19 w 19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" h="19">
                    <a:moveTo>
                      <a:pt x="0" y="7"/>
                    </a:moveTo>
                    <a:lnTo>
                      <a:pt x="0" y="7"/>
                    </a:lnTo>
                    <a:lnTo>
                      <a:pt x="3" y="4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4"/>
                    </a:lnTo>
                    <a:lnTo>
                      <a:pt x="16" y="7"/>
                    </a:lnTo>
                    <a:lnTo>
                      <a:pt x="19" y="7"/>
                    </a:lnTo>
                    <a:lnTo>
                      <a:pt x="19" y="10"/>
                    </a:lnTo>
                    <a:lnTo>
                      <a:pt x="19" y="13"/>
                    </a:lnTo>
                    <a:lnTo>
                      <a:pt x="16" y="16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6" y="19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9" name="Freeform 11"/>
              <p:cNvSpPr>
                <a:spLocks/>
              </p:cNvSpPr>
              <p:nvPr/>
            </p:nvSpPr>
            <p:spPr bwMode="auto">
              <a:xfrm>
                <a:off x="3414" y="1448"/>
                <a:ext cx="53" cy="53"/>
              </a:xfrm>
              <a:custGeom>
                <a:avLst/>
                <a:gdLst>
                  <a:gd name="T0" fmla="*/ 1 w 105"/>
                  <a:gd name="T1" fmla="*/ 1 h 104"/>
                  <a:gd name="T2" fmla="*/ 1 w 105"/>
                  <a:gd name="T3" fmla="*/ 1 h 104"/>
                  <a:gd name="T4" fmla="*/ 1 w 105"/>
                  <a:gd name="T5" fmla="*/ 1 h 104"/>
                  <a:gd name="T6" fmla="*/ 1 w 105"/>
                  <a:gd name="T7" fmla="*/ 1 h 104"/>
                  <a:gd name="T8" fmla="*/ 1 w 105"/>
                  <a:gd name="T9" fmla="*/ 1 h 104"/>
                  <a:gd name="T10" fmla="*/ 1 w 105"/>
                  <a:gd name="T11" fmla="*/ 1 h 104"/>
                  <a:gd name="T12" fmla="*/ 1 w 105"/>
                  <a:gd name="T13" fmla="*/ 1 h 104"/>
                  <a:gd name="T14" fmla="*/ 1 w 105"/>
                  <a:gd name="T15" fmla="*/ 1 h 104"/>
                  <a:gd name="T16" fmla="*/ 1 w 105"/>
                  <a:gd name="T17" fmla="*/ 1 h 104"/>
                  <a:gd name="T18" fmla="*/ 1 w 105"/>
                  <a:gd name="T19" fmla="*/ 1 h 104"/>
                  <a:gd name="T20" fmla="*/ 1 w 105"/>
                  <a:gd name="T21" fmla="*/ 1 h 104"/>
                  <a:gd name="T22" fmla="*/ 1 w 105"/>
                  <a:gd name="T23" fmla="*/ 1 h 104"/>
                  <a:gd name="T24" fmla="*/ 1 w 105"/>
                  <a:gd name="T25" fmla="*/ 1 h 104"/>
                  <a:gd name="T26" fmla="*/ 1 w 105"/>
                  <a:gd name="T27" fmla="*/ 1 h 104"/>
                  <a:gd name="T28" fmla="*/ 1 w 105"/>
                  <a:gd name="T29" fmla="*/ 1 h 104"/>
                  <a:gd name="T30" fmla="*/ 1 w 105"/>
                  <a:gd name="T31" fmla="*/ 1 h 104"/>
                  <a:gd name="T32" fmla="*/ 1 w 105"/>
                  <a:gd name="T33" fmla="*/ 1 h 104"/>
                  <a:gd name="T34" fmla="*/ 1 w 105"/>
                  <a:gd name="T35" fmla="*/ 1 h 104"/>
                  <a:gd name="T36" fmla="*/ 1 w 105"/>
                  <a:gd name="T37" fmla="*/ 1 h 104"/>
                  <a:gd name="T38" fmla="*/ 0 w 105"/>
                  <a:gd name="T39" fmla="*/ 1 h 104"/>
                  <a:gd name="T40" fmla="*/ 0 w 105"/>
                  <a:gd name="T41" fmla="*/ 1 h 104"/>
                  <a:gd name="T42" fmla="*/ 1 w 105"/>
                  <a:gd name="T43" fmla="*/ 1 h 104"/>
                  <a:gd name="T44" fmla="*/ 1 w 105"/>
                  <a:gd name="T45" fmla="*/ 1 h 104"/>
                  <a:gd name="T46" fmla="*/ 1 w 105"/>
                  <a:gd name="T47" fmla="*/ 1 h 104"/>
                  <a:gd name="T48" fmla="*/ 1 w 105"/>
                  <a:gd name="T49" fmla="*/ 1 h 104"/>
                  <a:gd name="T50" fmla="*/ 1 w 105"/>
                  <a:gd name="T51" fmla="*/ 0 h 104"/>
                  <a:gd name="T52" fmla="*/ 1 w 105"/>
                  <a:gd name="T53" fmla="*/ 0 h 104"/>
                  <a:gd name="T54" fmla="*/ 1 w 105"/>
                  <a:gd name="T55" fmla="*/ 1 h 104"/>
                  <a:gd name="T56" fmla="*/ 1 w 105"/>
                  <a:gd name="T57" fmla="*/ 1 h 104"/>
                  <a:gd name="T58" fmla="*/ 1 w 105"/>
                  <a:gd name="T59" fmla="*/ 1 h 104"/>
                  <a:gd name="T60" fmla="*/ 1 w 105"/>
                  <a:gd name="T61" fmla="*/ 1 h 104"/>
                  <a:gd name="T62" fmla="*/ 1 w 105"/>
                  <a:gd name="T63" fmla="*/ 1 h 104"/>
                  <a:gd name="T64" fmla="*/ 1 w 105"/>
                  <a:gd name="T65" fmla="*/ 1 h 104"/>
                  <a:gd name="T66" fmla="*/ 1 w 105"/>
                  <a:gd name="T67" fmla="*/ 1 h 104"/>
                  <a:gd name="T68" fmla="*/ 1 w 105"/>
                  <a:gd name="T69" fmla="*/ 1 h 104"/>
                  <a:gd name="T70" fmla="*/ 1 w 105"/>
                  <a:gd name="T71" fmla="*/ 1 h 104"/>
                  <a:gd name="T72" fmla="*/ 1 w 105"/>
                  <a:gd name="T73" fmla="*/ 1 h 104"/>
                  <a:gd name="T74" fmla="*/ 1 w 105"/>
                  <a:gd name="T75" fmla="*/ 1 h 104"/>
                  <a:gd name="T76" fmla="*/ 1 w 105"/>
                  <a:gd name="T77" fmla="*/ 1 h 104"/>
                  <a:gd name="T78" fmla="*/ 1 w 105"/>
                  <a:gd name="T79" fmla="*/ 1 h 104"/>
                  <a:gd name="T80" fmla="*/ 1 w 105"/>
                  <a:gd name="T81" fmla="*/ 1 h 104"/>
                  <a:gd name="T82" fmla="*/ 1 w 105"/>
                  <a:gd name="T83" fmla="*/ 1 h 104"/>
                  <a:gd name="T84" fmla="*/ 1 w 105"/>
                  <a:gd name="T85" fmla="*/ 1 h 104"/>
                  <a:gd name="T86" fmla="*/ 1 w 105"/>
                  <a:gd name="T87" fmla="*/ 1 h 104"/>
                  <a:gd name="T88" fmla="*/ 0 w 105"/>
                  <a:gd name="T89" fmla="*/ 1 h 104"/>
                  <a:gd name="T90" fmla="*/ 0 w 105"/>
                  <a:gd name="T91" fmla="*/ 1 h 1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5"/>
                  <a:gd name="T139" fmla="*/ 0 h 104"/>
                  <a:gd name="T140" fmla="*/ 105 w 105"/>
                  <a:gd name="T141" fmla="*/ 104 h 1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5" h="104">
                    <a:moveTo>
                      <a:pt x="26" y="52"/>
                    </a:moveTo>
                    <a:lnTo>
                      <a:pt x="26" y="55"/>
                    </a:lnTo>
                    <a:lnTo>
                      <a:pt x="29" y="61"/>
                    </a:lnTo>
                    <a:lnTo>
                      <a:pt x="29" y="65"/>
                    </a:lnTo>
                    <a:lnTo>
                      <a:pt x="32" y="68"/>
                    </a:lnTo>
                    <a:lnTo>
                      <a:pt x="34" y="74"/>
                    </a:lnTo>
                    <a:lnTo>
                      <a:pt x="37" y="74"/>
                    </a:lnTo>
                    <a:lnTo>
                      <a:pt x="40" y="77"/>
                    </a:lnTo>
                    <a:lnTo>
                      <a:pt x="46" y="77"/>
                    </a:lnTo>
                    <a:lnTo>
                      <a:pt x="49" y="81"/>
                    </a:lnTo>
                    <a:lnTo>
                      <a:pt x="53" y="81"/>
                    </a:lnTo>
                    <a:lnTo>
                      <a:pt x="59" y="81"/>
                    </a:lnTo>
                    <a:lnTo>
                      <a:pt x="62" y="77"/>
                    </a:lnTo>
                    <a:lnTo>
                      <a:pt x="65" y="77"/>
                    </a:lnTo>
                    <a:lnTo>
                      <a:pt x="72" y="74"/>
                    </a:lnTo>
                    <a:lnTo>
                      <a:pt x="73" y="68"/>
                    </a:lnTo>
                    <a:lnTo>
                      <a:pt x="77" y="65"/>
                    </a:lnTo>
                    <a:lnTo>
                      <a:pt x="77" y="61"/>
                    </a:lnTo>
                    <a:lnTo>
                      <a:pt x="80" y="58"/>
                    </a:lnTo>
                    <a:lnTo>
                      <a:pt x="80" y="52"/>
                    </a:lnTo>
                    <a:lnTo>
                      <a:pt x="80" y="49"/>
                    </a:lnTo>
                    <a:lnTo>
                      <a:pt x="77" y="46"/>
                    </a:lnTo>
                    <a:lnTo>
                      <a:pt x="77" y="41"/>
                    </a:lnTo>
                    <a:lnTo>
                      <a:pt x="73" y="38"/>
                    </a:lnTo>
                    <a:lnTo>
                      <a:pt x="72" y="34"/>
                    </a:lnTo>
                    <a:lnTo>
                      <a:pt x="69" y="31"/>
                    </a:lnTo>
                    <a:lnTo>
                      <a:pt x="62" y="28"/>
                    </a:lnTo>
                    <a:lnTo>
                      <a:pt x="59" y="28"/>
                    </a:lnTo>
                    <a:lnTo>
                      <a:pt x="56" y="28"/>
                    </a:lnTo>
                    <a:lnTo>
                      <a:pt x="49" y="28"/>
                    </a:lnTo>
                    <a:lnTo>
                      <a:pt x="46" y="28"/>
                    </a:lnTo>
                    <a:lnTo>
                      <a:pt x="40" y="28"/>
                    </a:lnTo>
                    <a:lnTo>
                      <a:pt x="37" y="31"/>
                    </a:lnTo>
                    <a:lnTo>
                      <a:pt x="34" y="34"/>
                    </a:lnTo>
                    <a:lnTo>
                      <a:pt x="32" y="38"/>
                    </a:lnTo>
                    <a:lnTo>
                      <a:pt x="32" y="41"/>
                    </a:lnTo>
                    <a:lnTo>
                      <a:pt x="29" y="42"/>
                    </a:lnTo>
                    <a:lnTo>
                      <a:pt x="26" y="49"/>
                    </a:lnTo>
                    <a:lnTo>
                      <a:pt x="26" y="52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3" y="34"/>
                    </a:lnTo>
                    <a:lnTo>
                      <a:pt x="6" y="28"/>
                    </a:lnTo>
                    <a:lnTo>
                      <a:pt x="10" y="25"/>
                    </a:lnTo>
                    <a:lnTo>
                      <a:pt x="13" y="19"/>
                    </a:lnTo>
                    <a:lnTo>
                      <a:pt x="16" y="15"/>
                    </a:lnTo>
                    <a:lnTo>
                      <a:pt x="22" y="9"/>
                    </a:lnTo>
                    <a:lnTo>
                      <a:pt x="29" y="6"/>
                    </a:lnTo>
                    <a:lnTo>
                      <a:pt x="34" y="3"/>
                    </a:lnTo>
                    <a:lnTo>
                      <a:pt x="40" y="0"/>
                    </a:lnTo>
                    <a:lnTo>
                      <a:pt x="46" y="0"/>
                    </a:lnTo>
                    <a:lnTo>
                      <a:pt x="56" y="0"/>
                    </a:lnTo>
                    <a:lnTo>
                      <a:pt x="62" y="0"/>
                    </a:lnTo>
                    <a:lnTo>
                      <a:pt x="72" y="3"/>
                    </a:lnTo>
                    <a:lnTo>
                      <a:pt x="77" y="3"/>
                    </a:lnTo>
                    <a:lnTo>
                      <a:pt x="80" y="9"/>
                    </a:lnTo>
                    <a:lnTo>
                      <a:pt x="86" y="12"/>
                    </a:lnTo>
                    <a:lnTo>
                      <a:pt x="89" y="19"/>
                    </a:lnTo>
                    <a:lnTo>
                      <a:pt x="96" y="19"/>
                    </a:lnTo>
                    <a:lnTo>
                      <a:pt x="99" y="28"/>
                    </a:lnTo>
                    <a:lnTo>
                      <a:pt x="102" y="34"/>
                    </a:lnTo>
                    <a:lnTo>
                      <a:pt x="102" y="38"/>
                    </a:lnTo>
                    <a:lnTo>
                      <a:pt x="105" y="42"/>
                    </a:lnTo>
                    <a:lnTo>
                      <a:pt x="105" y="49"/>
                    </a:lnTo>
                    <a:lnTo>
                      <a:pt x="105" y="55"/>
                    </a:lnTo>
                    <a:lnTo>
                      <a:pt x="102" y="61"/>
                    </a:lnTo>
                    <a:lnTo>
                      <a:pt x="102" y="68"/>
                    </a:lnTo>
                    <a:lnTo>
                      <a:pt x="99" y="74"/>
                    </a:lnTo>
                    <a:lnTo>
                      <a:pt x="96" y="81"/>
                    </a:lnTo>
                    <a:lnTo>
                      <a:pt x="92" y="85"/>
                    </a:lnTo>
                    <a:lnTo>
                      <a:pt x="89" y="88"/>
                    </a:lnTo>
                    <a:lnTo>
                      <a:pt x="86" y="92"/>
                    </a:lnTo>
                    <a:lnTo>
                      <a:pt x="80" y="95"/>
                    </a:lnTo>
                    <a:lnTo>
                      <a:pt x="73" y="101"/>
                    </a:lnTo>
                    <a:lnTo>
                      <a:pt x="69" y="104"/>
                    </a:lnTo>
                    <a:lnTo>
                      <a:pt x="62" y="104"/>
                    </a:lnTo>
                    <a:lnTo>
                      <a:pt x="56" y="104"/>
                    </a:lnTo>
                    <a:lnTo>
                      <a:pt x="49" y="104"/>
                    </a:lnTo>
                    <a:lnTo>
                      <a:pt x="43" y="104"/>
                    </a:lnTo>
                    <a:lnTo>
                      <a:pt x="37" y="104"/>
                    </a:lnTo>
                    <a:lnTo>
                      <a:pt x="32" y="101"/>
                    </a:lnTo>
                    <a:lnTo>
                      <a:pt x="29" y="98"/>
                    </a:lnTo>
                    <a:lnTo>
                      <a:pt x="22" y="95"/>
                    </a:lnTo>
                    <a:lnTo>
                      <a:pt x="16" y="88"/>
                    </a:lnTo>
                    <a:lnTo>
                      <a:pt x="13" y="85"/>
                    </a:lnTo>
                    <a:lnTo>
                      <a:pt x="10" y="81"/>
                    </a:lnTo>
                    <a:lnTo>
                      <a:pt x="6" y="74"/>
                    </a:lnTo>
                    <a:lnTo>
                      <a:pt x="3" y="71"/>
                    </a:lnTo>
                    <a:lnTo>
                      <a:pt x="0" y="65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0" name="Freeform 12"/>
              <p:cNvSpPr>
                <a:spLocks/>
              </p:cNvSpPr>
              <p:nvPr/>
            </p:nvSpPr>
            <p:spPr bwMode="auto">
              <a:xfrm>
                <a:off x="3272" y="1463"/>
                <a:ext cx="26" cy="27"/>
              </a:xfrm>
              <a:custGeom>
                <a:avLst/>
                <a:gdLst>
                  <a:gd name="T0" fmla="*/ 0 w 53"/>
                  <a:gd name="T1" fmla="*/ 0 h 56"/>
                  <a:gd name="T2" fmla="*/ 0 w 53"/>
                  <a:gd name="T3" fmla="*/ 0 h 56"/>
                  <a:gd name="T4" fmla="*/ 0 w 53"/>
                  <a:gd name="T5" fmla="*/ 0 h 56"/>
                  <a:gd name="T6" fmla="*/ 0 w 53"/>
                  <a:gd name="T7" fmla="*/ 0 h 56"/>
                  <a:gd name="T8" fmla="*/ 0 w 53"/>
                  <a:gd name="T9" fmla="*/ 0 h 56"/>
                  <a:gd name="T10" fmla="*/ 0 w 53"/>
                  <a:gd name="T11" fmla="*/ 0 h 56"/>
                  <a:gd name="T12" fmla="*/ 0 w 53"/>
                  <a:gd name="T13" fmla="*/ 0 h 56"/>
                  <a:gd name="T14" fmla="*/ 0 w 53"/>
                  <a:gd name="T15" fmla="*/ 0 h 56"/>
                  <a:gd name="T16" fmla="*/ 0 w 53"/>
                  <a:gd name="T17" fmla="*/ 0 h 56"/>
                  <a:gd name="T18" fmla="*/ 0 w 53"/>
                  <a:gd name="T19" fmla="*/ 0 h 56"/>
                  <a:gd name="T20" fmla="*/ 0 w 53"/>
                  <a:gd name="T21" fmla="*/ 0 h 56"/>
                  <a:gd name="T22" fmla="*/ 0 w 53"/>
                  <a:gd name="T23" fmla="*/ 0 h 56"/>
                  <a:gd name="T24" fmla="*/ 0 w 53"/>
                  <a:gd name="T25" fmla="*/ 0 h 56"/>
                  <a:gd name="T26" fmla="*/ 0 w 53"/>
                  <a:gd name="T27" fmla="*/ 0 h 56"/>
                  <a:gd name="T28" fmla="*/ 0 w 53"/>
                  <a:gd name="T29" fmla="*/ 0 h 56"/>
                  <a:gd name="T30" fmla="*/ 0 w 53"/>
                  <a:gd name="T31" fmla="*/ 0 h 56"/>
                  <a:gd name="T32" fmla="*/ 0 w 53"/>
                  <a:gd name="T33" fmla="*/ 0 h 56"/>
                  <a:gd name="T34" fmla="*/ 0 w 53"/>
                  <a:gd name="T35" fmla="*/ 0 h 56"/>
                  <a:gd name="T36" fmla="*/ 0 w 53"/>
                  <a:gd name="T37" fmla="*/ 0 h 56"/>
                  <a:gd name="T38" fmla="*/ 0 w 53"/>
                  <a:gd name="T39" fmla="*/ 0 h 56"/>
                  <a:gd name="T40" fmla="*/ 0 w 53"/>
                  <a:gd name="T41" fmla="*/ 0 h 56"/>
                  <a:gd name="T42" fmla="*/ 0 w 53"/>
                  <a:gd name="T43" fmla="*/ 0 h 56"/>
                  <a:gd name="T44" fmla="*/ 0 w 53"/>
                  <a:gd name="T45" fmla="*/ 0 h 56"/>
                  <a:gd name="T46" fmla="*/ 0 w 53"/>
                  <a:gd name="T47" fmla="*/ 0 h 56"/>
                  <a:gd name="T48" fmla="*/ 0 w 53"/>
                  <a:gd name="T49" fmla="*/ 0 h 56"/>
                  <a:gd name="T50" fmla="*/ 0 w 53"/>
                  <a:gd name="T51" fmla="*/ 0 h 56"/>
                  <a:gd name="T52" fmla="*/ 0 w 53"/>
                  <a:gd name="T53" fmla="*/ 0 h 56"/>
                  <a:gd name="T54" fmla="*/ 0 w 53"/>
                  <a:gd name="T55" fmla="*/ 0 h 56"/>
                  <a:gd name="T56" fmla="*/ 0 w 53"/>
                  <a:gd name="T57" fmla="*/ 0 h 56"/>
                  <a:gd name="T58" fmla="*/ 0 w 53"/>
                  <a:gd name="T59" fmla="*/ 0 h 56"/>
                  <a:gd name="T60" fmla="*/ 0 w 53"/>
                  <a:gd name="T61" fmla="*/ 0 h 56"/>
                  <a:gd name="T62" fmla="*/ 0 w 53"/>
                  <a:gd name="T63" fmla="*/ 0 h 56"/>
                  <a:gd name="T64" fmla="*/ 0 w 53"/>
                  <a:gd name="T65" fmla="*/ 0 h 56"/>
                  <a:gd name="T66" fmla="*/ 0 w 53"/>
                  <a:gd name="T67" fmla="*/ 0 h 56"/>
                  <a:gd name="T68" fmla="*/ 0 w 53"/>
                  <a:gd name="T69" fmla="*/ 0 h 56"/>
                  <a:gd name="T70" fmla="*/ 0 w 53"/>
                  <a:gd name="T71" fmla="*/ 0 h 56"/>
                  <a:gd name="T72" fmla="*/ 0 w 53"/>
                  <a:gd name="T73" fmla="*/ 0 h 56"/>
                  <a:gd name="T74" fmla="*/ 0 w 53"/>
                  <a:gd name="T75" fmla="*/ 0 h 56"/>
                  <a:gd name="T76" fmla="*/ 0 w 53"/>
                  <a:gd name="T77" fmla="*/ 0 h 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3"/>
                  <a:gd name="T118" fmla="*/ 0 h 56"/>
                  <a:gd name="T119" fmla="*/ 53 w 53"/>
                  <a:gd name="T120" fmla="*/ 56 h 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3" h="56">
                    <a:moveTo>
                      <a:pt x="50" y="13"/>
                    </a:moveTo>
                    <a:lnTo>
                      <a:pt x="53" y="18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0"/>
                    </a:lnTo>
                    <a:lnTo>
                      <a:pt x="53" y="33"/>
                    </a:lnTo>
                    <a:lnTo>
                      <a:pt x="50" y="40"/>
                    </a:lnTo>
                    <a:lnTo>
                      <a:pt x="50" y="43"/>
                    </a:lnTo>
                    <a:lnTo>
                      <a:pt x="46" y="46"/>
                    </a:lnTo>
                    <a:lnTo>
                      <a:pt x="40" y="49"/>
                    </a:lnTo>
                    <a:lnTo>
                      <a:pt x="39" y="49"/>
                    </a:lnTo>
                    <a:lnTo>
                      <a:pt x="35" y="53"/>
                    </a:lnTo>
                    <a:lnTo>
                      <a:pt x="29" y="56"/>
                    </a:lnTo>
                    <a:lnTo>
                      <a:pt x="26" y="53"/>
                    </a:lnTo>
                    <a:lnTo>
                      <a:pt x="19" y="53"/>
                    </a:lnTo>
                    <a:lnTo>
                      <a:pt x="16" y="49"/>
                    </a:lnTo>
                    <a:lnTo>
                      <a:pt x="13" y="46"/>
                    </a:lnTo>
                    <a:lnTo>
                      <a:pt x="10" y="46"/>
                    </a:lnTo>
                    <a:lnTo>
                      <a:pt x="7" y="43"/>
                    </a:lnTo>
                    <a:lnTo>
                      <a:pt x="4" y="37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4" y="13"/>
                    </a:lnTo>
                    <a:lnTo>
                      <a:pt x="7" y="10"/>
                    </a:lnTo>
                    <a:lnTo>
                      <a:pt x="10" y="6"/>
                    </a:lnTo>
                    <a:lnTo>
                      <a:pt x="13" y="3"/>
                    </a:lnTo>
                    <a:lnTo>
                      <a:pt x="16" y="3"/>
                    </a:lnTo>
                    <a:lnTo>
                      <a:pt x="19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9" y="3"/>
                    </a:lnTo>
                    <a:lnTo>
                      <a:pt x="43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0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1" name="Freeform 13"/>
              <p:cNvSpPr>
                <a:spLocks/>
              </p:cNvSpPr>
              <p:nvPr/>
            </p:nvSpPr>
            <p:spPr bwMode="auto">
              <a:xfrm>
                <a:off x="3281" y="1471"/>
                <a:ext cx="10" cy="8"/>
              </a:xfrm>
              <a:custGeom>
                <a:avLst/>
                <a:gdLst>
                  <a:gd name="T0" fmla="*/ 0 w 20"/>
                  <a:gd name="T1" fmla="*/ 1 h 15"/>
                  <a:gd name="T2" fmla="*/ 0 w 20"/>
                  <a:gd name="T3" fmla="*/ 1 h 15"/>
                  <a:gd name="T4" fmla="*/ 0 w 20"/>
                  <a:gd name="T5" fmla="*/ 0 h 15"/>
                  <a:gd name="T6" fmla="*/ 1 w 20"/>
                  <a:gd name="T7" fmla="*/ 0 h 15"/>
                  <a:gd name="T8" fmla="*/ 1 w 20"/>
                  <a:gd name="T9" fmla="*/ 0 h 15"/>
                  <a:gd name="T10" fmla="*/ 1 w 20"/>
                  <a:gd name="T11" fmla="*/ 0 h 15"/>
                  <a:gd name="T12" fmla="*/ 1 w 20"/>
                  <a:gd name="T13" fmla="*/ 0 h 15"/>
                  <a:gd name="T14" fmla="*/ 1 w 20"/>
                  <a:gd name="T15" fmla="*/ 0 h 15"/>
                  <a:gd name="T16" fmla="*/ 1 w 20"/>
                  <a:gd name="T17" fmla="*/ 1 h 15"/>
                  <a:gd name="T18" fmla="*/ 1 w 20"/>
                  <a:gd name="T19" fmla="*/ 1 h 15"/>
                  <a:gd name="T20" fmla="*/ 1 w 20"/>
                  <a:gd name="T21" fmla="*/ 1 h 15"/>
                  <a:gd name="T22" fmla="*/ 1 w 20"/>
                  <a:gd name="T23" fmla="*/ 1 h 15"/>
                  <a:gd name="T24" fmla="*/ 1 w 20"/>
                  <a:gd name="T25" fmla="*/ 1 h 15"/>
                  <a:gd name="T26" fmla="*/ 1 w 20"/>
                  <a:gd name="T27" fmla="*/ 1 h 15"/>
                  <a:gd name="T28" fmla="*/ 1 w 20"/>
                  <a:gd name="T29" fmla="*/ 1 h 15"/>
                  <a:gd name="T30" fmla="*/ 1 w 20"/>
                  <a:gd name="T31" fmla="*/ 1 h 15"/>
                  <a:gd name="T32" fmla="*/ 1 w 20"/>
                  <a:gd name="T33" fmla="*/ 1 h 15"/>
                  <a:gd name="T34" fmla="*/ 1 w 20"/>
                  <a:gd name="T35" fmla="*/ 1 h 15"/>
                  <a:gd name="T36" fmla="*/ 0 w 20"/>
                  <a:gd name="T37" fmla="*/ 1 h 15"/>
                  <a:gd name="T38" fmla="*/ 0 w 20"/>
                  <a:gd name="T39" fmla="*/ 1 h 15"/>
                  <a:gd name="T40" fmla="*/ 0 w 20"/>
                  <a:gd name="T41" fmla="*/ 1 h 15"/>
                  <a:gd name="T42" fmla="*/ 0 w 20"/>
                  <a:gd name="T43" fmla="*/ 1 h 15"/>
                  <a:gd name="T44" fmla="*/ 0 w 20"/>
                  <a:gd name="T45" fmla="*/ 1 h 1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0"/>
                  <a:gd name="T70" fmla="*/ 0 h 15"/>
                  <a:gd name="T71" fmla="*/ 20 w 20"/>
                  <a:gd name="T72" fmla="*/ 15 h 1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0" h="15">
                    <a:moveTo>
                      <a:pt x="0" y="6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6" y="3"/>
                    </a:lnTo>
                    <a:lnTo>
                      <a:pt x="20" y="6"/>
                    </a:lnTo>
                    <a:lnTo>
                      <a:pt x="20" y="9"/>
                    </a:lnTo>
                    <a:lnTo>
                      <a:pt x="16" y="12"/>
                    </a:lnTo>
                    <a:lnTo>
                      <a:pt x="16" y="15"/>
                    </a:lnTo>
                    <a:lnTo>
                      <a:pt x="13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2" name="Freeform 14"/>
              <p:cNvSpPr>
                <a:spLocks/>
              </p:cNvSpPr>
              <p:nvPr/>
            </p:nvSpPr>
            <p:spPr bwMode="auto">
              <a:xfrm>
                <a:off x="3258" y="1448"/>
                <a:ext cx="53" cy="54"/>
              </a:xfrm>
              <a:custGeom>
                <a:avLst/>
                <a:gdLst>
                  <a:gd name="T0" fmla="*/ 0 w 107"/>
                  <a:gd name="T1" fmla="*/ 1 h 108"/>
                  <a:gd name="T2" fmla="*/ 0 w 107"/>
                  <a:gd name="T3" fmla="*/ 1 h 108"/>
                  <a:gd name="T4" fmla="*/ 0 w 107"/>
                  <a:gd name="T5" fmla="*/ 1 h 108"/>
                  <a:gd name="T6" fmla="*/ 0 w 107"/>
                  <a:gd name="T7" fmla="*/ 1 h 108"/>
                  <a:gd name="T8" fmla="*/ 0 w 107"/>
                  <a:gd name="T9" fmla="*/ 1 h 108"/>
                  <a:gd name="T10" fmla="*/ 0 w 107"/>
                  <a:gd name="T11" fmla="*/ 1 h 108"/>
                  <a:gd name="T12" fmla="*/ 0 w 107"/>
                  <a:gd name="T13" fmla="*/ 1 h 108"/>
                  <a:gd name="T14" fmla="*/ 0 w 107"/>
                  <a:gd name="T15" fmla="*/ 1 h 108"/>
                  <a:gd name="T16" fmla="*/ 0 w 107"/>
                  <a:gd name="T17" fmla="*/ 1 h 108"/>
                  <a:gd name="T18" fmla="*/ 0 w 107"/>
                  <a:gd name="T19" fmla="*/ 1 h 108"/>
                  <a:gd name="T20" fmla="*/ 0 w 107"/>
                  <a:gd name="T21" fmla="*/ 1 h 108"/>
                  <a:gd name="T22" fmla="*/ 0 w 107"/>
                  <a:gd name="T23" fmla="*/ 1 h 108"/>
                  <a:gd name="T24" fmla="*/ 0 w 107"/>
                  <a:gd name="T25" fmla="*/ 1 h 108"/>
                  <a:gd name="T26" fmla="*/ 0 w 107"/>
                  <a:gd name="T27" fmla="*/ 1 h 108"/>
                  <a:gd name="T28" fmla="*/ 0 w 107"/>
                  <a:gd name="T29" fmla="*/ 1 h 108"/>
                  <a:gd name="T30" fmla="*/ 0 w 107"/>
                  <a:gd name="T31" fmla="*/ 1 h 108"/>
                  <a:gd name="T32" fmla="*/ 0 w 107"/>
                  <a:gd name="T33" fmla="*/ 1 h 108"/>
                  <a:gd name="T34" fmla="*/ 0 w 107"/>
                  <a:gd name="T35" fmla="*/ 1 h 108"/>
                  <a:gd name="T36" fmla="*/ 0 w 107"/>
                  <a:gd name="T37" fmla="*/ 1 h 108"/>
                  <a:gd name="T38" fmla="*/ 0 w 107"/>
                  <a:gd name="T39" fmla="*/ 1 h 108"/>
                  <a:gd name="T40" fmla="*/ 0 w 107"/>
                  <a:gd name="T41" fmla="*/ 1 h 108"/>
                  <a:gd name="T42" fmla="*/ 0 w 107"/>
                  <a:gd name="T43" fmla="*/ 1 h 108"/>
                  <a:gd name="T44" fmla="*/ 0 w 107"/>
                  <a:gd name="T45" fmla="*/ 1 h 108"/>
                  <a:gd name="T46" fmla="*/ 0 w 107"/>
                  <a:gd name="T47" fmla="*/ 1 h 108"/>
                  <a:gd name="T48" fmla="*/ 0 w 107"/>
                  <a:gd name="T49" fmla="*/ 1 h 108"/>
                  <a:gd name="T50" fmla="*/ 0 w 107"/>
                  <a:gd name="T51" fmla="*/ 0 h 108"/>
                  <a:gd name="T52" fmla="*/ 0 w 107"/>
                  <a:gd name="T53" fmla="*/ 1 h 108"/>
                  <a:gd name="T54" fmla="*/ 0 w 107"/>
                  <a:gd name="T55" fmla="*/ 1 h 108"/>
                  <a:gd name="T56" fmla="*/ 0 w 107"/>
                  <a:gd name="T57" fmla="*/ 1 h 108"/>
                  <a:gd name="T58" fmla="*/ 0 w 107"/>
                  <a:gd name="T59" fmla="*/ 1 h 108"/>
                  <a:gd name="T60" fmla="*/ 0 w 107"/>
                  <a:gd name="T61" fmla="*/ 1 h 108"/>
                  <a:gd name="T62" fmla="*/ 0 w 107"/>
                  <a:gd name="T63" fmla="*/ 1 h 108"/>
                  <a:gd name="T64" fmla="*/ 0 w 107"/>
                  <a:gd name="T65" fmla="*/ 1 h 108"/>
                  <a:gd name="T66" fmla="*/ 0 w 107"/>
                  <a:gd name="T67" fmla="*/ 1 h 108"/>
                  <a:gd name="T68" fmla="*/ 0 w 107"/>
                  <a:gd name="T69" fmla="*/ 1 h 108"/>
                  <a:gd name="T70" fmla="*/ 0 w 107"/>
                  <a:gd name="T71" fmla="*/ 1 h 108"/>
                  <a:gd name="T72" fmla="*/ 0 w 107"/>
                  <a:gd name="T73" fmla="*/ 1 h 108"/>
                  <a:gd name="T74" fmla="*/ 0 w 107"/>
                  <a:gd name="T75" fmla="*/ 1 h 108"/>
                  <a:gd name="T76" fmla="*/ 0 w 107"/>
                  <a:gd name="T77" fmla="*/ 1 h 108"/>
                  <a:gd name="T78" fmla="*/ 0 w 107"/>
                  <a:gd name="T79" fmla="*/ 1 h 108"/>
                  <a:gd name="T80" fmla="*/ 0 w 107"/>
                  <a:gd name="T81" fmla="*/ 1 h 108"/>
                  <a:gd name="T82" fmla="*/ 0 w 107"/>
                  <a:gd name="T83" fmla="*/ 1 h 108"/>
                  <a:gd name="T84" fmla="*/ 0 w 107"/>
                  <a:gd name="T85" fmla="*/ 1 h 108"/>
                  <a:gd name="T86" fmla="*/ 0 w 107"/>
                  <a:gd name="T87" fmla="*/ 1 h 108"/>
                  <a:gd name="T88" fmla="*/ 0 w 107"/>
                  <a:gd name="T89" fmla="*/ 1 h 108"/>
                  <a:gd name="T90" fmla="*/ 0 w 107"/>
                  <a:gd name="T91" fmla="*/ 1 h 10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7"/>
                  <a:gd name="T139" fmla="*/ 0 h 108"/>
                  <a:gd name="T140" fmla="*/ 107 w 107"/>
                  <a:gd name="T141" fmla="*/ 108 h 10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7" h="108">
                    <a:moveTo>
                      <a:pt x="27" y="52"/>
                    </a:moveTo>
                    <a:lnTo>
                      <a:pt x="27" y="58"/>
                    </a:lnTo>
                    <a:lnTo>
                      <a:pt x="27" y="61"/>
                    </a:lnTo>
                    <a:lnTo>
                      <a:pt x="31" y="65"/>
                    </a:lnTo>
                    <a:lnTo>
                      <a:pt x="34" y="71"/>
                    </a:lnTo>
                    <a:lnTo>
                      <a:pt x="34" y="74"/>
                    </a:lnTo>
                    <a:lnTo>
                      <a:pt x="40" y="77"/>
                    </a:lnTo>
                    <a:lnTo>
                      <a:pt x="43" y="77"/>
                    </a:lnTo>
                    <a:lnTo>
                      <a:pt x="46" y="81"/>
                    </a:lnTo>
                    <a:lnTo>
                      <a:pt x="53" y="81"/>
                    </a:lnTo>
                    <a:lnTo>
                      <a:pt x="56" y="81"/>
                    </a:lnTo>
                    <a:lnTo>
                      <a:pt x="62" y="81"/>
                    </a:lnTo>
                    <a:lnTo>
                      <a:pt x="66" y="77"/>
                    </a:lnTo>
                    <a:lnTo>
                      <a:pt x="67" y="77"/>
                    </a:lnTo>
                    <a:lnTo>
                      <a:pt x="73" y="74"/>
                    </a:lnTo>
                    <a:lnTo>
                      <a:pt x="77" y="71"/>
                    </a:lnTo>
                    <a:lnTo>
                      <a:pt x="77" y="68"/>
                    </a:lnTo>
                    <a:lnTo>
                      <a:pt x="80" y="61"/>
                    </a:lnTo>
                    <a:lnTo>
                      <a:pt x="80" y="58"/>
                    </a:lnTo>
                    <a:lnTo>
                      <a:pt x="80" y="55"/>
                    </a:lnTo>
                    <a:lnTo>
                      <a:pt x="80" y="49"/>
                    </a:lnTo>
                    <a:lnTo>
                      <a:pt x="80" y="46"/>
                    </a:lnTo>
                    <a:lnTo>
                      <a:pt x="77" y="41"/>
                    </a:lnTo>
                    <a:lnTo>
                      <a:pt x="77" y="38"/>
                    </a:lnTo>
                    <a:lnTo>
                      <a:pt x="73" y="34"/>
                    </a:lnTo>
                    <a:lnTo>
                      <a:pt x="67" y="31"/>
                    </a:lnTo>
                    <a:lnTo>
                      <a:pt x="66" y="31"/>
                    </a:lnTo>
                    <a:lnTo>
                      <a:pt x="62" y="28"/>
                    </a:lnTo>
                    <a:lnTo>
                      <a:pt x="59" y="28"/>
                    </a:lnTo>
                    <a:lnTo>
                      <a:pt x="53" y="28"/>
                    </a:lnTo>
                    <a:lnTo>
                      <a:pt x="46" y="28"/>
                    </a:lnTo>
                    <a:lnTo>
                      <a:pt x="43" y="31"/>
                    </a:lnTo>
                    <a:lnTo>
                      <a:pt x="40" y="31"/>
                    </a:lnTo>
                    <a:lnTo>
                      <a:pt x="37" y="34"/>
                    </a:lnTo>
                    <a:lnTo>
                      <a:pt x="34" y="38"/>
                    </a:lnTo>
                    <a:lnTo>
                      <a:pt x="31" y="41"/>
                    </a:lnTo>
                    <a:lnTo>
                      <a:pt x="27" y="46"/>
                    </a:lnTo>
                    <a:lnTo>
                      <a:pt x="27" y="49"/>
                    </a:lnTo>
                    <a:lnTo>
                      <a:pt x="27" y="52"/>
                    </a:lnTo>
                    <a:lnTo>
                      <a:pt x="0" y="52"/>
                    </a:lnTo>
                    <a:lnTo>
                      <a:pt x="3" y="49"/>
                    </a:lnTo>
                    <a:lnTo>
                      <a:pt x="3" y="42"/>
                    </a:lnTo>
                    <a:lnTo>
                      <a:pt x="7" y="38"/>
                    </a:lnTo>
                    <a:lnTo>
                      <a:pt x="10" y="31"/>
                    </a:lnTo>
                    <a:lnTo>
                      <a:pt x="13" y="25"/>
                    </a:lnTo>
                    <a:lnTo>
                      <a:pt x="16" y="19"/>
                    </a:lnTo>
                    <a:lnTo>
                      <a:pt x="19" y="15"/>
                    </a:lnTo>
                    <a:lnTo>
                      <a:pt x="26" y="12"/>
                    </a:lnTo>
                    <a:lnTo>
                      <a:pt x="31" y="9"/>
                    </a:lnTo>
                    <a:lnTo>
                      <a:pt x="34" y="3"/>
                    </a:lnTo>
                    <a:lnTo>
                      <a:pt x="40" y="3"/>
                    </a:lnTo>
                    <a:lnTo>
                      <a:pt x="46" y="0"/>
                    </a:lnTo>
                    <a:lnTo>
                      <a:pt x="59" y="0"/>
                    </a:lnTo>
                    <a:lnTo>
                      <a:pt x="66" y="3"/>
                    </a:lnTo>
                    <a:lnTo>
                      <a:pt x="70" y="3"/>
                    </a:lnTo>
                    <a:lnTo>
                      <a:pt x="77" y="6"/>
                    </a:lnTo>
                    <a:lnTo>
                      <a:pt x="83" y="9"/>
                    </a:lnTo>
                    <a:lnTo>
                      <a:pt x="86" y="15"/>
                    </a:lnTo>
                    <a:lnTo>
                      <a:pt x="93" y="19"/>
                    </a:lnTo>
                    <a:lnTo>
                      <a:pt x="96" y="22"/>
                    </a:lnTo>
                    <a:lnTo>
                      <a:pt x="102" y="28"/>
                    </a:lnTo>
                    <a:lnTo>
                      <a:pt x="105" y="34"/>
                    </a:lnTo>
                    <a:lnTo>
                      <a:pt x="105" y="41"/>
                    </a:lnTo>
                    <a:lnTo>
                      <a:pt x="107" y="46"/>
                    </a:lnTo>
                    <a:lnTo>
                      <a:pt x="107" y="52"/>
                    </a:lnTo>
                    <a:lnTo>
                      <a:pt x="107" y="58"/>
                    </a:lnTo>
                    <a:lnTo>
                      <a:pt x="105" y="65"/>
                    </a:lnTo>
                    <a:lnTo>
                      <a:pt x="105" y="71"/>
                    </a:lnTo>
                    <a:lnTo>
                      <a:pt x="102" y="74"/>
                    </a:lnTo>
                    <a:lnTo>
                      <a:pt x="99" y="81"/>
                    </a:lnTo>
                    <a:lnTo>
                      <a:pt x="96" y="85"/>
                    </a:lnTo>
                    <a:lnTo>
                      <a:pt x="89" y="88"/>
                    </a:lnTo>
                    <a:lnTo>
                      <a:pt x="86" y="95"/>
                    </a:lnTo>
                    <a:lnTo>
                      <a:pt x="80" y="98"/>
                    </a:lnTo>
                    <a:lnTo>
                      <a:pt x="77" y="101"/>
                    </a:lnTo>
                    <a:lnTo>
                      <a:pt x="70" y="104"/>
                    </a:lnTo>
                    <a:lnTo>
                      <a:pt x="66" y="104"/>
                    </a:lnTo>
                    <a:lnTo>
                      <a:pt x="59" y="108"/>
                    </a:lnTo>
                    <a:lnTo>
                      <a:pt x="53" y="108"/>
                    </a:lnTo>
                    <a:lnTo>
                      <a:pt x="46" y="104"/>
                    </a:lnTo>
                    <a:lnTo>
                      <a:pt x="40" y="104"/>
                    </a:lnTo>
                    <a:lnTo>
                      <a:pt x="34" y="101"/>
                    </a:lnTo>
                    <a:lnTo>
                      <a:pt x="27" y="101"/>
                    </a:lnTo>
                    <a:lnTo>
                      <a:pt x="26" y="95"/>
                    </a:lnTo>
                    <a:lnTo>
                      <a:pt x="19" y="92"/>
                    </a:lnTo>
                    <a:lnTo>
                      <a:pt x="16" y="88"/>
                    </a:lnTo>
                    <a:lnTo>
                      <a:pt x="13" y="84"/>
                    </a:lnTo>
                    <a:lnTo>
                      <a:pt x="10" y="77"/>
                    </a:lnTo>
                    <a:lnTo>
                      <a:pt x="3" y="71"/>
                    </a:lnTo>
                    <a:lnTo>
                      <a:pt x="3" y="65"/>
                    </a:lnTo>
                    <a:lnTo>
                      <a:pt x="3" y="58"/>
                    </a:lnTo>
                    <a:lnTo>
                      <a:pt x="0" y="52"/>
                    </a:lnTo>
                    <a:lnTo>
                      <a:pt x="27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3" name="Freeform 15"/>
              <p:cNvSpPr>
                <a:spLocks/>
              </p:cNvSpPr>
              <p:nvPr/>
            </p:nvSpPr>
            <p:spPr bwMode="auto">
              <a:xfrm>
                <a:off x="3214" y="1463"/>
                <a:ext cx="27" cy="26"/>
              </a:xfrm>
              <a:custGeom>
                <a:avLst/>
                <a:gdLst>
                  <a:gd name="T0" fmla="*/ 0 w 56"/>
                  <a:gd name="T1" fmla="*/ 0 h 53"/>
                  <a:gd name="T2" fmla="*/ 0 w 56"/>
                  <a:gd name="T3" fmla="*/ 0 h 53"/>
                  <a:gd name="T4" fmla="*/ 0 w 56"/>
                  <a:gd name="T5" fmla="*/ 0 h 53"/>
                  <a:gd name="T6" fmla="*/ 0 w 56"/>
                  <a:gd name="T7" fmla="*/ 0 h 53"/>
                  <a:gd name="T8" fmla="*/ 0 w 56"/>
                  <a:gd name="T9" fmla="*/ 0 h 53"/>
                  <a:gd name="T10" fmla="*/ 0 w 56"/>
                  <a:gd name="T11" fmla="*/ 0 h 53"/>
                  <a:gd name="T12" fmla="*/ 0 w 56"/>
                  <a:gd name="T13" fmla="*/ 0 h 53"/>
                  <a:gd name="T14" fmla="*/ 0 w 56"/>
                  <a:gd name="T15" fmla="*/ 0 h 53"/>
                  <a:gd name="T16" fmla="*/ 0 w 56"/>
                  <a:gd name="T17" fmla="*/ 0 h 53"/>
                  <a:gd name="T18" fmla="*/ 0 w 56"/>
                  <a:gd name="T19" fmla="*/ 0 h 53"/>
                  <a:gd name="T20" fmla="*/ 0 w 56"/>
                  <a:gd name="T21" fmla="*/ 0 h 53"/>
                  <a:gd name="T22" fmla="*/ 0 w 56"/>
                  <a:gd name="T23" fmla="*/ 0 h 53"/>
                  <a:gd name="T24" fmla="*/ 0 w 56"/>
                  <a:gd name="T25" fmla="*/ 0 h 53"/>
                  <a:gd name="T26" fmla="*/ 0 w 56"/>
                  <a:gd name="T27" fmla="*/ 0 h 53"/>
                  <a:gd name="T28" fmla="*/ 0 w 56"/>
                  <a:gd name="T29" fmla="*/ 0 h 53"/>
                  <a:gd name="T30" fmla="*/ 0 w 56"/>
                  <a:gd name="T31" fmla="*/ 0 h 53"/>
                  <a:gd name="T32" fmla="*/ 0 w 56"/>
                  <a:gd name="T33" fmla="*/ 0 h 53"/>
                  <a:gd name="T34" fmla="*/ 0 w 56"/>
                  <a:gd name="T35" fmla="*/ 0 h 53"/>
                  <a:gd name="T36" fmla="*/ 0 w 56"/>
                  <a:gd name="T37" fmla="*/ 0 h 53"/>
                  <a:gd name="T38" fmla="*/ 0 w 56"/>
                  <a:gd name="T39" fmla="*/ 0 h 53"/>
                  <a:gd name="T40" fmla="*/ 0 w 56"/>
                  <a:gd name="T41" fmla="*/ 0 h 53"/>
                  <a:gd name="T42" fmla="*/ 0 w 56"/>
                  <a:gd name="T43" fmla="*/ 0 h 53"/>
                  <a:gd name="T44" fmla="*/ 0 w 56"/>
                  <a:gd name="T45" fmla="*/ 0 h 53"/>
                  <a:gd name="T46" fmla="*/ 0 w 56"/>
                  <a:gd name="T47" fmla="*/ 0 h 53"/>
                  <a:gd name="T48" fmla="*/ 0 w 56"/>
                  <a:gd name="T49" fmla="*/ 0 h 53"/>
                  <a:gd name="T50" fmla="*/ 0 w 56"/>
                  <a:gd name="T51" fmla="*/ 0 h 53"/>
                  <a:gd name="T52" fmla="*/ 0 w 56"/>
                  <a:gd name="T53" fmla="*/ 0 h 53"/>
                  <a:gd name="T54" fmla="*/ 0 w 56"/>
                  <a:gd name="T55" fmla="*/ 0 h 53"/>
                  <a:gd name="T56" fmla="*/ 0 w 56"/>
                  <a:gd name="T57" fmla="*/ 0 h 53"/>
                  <a:gd name="T58" fmla="*/ 0 w 56"/>
                  <a:gd name="T59" fmla="*/ 0 h 53"/>
                  <a:gd name="T60" fmla="*/ 0 w 56"/>
                  <a:gd name="T61" fmla="*/ 0 h 53"/>
                  <a:gd name="T62" fmla="*/ 0 w 56"/>
                  <a:gd name="T63" fmla="*/ 0 h 53"/>
                  <a:gd name="T64" fmla="*/ 0 w 56"/>
                  <a:gd name="T65" fmla="*/ 0 h 53"/>
                  <a:gd name="T66" fmla="*/ 0 w 56"/>
                  <a:gd name="T67" fmla="*/ 0 h 53"/>
                  <a:gd name="T68" fmla="*/ 0 w 56"/>
                  <a:gd name="T69" fmla="*/ 0 h 53"/>
                  <a:gd name="T70" fmla="*/ 0 w 56"/>
                  <a:gd name="T71" fmla="*/ 0 h 53"/>
                  <a:gd name="T72" fmla="*/ 0 w 56"/>
                  <a:gd name="T73" fmla="*/ 0 h 53"/>
                  <a:gd name="T74" fmla="*/ 0 w 56"/>
                  <a:gd name="T75" fmla="*/ 0 h 53"/>
                  <a:gd name="T76" fmla="*/ 0 w 56"/>
                  <a:gd name="T77" fmla="*/ 0 h 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6"/>
                  <a:gd name="T118" fmla="*/ 0 h 53"/>
                  <a:gd name="T119" fmla="*/ 56 w 56"/>
                  <a:gd name="T120" fmla="*/ 53 h 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6" h="53">
                    <a:moveTo>
                      <a:pt x="50" y="13"/>
                    </a:moveTo>
                    <a:lnTo>
                      <a:pt x="53" y="14"/>
                    </a:lnTo>
                    <a:lnTo>
                      <a:pt x="56" y="21"/>
                    </a:lnTo>
                    <a:lnTo>
                      <a:pt x="56" y="24"/>
                    </a:lnTo>
                    <a:lnTo>
                      <a:pt x="53" y="30"/>
                    </a:lnTo>
                    <a:lnTo>
                      <a:pt x="53" y="33"/>
                    </a:lnTo>
                    <a:lnTo>
                      <a:pt x="50" y="37"/>
                    </a:lnTo>
                    <a:lnTo>
                      <a:pt x="46" y="40"/>
                    </a:lnTo>
                    <a:lnTo>
                      <a:pt x="43" y="43"/>
                    </a:lnTo>
                    <a:lnTo>
                      <a:pt x="40" y="46"/>
                    </a:lnTo>
                    <a:lnTo>
                      <a:pt x="37" y="49"/>
                    </a:lnTo>
                    <a:lnTo>
                      <a:pt x="35" y="49"/>
                    </a:lnTo>
                    <a:lnTo>
                      <a:pt x="29" y="53"/>
                    </a:lnTo>
                    <a:lnTo>
                      <a:pt x="26" y="53"/>
                    </a:lnTo>
                    <a:lnTo>
                      <a:pt x="19" y="49"/>
                    </a:lnTo>
                    <a:lnTo>
                      <a:pt x="16" y="49"/>
                    </a:lnTo>
                    <a:lnTo>
                      <a:pt x="13" y="46"/>
                    </a:lnTo>
                    <a:lnTo>
                      <a:pt x="10" y="43"/>
                    </a:lnTo>
                    <a:lnTo>
                      <a:pt x="3" y="40"/>
                    </a:lnTo>
                    <a:lnTo>
                      <a:pt x="3" y="37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10" y="6"/>
                    </a:lnTo>
                    <a:lnTo>
                      <a:pt x="13" y="3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7" y="0"/>
                    </a:lnTo>
                    <a:lnTo>
                      <a:pt x="40" y="3"/>
                    </a:lnTo>
                    <a:lnTo>
                      <a:pt x="43" y="6"/>
                    </a:lnTo>
                    <a:lnTo>
                      <a:pt x="46" y="10"/>
                    </a:lnTo>
                    <a:lnTo>
                      <a:pt x="50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4" name="Freeform 16"/>
              <p:cNvSpPr>
                <a:spLocks/>
              </p:cNvSpPr>
              <p:nvPr/>
            </p:nvSpPr>
            <p:spPr bwMode="auto">
              <a:xfrm>
                <a:off x="3223" y="1470"/>
                <a:ext cx="8" cy="9"/>
              </a:xfrm>
              <a:custGeom>
                <a:avLst/>
                <a:gdLst>
                  <a:gd name="T0" fmla="*/ 0 w 16"/>
                  <a:gd name="T1" fmla="*/ 0 h 19"/>
                  <a:gd name="T2" fmla="*/ 0 w 16"/>
                  <a:gd name="T3" fmla="*/ 0 h 19"/>
                  <a:gd name="T4" fmla="*/ 1 w 16"/>
                  <a:gd name="T5" fmla="*/ 0 h 19"/>
                  <a:gd name="T6" fmla="*/ 1 w 16"/>
                  <a:gd name="T7" fmla="*/ 0 h 19"/>
                  <a:gd name="T8" fmla="*/ 1 w 16"/>
                  <a:gd name="T9" fmla="*/ 0 h 19"/>
                  <a:gd name="T10" fmla="*/ 1 w 16"/>
                  <a:gd name="T11" fmla="*/ 0 h 19"/>
                  <a:gd name="T12" fmla="*/ 1 w 16"/>
                  <a:gd name="T13" fmla="*/ 0 h 19"/>
                  <a:gd name="T14" fmla="*/ 1 w 16"/>
                  <a:gd name="T15" fmla="*/ 0 h 19"/>
                  <a:gd name="T16" fmla="*/ 1 w 16"/>
                  <a:gd name="T17" fmla="*/ 0 h 19"/>
                  <a:gd name="T18" fmla="*/ 1 w 16"/>
                  <a:gd name="T19" fmla="*/ 0 h 19"/>
                  <a:gd name="T20" fmla="*/ 1 w 16"/>
                  <a:gd name="T21" fmla="*/ 0 h 19"/>
                  <a:gd name="T22" fmla="*/ 1 w 16"/>
                  <a:gd name="T23" fmla="*/ 0 h 19"/>
                  <a:gd name="T24" fmla="*/ 1 w 16"/>
                  <a:gd name="T25" fmla="*/ 0 h 19"/>
                  <a:gd name="T26" fmla="*/ 1 w 16"/>
                  <a:gd name="T27" fmla="*/ 0 h 19"/>
                  <a:gd name="T28" fmla="*/ 1 w 16"/>
                  <a:gd name="T29" fmla="*/ 0 h 19"/>
                  <a:gd name="T30" fmla="*/ 1 w 16"/>
                  <a:gd name="T31" fmla="*/ 0 h 19"/>
                  <a:gd name="T32" fmla="*/ 1 w 16"/>
                  <a:gd name="T33" fmla="*/ 0 h 19"/>
                  <a:gd name="T34" fmla="*/ 1 w 16"/>
                  <a:gd name="T35" fmla="*/ 0 h 19"/>
                  <a:gd name="T36" fmla="*/ 1 w 16"/>
                  <a:gd name="T37" fmla="*/ 0 h 19"/>
                  <a:gd name="T38" fmla="*/ 0 w 16"/>
                  <a:gd name="T39" fmla="*/ 0 h 19"/>
                  <a:gd name="T40" fmla="*/ 0 w 16"/>
                  <a:gd name="T41" fmla="*/ 0 h 19"/>
                  <a:gd name="T42" fmla="*/ 0 w 16"/>
                  <a:gd name="T43" fmla="*/ 0 h 19"/>
                  <a:gd name="T44" fmla="*/ 0 w 16"/>
                  <a:gd name="T45" fmla="*/ 0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"/>
                  <a:gd name="T70" fmla="*/ 0 h 19"/>
                  <a:gd name="T71" fmla="*/ 16 w 16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" h="19">
                    <a:moveTo>
                      <a:pt x="0" y="7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3" y="4"/>
                    </a:lnTo>
                    <a:lnTo>
                      <a:pt x="16" y="4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6" y="16"/>
                    </a:lnTo>
                    <a:lnTo>
                      <a:pt x="13" y="16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7" y="19"/>
                    </a:lnTo>
                    <a:lnTo>
                      <a:pt x="3" y="19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5" name="Freeform 17"/>
              <p:cNvSpPr>
                <a:spLocks/>
              </p:cNvSpPr>
              <p:nvPr/>
            </p:nvSpPr>
            <p:spPr bwMode="auto">
              <a:xfrm>
                <a:off x="3202" y="1448"/>
                <a:ext cx="51" cy="53"/>
              </a:xfrm>
              <a:custGeom>
                <a:avLst/>
                <a:gdLst>
                  <a:gd name="T0" fmla="*/ 0 w 104"/>
                  <a:gd name="T1" fmla="*/ 1 h 104"/>
                  <a:gd name="T2" fmla="*/ 0 w 104"/>
                  <a:gd name="T3" fmla="*/ 1 h 104"/>
                  <a:gd name="T4" fmla="*/ 0 w 104"/>
                  <a:gd name="T5" fmla="*/ 1 h 104"/>
                  <a:gd name="T6" fmla="*/ 0 w 104"/>
                  <a:gd name="T7" fmla="*/ 1 h 104"/>
                  <a:gd name="T8" fmla="*/ 0 w 104"/>
                  <a:gd name="T9" fmla="*/ 1 h 104"/>
                  <a:gd name="T10" fmla="*/ 0 w 104"/>
                  <a:gd name="T11" fmla="*/ 1 h 104"/>
                  <a:gd name="T12" fmla="*/ 0 w 104"/>
                  <a:gd name="T13" fmla="*/ 1 h 104"/>
                  <a:gd name="T14" fmla="*/ 0 w 104"/>
                  <a:gd name="T15" fmla="*/ 1 h 104"/>
                  <a:gd name="T16" fmla="*/ 0 w 104"/>
                  <a:gd name="T17" fmla="*/ 1 h 104"/>
                  <a:gd name="T18" fmla="*/ 0 w 104"/>
                  <a:gd name="T19" fmla="*/ 1 h 104"/>
                  <a:gd name="T20" fmla="*/ 0 w 104"/>
                  <a:gd name="T21" fmla="*/ 1 h 104"/>
                  <a:gd name="T22" fmla="*/ 0 w 104"/>
                  <a:gd name="T23" fmla="*/ 1 h 104"/>
                  <a:gd name="T24" fmla="*/ 0 w 104"/>
                  <a:gd name="T25" fmla="*/ 1 h 104"/>
                  <a:gd name="T26" fmla="*/ 0 w 104"/>
                  <a:gd name="T27" fmla="*/ 1 h 104"/>
                  <a:gd name="T28" fmla="*/ 0 w 104"/>
                  <a:gd name="T29" fmla="*/ 1 h 104"/>
                  <a:gd name="T30" fmla="*/ 0 w 104"/>
                  <a:gd name="T31" fmla="*/ 1 h 104"/>
                  <a:gd name="T32" fmla="*/ 0 w 104"/>
                  <a:gd name="T33" fmla="*/ 1 h 104"/>
                  <a:gd name="T34" fmla="*/ 0 w 104"/>
                  <a:gd name="T35" fmla="*/ 1 h 104"/>
                  <a:gd name="T36" fmla="*/ 0 w 104"/>
                  <a:gd name="T37" fmla="*/ 1 h 104"/>
                  <a:gd name="T38" fmla="*/ 0 w 104"/>
                  <a:gd name="T39" fmla="*/ 1 h 104"/>
                  <a:gd name="T40" fmla="*/ 0 w 104"/>
                  <a:gd name="T41" fmla="*/ 1 h 104"/>
                  <a:gd name="T42" fmla="*/ 0 w 104"/>
                  <a:gd name="T43" fmla="*/ 1 h 104"/>
                  <a:gd name="T44" fmla="*/ 0 w 104"/>
                  <a:gd name="T45" fmla="*/ 1 h 104"/>
                  <a:gd name="T46" fmla="*/ 0 w 104"/>
                  <a:gd name="T47" fmla="*/ 1 h 104"/>
                  <a:gd name="T48" fmla="*/ 0 w 104"/>
                  <a:gd name="T49" fmla="*/ 1 h 104"/>
                  <a:gd name="T50" fmla="*/ 0 w 104"/>
                  <a:gd name="T51" fmla="*/ 0 h 104"/>
                  <a:gd name="T52" fmla="*/ 0 w 104"/>
                  <a:gd name="T53" fmla="*/ 0 h 104"/>
                  <a:gd name="T54" fmla="*/ 0 w 104"/>
                  <a:gd name="T55" fmla="*/ 1 h 104"/>
                  <a:gd name="T56" fmla="*/ 0 w 104"/>
                  <a:gd name="T57" fmla="*/ 1 h 104"/>
                  <a:gd name="T58" fmla="*/ 0 w 104"/>
                  <a:gd name="T59" fmla="*/ 1 h 104"/>
                  <a:gd name="T60" fmla="*/ 0 w 104"/>
                  <a:gd name="T61" fmla="*/ 1 h 104"/>
                  <a:gd name="T62" fmla="*/ 0 w 104"/>
                  <a:gd name="T63" fmla="*/ 1 h 104"/>
                  <a:gd name="T64" fmla="*/ 0 w 104"/>
                  <a:gd name="T65" fmla="*/ 1 h 104"/>
                  <a:gd name="T66" fmla="*/ 0 w 104"/>
                  <a:gd name="T67" fmla="*/ 1 h 104"/>
                  <a:gd name="T68" fmla="*/ 0 w 104"/>
                  <a:gd name="T69" fmla="*/ 1 h 104"/>
                  <a:gd name="T70" fmla="*/ 0 w 104"/>
                  <a:gd name="T71" fmla="*/ 1 h 104"/>
                  <a:gd name="T72" fmla="*/ 0 w 104"/>
                  <a:gd name="T73" fmla="*/ 1 h 104"/>
                  <a:gd name="T74" fmla="*/ 0 w 104"/>
                  <a:gd name="T75" fmla="*/ 1 h 104"/>
                  <a:gd name="T76" fmla="*/ 0 w 104"/>
                  <a:gd name="T77" fmla="*/ 1 h 104"/>
                  <a:gd name="T78" fmla="*/ 0 w 104"/>
                  <a:gd name="T79" fmla="*/ 1 h 104"/>
                  <a:gd name="T80" fmla="*/ 0 w 104"/>
                  <a:gd name="T81" fmla="*/ 1 h 104"/>
                  <a:gd name="T82" fmla="*/ 0 w 104"/>
                  <a:gd name="T83" fmla="*/ 1 h 104"/>
                  <a:gd name="T84" fmla="*/ 0 w 104"/>
                  <a:gd name="T85" fmla="*/ 1 h 104"/>
                  <a:gd name="T86" fmla="*/ 0 w 104"/>
                  <a:gd name="T87" fmla="*/ 1 h 104"/>
                  <a:gd name="T88" fmla="*/ 0 w 104"/>
                  <a:gd name="T89" fmla="*/ 1 h 104"/>
                  <a:gd name="T90" fmla="*/ 0 w 104"/>
                  <a:gd name="T91" fmla="*/ 1 h 1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4"/>
                  <a:gd name="T139" fmla="*/ 0 h 104"/>
                  <a:gd name="T140" fmla="*/ 104 w 104"/>
                  <a:gd name="T141" fmla="*/ 104 h 1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4" h="104">
                    <a:moveTo>
                      <a:pt x="24" y="52"/>
                    </a:moveTo>
                    <a:lnTo>
                      <a:pt x="24" y="55"/>
                    </a:lnTo>
                    <a:lnTo>
                      <a:pt x="24" y="61"/>
                    </a:lnTo>
                    <a:lnTo>
                      <a:pt x="27" y="65"/>
                    </a:lnTo>
                    <a:lnTo>
                      <a:pt x="27" y="68"/>
                    </a:lnTo>
                    <a:lnTo>
                      <a:pt x="31" y="71"/>
                    </a:lnTo>
                    <a:lnTo>
                      <a:pt x="34" y="74"/>
                    </a:lnTo>
                    <a:lnTo>
                      <a:pt x="40" y="77"/>
                    </a:lnTo>
                    <a:lnTo>
                      <a:pt x="43" y="77"/>
                    </a:lnTo>
                    <a:lnTo>
                      <a:pt x="50" y="81"/>
                    </a:lnTo>
                    <a:lnTo>
                      <a:pt x="53" y="81"/>
                    </a:lnTo>
                    <a:lnTo>
                      <a:pt x="59" y="77"/>
                    </a:lnTo>
                    <a:lnTo>
                      <a:pt x="61" y="77"/>
                    </a:lnTo>
                    <a:lnTo>
                      <a:pt x="64" y="74"/>
                    </a:lnTo>
                    <a:lnTo>
                      <a:pt x="67" y="74"/>
                    </a:lnTo>
                    <a:lnTo>
                      <a:pt x="70" y="68"/>
                    </a:lnTo>
                    <a:lnTo>
                      <a:pt x="74" y="65"/>
                    </a:lnTo>
                    <a:lnTo>
                      <a:pt x="77" y="61"/>
                    </a:lnTo>
                    <a:lnTo>
                      <a:pt x="77" y="58"/>
                    </a:lnTo>
                    <a:lnTo>
                      <a:pt x="77" y="52"/>
                    </a:lnTo>
                    <a:lnTo>
                      <a:pt x="77" y="49"/>
                    </a:lnTo>
                    <a:lnTo>
                      <a:pt x="77" y="46"/>
                    </a:lnTo>
                    <a:lnTo>
                      <a:pt x="74" y="41"/>
                    </a:lnTo>
                    <a:lnTo>
                      <a:pt x="70" y="38"/>
                    </a:lnTo>
                    <a:lnTo>
                      <a:pt x="67" y="34"/>
                    </a:lnTo>
                    <a:lnTo>
                      <a:pt x="64" y="31"/>
                    </a:lnTo>
                    <a:lnTo>
                      <a:pt x="61" y="28"/>
                    </a:lnTo>
                    <a:lnTo>
                      <a:pt x="59" y="28"/>
                    </a:lnTo>
                    <a:lnTo>
                      <a:pt x="53" y="28"/>
                    </a:lnTo>
                    <a:lnTo>
                      <a:pt x="50" y="28"/>
                    </a:lnTo>
                    <a:lnTo>
                      <a:pt x="46" y="28"/>
                    </a:lnTo>
                    <a:lnTo>
                      <a:pt x="40" y="28"/>
                    </a:lnTo>
                    <a:lnTo>
                      <a:pt x="34" y="31"/>
                    </a:lnTo>
                    <a:lnTo>
                      <a:pt x="31" y="34"/>
                    </a:lnTo>
                    <a:lnTo>
                      <a:pt x="27" y="38"/>
                    </a:lnTo>
                    <a:lnTo>
                      <a:pt x="27" y="41"/>
                    </a:lnTo>
                    <a:lnTo>
                      <a:pt x="24" y="42"/>
                    </a:lnTo>
                    <a:lnTo>
                      <a:pt x="24" y="49"/>
                    </a:lnTo>
                    <a:lnTo>
                      <a:pt x="24" y="52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4" y="34"/>
                    </a:lnTo>
                    <a:lnTo>
                      <a:pt x="7" y="28"/>
                    </a:lnTo>
                    <a:lnTo>
                      <a:pt x="10" y="25"/>
                    </a:lnTo>
                    <a:lnTo>
                      <a:pt x="13" y="19"/>
                    </a:lnTo>
                    <a:lnTo>
                      <a:pt x="16" y="15"/>
                    </a:lnTo>
                    <a:lnTo>
                      <a:pt x="21" y="9"/>
                    </a:lnTo>
                    <a:lnTo>
                      <a:pt x="24" y="6"/>
                    </a:lnTo>
                    <a:lnTo>
                      <a:pt x="31" y="3"/>
                    </a:lnTo>
                    <a:lnTo>
                      <a:pt x="37" y="0"/>
                    </a:lnTo>
                    <a:lnTo>
                      <a:pt x="43" y="0"/>
                    </a:lnTo>
                    <a:lnTo>
                      <a:pt x="56" y="0"/>
                    </a:lnTo>
                    <a:lnTo>
                      <a:pt x="61" y="0"/>
                    </a:lnTo>
                    <a:lnTo>
                      <a:pt x="67" y="3"/>
                    </a:lnTo>
                    <a:lnTo>
                      <a:pt x="74" y="3"/>
                    </a:lnTo>
                    <a:lnTo>
                      <a:pt x="80" y="9"/>
                    </a:lnTo>
                    <a:lnTo>
                      <a:pt x="83" y="12"/>
                    </a:lnTo>
                    <a:lnTo>
                      <a:pt x="89" y="19"/>
                    </a:lnTo>
                    <a:lnTo>
                      <a:pt x="93" y="19"/>
                    </a:lnTo>
                    <a:lnTo>
                      <a:pt x="96" y="28"/>
                    </a:lnTo>
                    <a:lnTo>
                      <a:pt x="99" y="34"/>
                    </a:lnTo>
                    <a:lnTo>
                      <a:pt x="101" y="38"/>
                    </a:lnTo>
                    <a:lnTo>
                      <a:pt x="101" y="42"/>
                    </a:lnTo>
                    <a:lnTo>
                      <a:pt x="104" y="49"/>
                    </a:lnTo>
                    <a:lnTo>
                      <a:pt x="101" y="55"/>
                    </a:lnTo>
                    <a:lnTo>
                      <a:pt x="101" y="61"/>
                    </a:lnTo>
                    <a:lnTo>
                      <a:pt x="101" y="68"/>
                    </a:lnTo>
                    <a:lnTo>
                      <a:pt x="99" y="74"/>
                    </a:lnTo>
                    <a:lnTo>
                      <a:pt x="96" y="81"/>
                    </a:lnTo>
                    <a:lnTo>
                      <a:pt x="93" y="85"/>
                    </a:lnTo>
                    <a:lnTo>
                      <a:pt x="89" y="88"/>
                    </a:lnTo>
                    <a:lnTo>
                      <a:pt x="83" y="92"/>
                    </a:lnTo>
                    <a:lnTo>
                      <a:pt x="77" y="95"/>
                    </a:lnTo>
                    <a:lnTo>
                      <a:pt x="70" y="101"/>
                    </a:lnTo>
                    <a:lnTo>
                      <a:pt x="67" y="104"/>
                    </a:lnTo>
                    <a:lnTo>
                      <a:pt x="61" y="104"/>
                    </a:lnTo>
                    <a:lnTo>
                      <a:pt x="56" y="104"/>
                    </a:lnTo>
                    <a:lnTo>
                      <a:pt x="50" y="104"/>
                    </a:lnTo>
                    <a:lnTo>
                      <a:pt x="43" y="104"/>
                    </a:lnTo>
                    <a:lnTo>
                      <a:pt x="34" y="104"/>
                    </a:lnTo>
                    <a:lnTo>
                      <a:pt x="31" y="101"/>
                    </a:lnTo>
                    <a:lnTo>
                      <a:pt x="24" y="98"/>
                    </a:lnTo>
                    <a:lnTo>
                      <a:pt x="19" y="92"/>
                    </a:lnTo>
                    <a:lnTo>
                      <a:pt x="16" y="88"/>
                    </a:lnTo>
                    <a:lnTo>
                      <a:pt x="10" y="85"/>
                    </a:lnTo>
                    <a:lnTo>
                      <a:pt x="7" y="81"/>
                    </a:lnTo>
                    <a:lnTo>
                      <a:pt x="4" y="74"/>
                    </a:lnTo>
                    <a:lnTo>
                      <a:pt x="4" y="71"/>
                    </a:lnTo>
                    <a:lnTo>
                      <a:pt x="0" y="65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6" name="Freeform 18"/>
              <p:cNvSpPr>
                <a:spLocks/>
              </p:cNvSpPr>
              <p:nvPr/>
            </p:nvSpPr>
            <p:spPr bwMode="auto">
              <a:xfrm>
                <a:off x="2893" y="1463"/>
                <a:ext cx="27" cy="26"/>
              </a:xfrm>
              <a:custGeom>
                <a:avLst/>
                <a:gdLst>
                  <a:gd name="T0" fmla="*/ 1 w 54"/>
                  <a:gd name="T1" fmla="*/ 0 h 53"/>
                  <a:gd name="T2" fmla="*/ 1 w 54"/>
                  <a:gd name="T3" fmla="*/ 0 h 53"/>
                  <a:gd name="T4" fmla="*/ 1 w 54"/>
                  <a:gd name="T5" fmla="*/ 0 h 53"/>
                  <a:gd name="T6" fmla="*/ 1 w 54"/>
                  <a:gd name="T7" fmla="*/ 0 h 53"/>
                  <a:gd name="T8" fmla="*/ 1 w 54"/>
                  <a:gd name="T9" fmla="*/ 0 h 53"/>
                  <a:gd name="T10" fmla="*/ 1 w 54"/>
                  <a:gd name="T11" fmla="*/ 0 h 53"/>
                  <a:gd name="T12" fmla="*/ 1 w 54"/>
                  <a:gd name="T13" fmla="*/ 0 h 53"/>
                  <a:gd name="T14" fmla="*/ 1 w 54"/>
                  <a:gd name="T15" fmla="*/ 0 h 53"/>
                  <a:gd name="T16" fmla="*/ 1 w 54"/>
                  <a:gd name="T17" fmla="*/ 0 h 53"/>
                  <a:gd name="T18" fmla="*/ 1 w 54"/>
                  <a:gd name="T19" fmla="*/ 0 h 53"/>
                  <a:gd name="T20" fmla="*/ 1 w 54"/>
                  <a:gd name="T21" fmla="*/ 0 h 53"/>
                  <a:gd name="T22" fmla="*/ 1 w 54"/>
                  <a:gd name="T23" fmla="*/ 0 h 53"/>
                  <a:gd name="T24" fmla="*/ 1 w 54"/>
                  <a:gd name="T25" fmla="*/ 0 h 53"/>
                  <a:gd name="T26" fmla="*/ 1 w 54"/>
                  <a:gd name="T27" fmla="*/ 0 h 53"/>
                  <a:gd name="T28" fmla="*/ 1 w 54"/>
                  <a:gd name="T29" fmla="*/ 0 h 53"/>
                  <a:gd name="T30" fmla="*/ 1 w 54"/>
                  <a:gd name="T31" fmla="*/ 0 h 53"/>
                  <a:gd name="T32" fmla="*/ 1 w 54"/>
                  <a:gd name="T33" fmla="*/ 0 h 53"/>
                  <a:gd name="T34" fmla="*/ 1 w 54"/>
                  <a:gd name="T35" fmla="*/ 0 h 53"/>
                  <a:gd name="T36" fmla="*/ 1 w 54"/>
                  <a:gd name="T37" fmla="*/ 0 h 53"/>
                  <a:gd name="T38" fmla="*/ 1 w 54"/>
                  <a:gd name="T39" fmla="*/ 0 h 53"/>
                  <a:gd name="T40" fmla="*/ 0 w 54"/>
                  <a:gd name="T41" fmla="*/ 0 h 53"/>
                  <a:gd name="T42" fmla="*/ 0 w 54"/>
                  <a:gd name="T43" fmla="*/ 0 h 53"/>
                  <a:gd name="T44" fmla="*/ 0 w 54"/>
                  <a:gd name="T45" fmla="*/ 0 h 53"/>
                  <a:gd name="T46" fmla="*/ 0 w 54"/>
                  <a:gd name="T47" fmla="*/ 0 h 53"/>
                  <a:gd name="T48" fmla="*/ 0 w 54"/>
                  <a:gd name="T49" fmla="*/ 0 h 53"/>
                  <a:gd name="T50" fmla="*/ 1 w 54"/>
                  <a:gd name="T51" fmla="*/ 0 h 53"/>
                  <a:gd name="T52" fmla="*/ 1 w 54"/>
                  <a:gd name="T53" fmla="*/ 0 h 53"/>
                  <a:gd name="T54" fmla="*/ 1 w 54"/>
                  <a:gd name="T55" fmla="*/ 0 h 53"/>
                  <a:gd name="T56" fmla="*/ 1 w 54"/>
                  <a:gd name="T57" fmla="*/ 0 h 53"/>
                  <a:gd name="T58" fmla="*/ 1 w 54"/>
                  <a:gd name="T59" fmla="*/ 0 h 53"/>
                  <a:gd name="T60" fmla="*/ 1 w 54"/>
                  <a:gd name="T61" fmla="*/ 0 h 53"/>
                  <a:gd name="T62" fmla="*/ 1 w 54"/>
                  <a:gd name="T63" fmla="*/ 0 h 53"/>
                  <a:gd name="T64" fmla="*/ 1 w 54"/>
                  <a:gd name="T65" fmla="*/ 0 h 53"/>
                  <a:gd name="T66" fmla="*/ 1 w 54"/>
                  <a:gd name="T67" fmla="*/ 0 h 53"/>
                  <a:gd name="T68" fmla="*/ 1 w 54"/>
                  <a:gd name="T69" fmla="*/ 0 h 53"/>
                  <a:gd name="T70" fmla="*/ 1 w 54"/>
                  <a:gd name="T71" fmla="*/ 0 h 53"/>
                  <a:gd name="T72" fmla="*/ 1 w 54"/>
                  <a:gd name="T73" fmla="*/ 0 h 53"/>
                  <a:gd name="T74" fmla="*/ 1 w 54"/>
                  <a:gd name="T75" fmla="*/ 0 h 53"/>
                  <a:gd name="T76" fmla="*/ 1 w 54"/>
                  <a:gd name="T77" fmla="*/ 0 h 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4"/>
                  <a:gd name="T118" fmla="*/ 0 h 53"/>
                  <a:gd name="T119" fmla="*/ 54 w 54"/>
                  <a:gd name="T120" fmla="*/ 53 h 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4" h="53">
                    <a:moveTo>
                      <a:pt x="48" y="13"/>
                    </a:moveTo>
                    <a:lnTo>
                      <a:pt x="51" y="14"/>
                    </a:lnTo>
                    <a:lnTo>
                      <a:pt x="54" y="21"/>
                    </a:lnTo>
                    <a:lnTo>
                      <a:pt x="54" y="24"/>
                    </a:lnTo>
                    <a:lnTo>
                      <a:pt x="54" y="30"/>
                    </a:lnTo>
                    <a:lnTo>
                      <a:pt x="51" y="33"/>
                    </a:lnTo>
                    <a:lnTo>
                      <a:pt x="48" y="37"/>
                    </a:lnTo>
                    <a:lnTo>
                      <a:pt x="45" y="40"/>
                    </a:lnTo>
                    <a:lnTo>
                      <a:pt x="41" y="43"/>
                    </a:lnTo>
                    <a:lnTo>
                      <a:pt x="40" y="46"/>
                    </a:lnTo>
                    <a:lnTo>
                      <a:pt x="37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4" y="53"/>
                    </a:lnTo>
                    <a:lnTo>
                      <a:pt x="18" y="49"/>
                    </a:lnTo>
                    <a:lnTo>
                      <a:pt x="14" y="49"/>
                    </a:lnTo>
                    <a:lnTo>
                      <a:pt x="8" y="46"/>
                    </a:lnTo>
                    <a:lnTo>
                      <a:pt x="8" y="43"/>
                    </a:lnTo>
                    <a:lnTo>
                      <a:pt x="2" y="40"/>
                    </a:lnTo>
                    <a:lnTo>
                      <a:pt x="2" y="37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2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7" y="0"/>
                    </a:lnTo>
                    <a:lnTo>
                      <a:pt x="40" y="3"/>
                    </a:lnTo>
                    <a:lnTo>
                      <a:pt x="45" y="6"/>
                    </a:lnTo>
                    <a:lnTo>
                      <a:pt x="48" y="10"/>
                    </a:lnTo>
                    <a:lnTo>
                      <a:pt x="48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7" name="Freeform 19"/>
              <p:cNvSpPr>
                <a:spLocks/>
              </p:cNvSpPr>
              <p:nvPr/>
            </p:nvSpPr>
            <p:spPr bwMode="auto">
              <a:xfrm>
                <a:off x="2900" y="1470"/>
                <a:ext cx="11" cy="9"/>
              </a:xfrm>
              <a:custGeom>
                <a:avLst/>
                <a:gdLst>
                  <a:gd name="T0" fmla="*/ 0 w 23"/>
                  <a:gd name="T1" fmla="*/ 0 h 19"/>
                  <a:gd name="T2" fmla="*/ 0 w 23"/>
                  <a:gd name="T3" fmla="*/ 0 h 19"/>
                  <a:gd name="T4" fmla="*/ 0 w 23"/>
                  <a:gd name="T5" fmla="*/ 0 h 19"/>
                  <a:gd name="T6" fmla="*/ 0 w 23"/>
                  <a:gd name="T7" fmla="*/ 0 h 19"/>
                  <a:gd name="T8" fmla="*/ 0 w 23"/>
                  <a:gd name="T9" fmla="*/ 0 h 19"/>
                  <a:gd name="T10" fmla="*/ 0 w 23"/>
                  <a:gd name="T11" fmla="*/ 0 h 19"/>
                  <a:gd name="T12" fmla="*/ 0 w 23"/>
                  <a:gd name="T13" fmla="*/ 0 h 19"/>
                  <a:gd name="T14" fmla="*/ 0 w 23"/>
                  <a:gd name="T15" fmla="*/ 0 h 19"/>
                  <a:gd name="T16" fmla="*/ 0 w 23"/>
                  <a:gd name="T17" fmla="*/ 0 h 19"/>
                  <a:gd name="T18" fmla="*/ 0 w 23"/>
                  <a:gd name="T19" fmla="*/ 0 h 19"/>
                  <a:gd name="T20" fmla="*/ 0 w 23"/>
                  <a:gd name="T21" fmla="*/ 0 h 19"/>
                  <a:gd name="T22" fmla="*/ 0 w 23"/>
                  <a:gd name="T23" fmla="*/ 0 h 19"/>
                  <a:gd name="T24" fmla="*/ 0 w 23"/>
                  <a:gd name="T25" fmla="*/ 0 h 19"/>
                  <a:gd name="T26" fmla="*/ 0 w 23"/>
                  <a:gd name="T27" fmla="*/ 0 h 19"/>
                  <a:gd name="T28" fmla="*/ 0 w 23"/>
                  <a:gd name="T29" fmla="*/ 0 h 19"/>
                  <a:gd name="T30" fmla="*/ 0 w 23"/>
                  <a:gd name="T31" fmla="*/ 0 h 19"/>
                  <a:gd name="T32" fmla="*/ 0 w 23"/>
                  <a:gd name="T33" fmla="*/ 0 h 19"/>
                  <a:gd name="T34" fmla="*/ 0 w 23"/>
                  <a:gd name="T35" fmla="*/ 0 h 19"/>
                  <a:gd name="T36" fmla="*/ 0 w 23"/>
                  <a:gd name="T37" fmla="*/ 0 h 19"/>
                  <a:gd name="T38" fmla="*/ 0 w 23"/>
                  <a:gd name="T39" fmla="*/ 0 h 19"/>
                  <a:gd name="T40" fmla="*/ 0 w 23"/>
                  <a:gd name="T41" fmla="*/ 0 h 19"/>
                  <a:gd name="T42" fmla="*/ 0 w 23"/>
                  <a:gd name="T43" fmla="*/ 0 h 19"/>
                  <a:gd name="T44" fmla="*/ 0 w 23"/>
                  <a:gd name="T45" fmla="*/ 0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3"/>
                  <a:gd name="T70" fmla="*/ 0 h 19"/>
                  <a:gd name="T71" fmla="*/ 23 w 23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3" h="19">
                    <a:moveTo>
                      <a:pt x="0" y="7"/>
                    </a:moveTo>
                    <a:lnTo>
                      <a:pt x="4" y="4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9" y="4"/>
                    </a:lnTo>
                    <a:lnTo>
                      <a:pt x="23" y="7"/>
                    </a:lnTo>
                    <a:lnTo>
                      <a:pt x="23" y="10"/>
                    </a:lnTo>
                    <a:lnTo>
                      <a:pt x="23" y="13"/>
                    </a:lnTo>
                    <a:lnTo>
                      <a:pt x="19" y="16"/>
                    </a:lnTo>
                    <a:lnTo>
                      <a:pt x="16" y="19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4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8" name="Freeform 20"/>
              <p:cNvSpPr>
                <a:spLocks/>
              </p:cNvSpPr>
              <p:nvPr/>
            </p:nvSpPr>
            <p:spPr bwMode="auto">
              <a:xfrm>
                <a:off x="2879" y="1448"/>
                <a:ext cx="54" cy="53"/>
              </a:xfrm>
              <a:custGeom>
                <a:avLst/>
                <a:gdLst>
                  <a:gd name="T0" fmla="*/ 0 w 109"/>
                  <a:gd name="T1" fmla="*/ 1 h 104"/>
                  <a:gd name="T2" fmla="*/ 0 w 109"/>
                  <a:gd name="T3" fmla="*/ 1 h 104"/>
                  <a:gd name="T4" fmla="*/ 0 w 109"/>
                  <a:gd name="T5" fmla="*/ 1 h 104"/>
                  <a:gd name="T6" fmla="*/ 0 w 109"/>
                  <a:gd name="T7" fmla="*/ 1 h 104"/>
                  <a:gd name="T8" fmla="*/ 0 w 109"/>
                  <a:gd name="T9" fmla="*/ 1 h 104"/>
                  <a:gd name="T10" fmla="*/ 0 w 109"/>
                  <a:gd name="T11" fmla="*/ 1 h 104"/>
                  <a:gd name="T12" fmla="*/ 0 w 109"/>
                  <a:gd name="T13" fmla="*/ 1 h 104"/>
                  <a:gd name="T14" fmla="*/ 0 w 109"/>
                  <a:gd name="T15" fmla="*/ 1 h 104"/>
                  <a:gd name="T16" fmla="*/ 0 w 109"/>
                  <a:gd name="T17" fmla="*/ 1 h 104"/>
                  <a:gd name="T18" fmla="*/ 0 w 109"/>
                  <a:gd name="T19" fmla="*/ 1 h 104"/>
                  <a:gd name="T20" fmla="*/ 0 w 109"/>
                  <a:gd name="T21" fmla="*/ 1 h 104"/>
                  <a:gd name="T22" fmla="*/ 0 w 109"/>
                  <a:gd name="T23" fmla="*/ 1 h 104"/>
                  <a:gd name="T24" fmla="*/ 0 w 109"/>
                  <a:gd name="T25" fmla="*/ 1 h 104"/>
                  <a:gd name="T26" fmla="*/ 0 w 109"/>
                  <a:gd name="T27" fmla="*/ 1 h 104"/>
                  <a:gd name="T28" fmla="*/ 0 w 109"/>
                  <a:gd name="T29" fmla="*/ 1 h 104"/>
                  <a:gd name="T30" fmla="*/ 0 w 109"/>
                  <a:gd name="T31" fmla="*/ 1 h 104"/>
                  <a:gd name="T32" fmla="*/ 0 w 109"/>
                  <a:gd name="T33" fmla="*/ 1 h 104"/>
                  <a:gd name="T34" fmla="*/ 0 w 109"/>
                  <a:gd name="T35" fmla="*/ 1 h 104"/>
                  <a:gd name="T36" fmla="*/ 0 w 109"/>
                  <a:gd name="T37" fmla="*/ 1 h 104"/>
                  <a:gd name="T38" fmla="*/ 0 w 109"/>
                  <a:gd name="T39" fmla="*/ 1 h 104"/>
                  <a:gd name="T40" fmla="*/ 0 w 109"/>
                  <a:gd name="T41" fmla="*/ 1 h 104"/>
                  <a:gd name="T42" fmla="*/ 0 w 109"/>
                  <a:gd name="T43" fmla="*/ 1 h 104"/>
                  <a:gd name="T44" fmla="*/ 0 w 109"/>
                  <a:gd name="T45" fmla="*/ 1 h 104"/>
                  <a:gd name="T46" fmla="*/ 0 w 109"/>
                  <a:gd name="T47" fmla="*/ 1 h 104"/>
                  <a:gd name="T48" fmla="*/ 0 w 109"/>
                  <a:gd name="T49" fmla="*/ 1 h 104"/>
                  <a:gd name="T50" fmla="*/ 0 w 109"/>
                  <a:gd name="T51" fmla="*/ 0 h 104"/>
                  <a:gd name="T52" fmla="*/ 0 w 109"/>
                  <a:gd name="T53" fmla="*/ 0 h 104"/>
                  <a:gd name="T54" fmla="*/ 0 w 109"/>
                  <a:gd name="T55" fmla="*/ 1 h 104"/>
                  <a:gd name="T56" fmla="*/ 0 w 109"/>
                  <a:gd name="T57" fmla="*/ 1 h 104"/>
                  <a:gd name="T58" fmla="*/ 0 w 109"/>
                  <a:gd name="T59" fmla="*/ 1 h 104"/>
                  <a:gd name="T60" fmla="*/ 0 w 109"/>
                  <a:gd name="T61" fmla="*/ 1 h 104"/>
                  <a:gd name="T62" fmla="*/ 0 w 109"/>
                  <a:gd name="T63" fmla="*/ 1 h 104"/>
                  <a:gd name="T64" fmla="*/ 0 w 109"/>
                  <a:gd name="T65" fmla="*/ 1 h 104"/>
                  <a:gd name="T66" fmla="*/ 0 w 109"/>
                  <a:gd name="T67" fmla="*/ 1 h 104"/>
                  <a:gd name="T68" fmla="*/ 0 w 109"/>
                  <a:gd name="T69" fmla="*/ 1 h 104"/>
                  <a:gd name="T70" fmla="*/ 0 w 109"/>
                  <a:gd name="T71" fmla="*/ 1 h 104"/>
                  <a:gd name="T72" fmla="*/ 0 w 109"/>
                  <a:gd name="T73" fmla="*/ 1 h 104"/>
                  <a:gd name="T74" fmla="*/ 0 w 109"/>
                  <a:gd name="T75" fmla="*/ 1 h 104"/>
                  <a:gd name="T76" fmla="*/ 0 w 109"/>
                  <a:gd name="T77" fmla="*/ 1 h 104"/>
                  <a:gd name="T78" fmla="*/ 0 w 109"/>
                  <a:gd name="T79" fmla="*/ 1 h 104"/>
                  <a:gd name="T80" fmla="*/ 0 w 109"/>
                  <a:gd name="T81" fmla="*/ 1 h 104"/>
                  <a:gd name="T82" fmla="*/ 0 w 109"/>
                  <a:gd name="T83" fmla="*/ 1 h 104"/>
                  <a:gd name="T84" fmla="*/ 0 w 109"/>
                  <a:gd name="T85" fmla="*/ 1 h 104"/>
                  <a:gd name="T86" fmla="*/ 0 w 109"/>
                  <a:gd name="T87" fmla="*/ 1 h 104"/>
                  <a:gd name="T88" fmla="*/ 0 w 109"/>
                  <a:gd name="T89" fmla="*/ 1 h 104"/>
                  <a:gd name="T90" fmla="*/ 0 w 109"/>
                  <a:gd name="T91" fmla="*/ 1 h 1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9"/>
                  <a:gd name="T139" fmla="*/ 0 h 104"/>
                  <a:gd name="T140" fmla="*/ 109 w 109"/>
                  <a:gd name="T141" fmla="*/ 104 h 1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9" h="104">
                    <a:moveTo>
                      <a:pt x="29" y="52"/>
                    </a:moveTo>
                    <a:lnTo>
                      <a:pt x="29" y="55"/>
                    </a:lnTo>
                    <a:lnTo>
                      <a:pt x="29" y="61"/>
                    </a:lnTo>
                    <a:lnTo>
                      <a:pt x="31" y="65"/>
                    </a:lnTo>
                    <a:lnTo>
                      <a:pt x="31" y="68"/>
                    </a:lnTo>
                    <a:lnTo>
                      <a:pt x="34" y="71"/>
                    </a:lnTo>
                    <a:lnTo>
                      <a:pt x="37" y="74"/>
                    </a:lnTo>
                    <a:lnTo>
                      <a:pt x="43" y="77"/>
                    </a:lnTo>
                    <a:lnTo>
                      <a:pt x="47" y="77"/>
                    </a:lnTo>
                    <a:lnTo>
                      <a:pt x="50" y="81"/>
                    </a:lnTo>
                    <a:lnTo>
                      <a:pt x="56" y="81"/>
                    </a:lnTo>
                    <a:lnTo>
                      <a:pt x="62" y="77"/>
                    </a:lnTo>
                    <a:lnTo>
                      <a:pt x="66" y="77"/>
                    </a:lnTo>
                    <a:lnTo>
                      <a:pt x="69" y="74"/>
                    </a:lnTo>
                    <a:lnTo>
                      <a:pt x="70" y="74"/>
                    </a:lnTo>
                    <a:lnTo>
                      <a:pt x="74" y="68"/>
                    </a:lnTo>
                    <a:lnTo>
                      <a:pt x="77" y="65"/>
                    </a:lnTo>
                    <a:lnTo>
                      <a:pt x="80" y="61"/>
                    </a:lnTo>
                    <a:lnTo>
                      <a:pt x="80" y="58"/>
                    </a:lnTo>
                    <a:lnTo>
                      <a:pt x="80" y="52"/>
                    </a:lnTo>
                    <a:lnTo>
                      <a:pt x="80" y="49"/>
                    </a:lnTo>
                    <a:lnTo>
                      <a:pt x="80" y="46"/>
                    </a:lnTo>
                    <a:lnTo>
                      <a:pt x="77" y="41"/>
                    </a:lnTo>
                    <a:lnTo>
                      <a:pt x="74" y="38"/>
                    </a:lnTo>
                    <a:lnTo>
                      <a:pt x="70" y="34"/>
                    </a:lnTo>
                    <a:lnTo>
                      <a:pt x="69" y="31"/>
                    </a:lnTo>
                    <a:lnTo>
                      <a:pt x="66" y="28"/>
                    </a:lnTo>
                    <a:lnTo>
                      <a:pt x="62" y="28"/>
                    </a:lnTo>
                    <a:lnTo>
                      <a:pt x="59" y="28"/>
                    </a:lnTo>
                    <a:lnTo>
                      <a:pt x="53" y="28"/>
                    </a:lnTo>
                    <a:lnTo>
                      <a:pt x="47" y="28"/>
                    </a:lnTo>
                    <a:lnTo>
                      <a:pt x="43" y="28"/>
                    </a:lnTo>
                    <a:lnTo>
                      <a:pt x="40" y="31"/>
                    </a:lnTo>
                    <a:lnTo>
                      <a:pt x="37" y="34"/>
                    </a:lnTo>
                    <a:lnTo>
                      <a:pt x="34" y="38"/>
                    </a:lnTo>
                    <a:lnTo>
                      <a:pt x="31" y="41"/>
                    </a:lnTo>
                    <a:lnTo>
                      <a:pt x="29" y="42"/>
                    </a:lnTo>
                    <a:lnTo>
                      <a:pt x="29" y="49"/>
                    </a:lnTo>
                    <a:lnTo>
                      <a:pt x="29" y="52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4" y="41"/>
                    </a:lnTo>
                    <a:lnTo>
                      <a:pt x="4" y="34"/>
                    </a:lnTo>
                    <a:lnTo>
                      <a:pt x="10" y="28"/>
                    </a:lnTo>
                    <a:lnTo>
                      <a:pt x="13" y="25"/>
                    </a:lnTo>
                    <a:lnTo>
                      <a:pt x="16" y="19"/>
                    </a:lnTo>
                    <a:lnTo>
                      <a:pt x="19" y="15"/>
                    </a:lnTo>
                    <a:lnTo>
                      <a:pt x="26" y="9"/>
                    </a:lnTo>
                    <a:lnTo>
                      <a:pt x="29" y="6"/>
                    </a:lnTo>
                    <a:lnTo>
                      <a:pt x="34" y="3"/>
                    </a:lnTo>
                    <a:lnTo>
                      <a:pt x="40" y="0"/>
                    </a:lnTo>
                    <a:lnTo>
                      <a:pt x="47" y="0"/>
                    </a:lnTo>
                    <a:lnTo>
                      <a:pt x="59" y="0"/>
                    </a:lnTo>
                    <a:lnTo>
                      <a:pt x="66" y="0"/>
                    </a:lnTo>
                    <a:lnTo>
                      <a:pt x="70" y="3"/>
                    </a:lnTo>
                    <a:lnTo>
                      <a:pt x="77" y="3"/>
                    </a:lnTo>
                    <a:lnTo>
                      <a:pt x="83" y="9"/>
                    </a:lnTo>
                    <a:lnTo>
                      <a:pt x="86" y="12"/>
                    </a:lnTo>
                    <a:lnTo>
                      <a:pt x="93" y="19"/>
                    </a:lnTo>
                    <a:lnTo>
                      <a:pt x="96" y="19"/>
                    </a:lnTo>
                    <a:lnTo>
                      <a:pt x="99" y="28"/>
                    </a:lnTo>
                    <a:lnTo>
                      <a:pt x="102" y="34"/>
                    </a:lnTo>
                    <a:lnTo>
                      <a:pt x="105" y="38"/>
                    </a:lnTo>
                    <a:lnTo>
                      <a:pt x="105" y="42"/>
                    </a:lnTo>
                    <a:lnTo>
                      <a:pt x="109" y="49"/>
                    </a:lnTo>
                    <a:lnTo>
                      <a:pt x="109" y="55"/>
                    </a:lnTo>
                    <a:lnTo>
                      <a:pt x="105" y="61"/>
                    </a:lnTo>
                    <a:lnTo>
                      <a:pt x="105" y="68"/>
                    </a:lnTo>
                    <a:lnTo>
                      <a:pt x="102" y="74"/>
                    </a:lnTo>
                    <a:lnTo>
                      <a:pt x="99" y="81"/>
                    </a:lnTo>
                    <a:lnTo>
                      <a:pt x="96" y="85"/>
                    </a:lnTo>
                    <a:lnTo>
                      <a:pt x="90" y="88"/>
                    </a:lnTo>
                    <a:lnTo>
                      <a:pt x="86" y="92"/>
                    </a:lnTo>
                    <a:lnTo>
                      <a:pt x="80" y="95"/>
                    </a:lnTo>
                    <a:lnTo>
                      <a:pt x="77" y="101"/>
                    </a:lnTo>
                    <a:lnTo>
                      <a:pt x="70" y="104"/>
                    </a:lnTo>
                    <a:lnTo>
                      <a:pt x="66" y="104"/>
                    </a:lnTo>
                    <a:lnTo>
                      <a:pt x="59" y="104"/>
                    </a:lnTo>
                    <a:lnTo>
                      <a:pt x="50" y="104"/>
                    </a:lnTo>
                    <a:lnTo>
                      <a:pt x="47" y="104"/>
                    </a:lnTo>
                    <a:lnTo>
                      <a:pt x="40" y="104"/>
                    </a:lnTo>
                    <a:lnTo>
                      <a:pt x="34" y="101"/>
                    </a:lnTo>
                    <a:lnTo>
                      <a:pt x="29" y="98"/>
                    </a:lnTo>
                    <a:lnTo>
                      <a:pt x="23" y="92"/>
                    </a:lnTo>
                    <a:lnTo>
                      <a:pt x="19" y="88"/>
                    </a:lnTo>
                    <a:lnTo>
                      <a:pt x="16" y="85"/>
                    </a:lnTo>
                    <a:lnTo>
                      <a:pt x="13" y="81"/>
                    </a:lnTo>
                    <a:lnTo>
                      <a:pt x="7" y="74"/>
                    </a:lnTo>
                    <a:lnTo>
                      <a:pt x="4" y="71"/>
                    </a:lnTo>
                    <a:lnTo>
                      <a:pt x="4" y="65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9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9" name="Freeform 21"/>
              <p:cNvSpPr>
                <a:spLocks/>
              </p:cNvSpPr>
              <p:nvPr/>
            </p:nvSpPr>
            <p:spPr bwMode="auto">
              <a:xfrm>
                <a:off x="2951" y="1463"/>
                <a:ext cx="26" cy="27"/>
              </a:xfrm>
              <a:custGeom>
                <a:avLst/>
                <a:gdLst>
                  <a:gd name="T0" fmla="*/ 1 w 51"/>
                  <a:gd name="T1" fmla="*/ 0 h 56"/>
                  <a:gd name="T2" fmla="*/ 1 w 51"/>
                  <a:gd name="T3" fmla="*/ 0 h 56"/>
                  <a:gd name="T4" fmla="*/ 1 w 51"/>
                  <a:gd name="T5" fmla="*/ 0 h 56"/>
                  <a:gd name="T6" fmla="*/ 1 w 51"/>
                  <a:gd name="T7" fmla="*/ 0 h 56"/>
                  <a:gd name="T8" fmla="*/ 1 w 51"/>
                  <a:gd name="T9" fmla="*/ 0 h 56"/>
                  <a:gd name="T10" fmla="*/ 1 w 51"/>
                  <a:gd name="T11" fmla="*/ 0 h 56"/>
                  <a:gd name="T12" fmla="*/ 1 w 51"/>
                  <a:gd name="T13" fmla="*/ 0 h 56"/>
                  <a:gd name="T14" fmla="*/ 1 w 51"/>
                  <a:gd name="T15" fmla="*/ 0 h 56"/>
                  <a:gd name="T16" fmla="*/ 1 w 51"/>
                  <a:gd name="T17" fmla="*/ 0 h 56"/>
                  <a:gd name="T18" fmla="*/ 1 w 51"/>
                  <a:gd name="T19" fmla="*/ 0 h 56"/>
                  <a:gd name="T20" fmla="*/ 1 w 51"/>
                  <a:gd name="T21" fmla="*/ 0 h 56"/>
                  <a:gd name="T22" fmla="*/ 1 w 51"/>
                  <a:gd name="T23" fmla="*/ 0 h 56"/>
                  <a:gd name="T24" fmla="*/ 1 w 51"/>
                  <a:gd name="T25" fmla="*/ 0 h 56"/>
                  <a:gd name="T26" fmla="*/ 1 w 51"/>
                  <a:gd name="T27" fmla="*/ 0 h 56"/>
                  <a:gd name="T28" fmla="*/ 1 w 51"/>
                  <a:gd name="T29" fmla="*/ 0 h 56"/>
                  <a:gd name="T30" fmla="*/ 1 w 51"/>
                  <a:gd name="T31" fmla="*/ 0 h 56"/>
                  <a:gd name="T32" fmla="*/ 1 w 51"/>
                  <a:gd name="T33" fmla="*/ 0 h 56"/>
                  <a:gd name="T34" fmla="*/ 1 w 51"/>
                  <a:gd name="T35" fmla="*/ 0 h 56"/>
                  <a:gd name="T36" fmla="*/ 1 w 51"/>
                  <a:gd name="T37" fmla="*/ 0 h 56"/>
                  <a:gd name="T38" fmla="*/ 1 w 51"/>
                  <a:gd name="T39" fmla="*/ 0 h 56"/>
                  <a:gd name="T40" fmla="*/ 0 w 51"/>
                  <a:gd name="T41" fmla="*/ 0 h 56"/>
                  <a:gd name="T42" fmla="*/ 0 w 51"/>
                  <a:gd name="T43" fmla="*/ 0 h 56"/>
                  <a:gd name="T44" fmla="*/ 0 w 51"/>
                  <a:gd name="T45" fmla="*/ 0 h 56"/>
                  <a:gd name="T46" fmla="*/ 0 w 51"/>
                  <a:gd name="T47" fmla="*/ 0 h 56"/>
                  <a:gd name="T48" fmla="*/ 0 w 51"/>
                  <a:gd name="T49" fmla="*/ 0 h 56"/>
                  <a:gd name="T50" fmla="*/ 1 w 51"/>
                  <a:gd name="T51" fmla="*/ 0 h 56"/>
                  <a:gd name="T52" fmla="*/ 1 w 51"/>
                  <a:gd name="T53" fmla="*/ 0 h 56"/>
                  <a:gd name="T54" fmla="*/ 1 w 51"/>
                  <a:gd name="T55" fmla="*/ 0 h 56"/>
                  <a:gd name="T56" fmla="*/ 1 w 51"/>
                  <a:gd name="T57" fmla="*/ 0 h 56"/>
                  <a:gd name="T58" fmla="*/ 1 w 51"/>
                  <a:gd name="T59" fmla="*/ 0 h 56"/>
                  <a:gd name="T60" fmla="*/ 1 w 51"/>
                  <a:gd name="T61" fmla="*/ 0 h 56"/>
                  <a:gd name="T62" fmla="*/ 1 w 51"/>
                  <a:gd name="T63" fmla="*/ 0 h 56"/>
                  <a:gd name="T64" fmla="*/ 1 w 51"/>
                  <a:gd name="T65" fmla="*/ 0 h 56"/>
                  <a:gd name="T66" fmla="*/ 1 w 51"/>
                  <a:gd name="T67" fmla="*/ 0 h 56"/>
                  <a:gd name="T68" fmla="*/ 1 w 51"/>
                  <a:gd name="T69" fmla="*/ 0 h 56"/>
                  <a:gd name="T70" fmla="*/ 1 w 51"/>
                  <a:gd name="T71" fmla="*/ 0 h 56"/>
                  <a:gd name="T72" fmla="*/ 1 w 51"/>
                  <a:gd name="T73" fmla="*/ 0 h 56"/>
                  <a:gd name="T74" fmla="*/ 1 w 51"/>
                  <a:gd name="T75" fmla="*/ 0 h 56"/>
                  <a:gd name="T76" fmla="*/ 1 w 51"/>
                  <a:gd name="T77" fmla="*/ 0 h 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1"/>
                  <a:gd name="T118" fmla="*/ 0 h 56"/>
                  <a:gd name="T119" fmla="*/ 51 w 51"/>
                  <a:gd name="T120" fmla="*/ 56 h 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1" h="56">
                    <a:moveTo>
                      <a:pt x="48" y="14"/>
                    </a:moveTo>
                    <a:lnTo>
                      <a:pt x="51" y="18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0"/>
                    </a:lnTo>
                    <a:lnTo>
                      <a:pt x="51" y="33"/>
                    </a:lnTo>
                    <a:lnTo>
                      <a:pt x="48" y="40"/>
                    </a:lnTo>
                    <a:lnTo>
                      <a:pt x="45" y="43"/>
                    </a:lnTo>
                    <a:lnTo>
                      <a:pt x="43" y="46"/>
                    </a:lnTo>
                    <a:lnTo>
                      <a:pt x="40" y="49"/>
                    </a:lnTo>
                    <a:lnTo>
                      <a:pt x="37" y="49"/>
                    </a:lnTo>
                    <a:lnTo>
                      <a:pt x="34" y="53"/>
                    </a:lnTo>
                    <a:lnTo>
                      <a:pt x="27" y="56"/>
                    </a:lnTo>
                    <a:lnTo>
                      <a:pt x="24" y="56"/>
                    </a:lnTo>
                    <a:lnTo>
                      <a:pt x="18" y="53"/>
                    </a:lnTo>
                    <a:lnTo>
                      <a:pt x="15" y="49"/>
                    </a:lnTo>
                    <a:lnTo>
                      <a:pt x="8" y="49"/>
                    </a:lnTo>
                    <a:lnTo>
                      <a:pt x="5" y="46"/>
                    </a:lnTo>
                    <a:lnTo>
                      <a:pt x="3" y="43"/>
                    </a:lnTo>
                    <a:lnTo>
                      <a:pt x="3" y="37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5" y="3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4" y="0"/>
                    </a:lnTo>
                    <a:lnTo>
                      <a:pt x="37" y="3"/>
                    </a:lnTo>
                    <a:lnTo>
                      <a:pt x="40" y="3"/>
                    </a:lnTo>
                    <a:lnTo>
                      <a:pt x="45" y="6"/>
                    </a:lnTo>
                    <a:lnTo>
                      <a:pt x="48" y="10"/>
                    </a:lnTo>
                    <a:lnTo>
                      <a:pt x="48" y="14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0" name="Freeform 22"/>
              <p:cNvSpPr>
                <a:spLocks/>
              </p:cNvSpPr>
              <p:nvPr/>
            </p:nvSpPr>
            <p:spPr bwMode="auto">
              <a:xfrm>
                <a:off x="2958" y="1471"/>
                <a:ext cx="11" cy="10"/>
              </a:xfrm>
              <a:custGeom>
                <a:avLst/>
                <a:gdLst>
                  <a:gd name="T0" fmla="*/ 0 w 22"/>
                  <a:gd name="T1" fmla="*/ 1 h 19"/>
                  <a:gd name="T2" fmla="*/ 1 w 22"/>
                  <a:gd name="T3" fmla="*/ 1 h 19"/>
                  <a:gd name="T4" fmla="*/ 1 w 22"/>
                  <a:gd name="T5" fmla="*/ 0 h 19"/>
                  <a:gd name="T6" fmla="*/ 1 w 22"/>
                  <a:gd name="T7" fmla="*/ 0 h 19"/>
                  <a:gd name="T8" fmla="*/ 1 w 22"/>
                  <a:gd name="T9" fmla="*/ 0 h 19"/>
                  <a:gd name="T10" fmla="*/ 1 w 22"/>
                  <a:gd name="T11" fmla="*/ 0 h 19"/>
                  <a:gd name="T12" fmla="*/ 1 w 22"/>
                  <a:gd name="T13" fmla="*/ 0 h 19"/>
                  <a:gd name="T14" fmla="*/ 1 w 22"/>
                  <a:gd name="T15" fmla="*/ 0 h 19"/>
                  <a:gd name="T16" fmla="*/ 1 w 22"/>
                  <a:gd name="T17" fmla="*/ 1 h 19"/>
                  <a:gd name="T18" fmla="*/ 1 w 22"/>
                  <a:gd name="T19" fmla="*/ 1 h 19"/>
                  <a:gd name="T20" fmla="*/ 1 w 22"/>
                  <a:gd name="T21" fmla="*/ 1 h 19"/>
                  <a:gd name="T22" fmla="*/ 1 w 22"/>
                  <a:gd name="T23" fmla="*/ 1 h 19"/>
                  <a:gd name="T24" fmla="*/ 1 w 22"/>
                  <a:gd name="T25" fmla="*/ 1 h 19"/>
                  <a:gd name="T26" fmla="*/ 1 w 22"/>
                  <a:gd name="T27" fmla="*/ 1 h 19"/>
                  <a:gd name="T28" fmla="*/ 1 w 22"/>
                  <a:gd name="T29" fmla="*/ 1 h 19"/>
                  <a:gd name="T30" fmla="*/ 1 w 22"/>
                  <a:gd name="T31" fmla="*/ 1 h 19"/>
                  <a:gd name="T32" fmla="*/ 1 w 22"/>
                  <a:gd name="T33" fmla="*/ 1 h 19"/>
                  <a:gd name="T34" fmla="*/ 1 w 22"/>
                  <a:gd name="T35" fmla="*/ 1 h 19"/>
                  <a:gd name="T36" fmla="*/ 1 w 22"/>
                  <a:gd name="T37" fmla="*/ 1 h 19"/>
                  <a:gd name="T38" fmla="*/ 1 w 22"/>
                  <a:gd name="T39" fmla="*/ 1 h 19"/>
                  <a:gd name="T40" fmla="*/ 0 w 22"/>
                  <a:gd name="T41" fmla="*/ 1 h 19"/>
                  <a:gd name="T42" fmla="*/ 0 w 22"/>
                  <a:gd name="T43" fmla="*/ 1 h 19"/>
                  <a:gd name="T44" fmla="*/ 0 w 22"/>
                  <a:gd name="T45" fmla="*/ 1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2"/>
                  <a:gd name="T70" fmla="*/ 0 h 19"/>
                  <a:gd name="T71" fmla="*/ 22 w 22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2" h="19">
                    <a:moveTo>
                      <a:pt x="0" y="6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9" y="3"/>
                    </a:lnTo>
                    <a:lnTo>
                      <a:pt x="22" y="6"/>
                    </a:lnTo>
                    <a:lnTo>
                      <a:pt x="22" y="9"/>
                    </a:lnTo>
                    <a:lnTo>
                      <a:pt x="19" y="12"/>
                    </a:lnTo>
                    <a:lnTo>
                      <a:pt x="19" y="15"/>
                    </a:lnTo>
                    <a:lnTo>
                      <a:pt x="15" y="15"/>
                    </a:lnTo>
                    <a:lnTo>
                      <a:pt x="12" y="15"/>
                    </a:lnTo>
                    <a:lnTo>
                      <a:pt x="9" y="19"/>
                    </a:lnTo>
                    <a:lnTo>
                      <a:pt x="9" y="15"/>
                    </a:lnTo>
                    <a:lnTo>
                      <a:pt x="3" y="15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1" name="Freeform 23"/>
              <p:cNvSpPr>
                <a:spLocks/>
              </p:cNvSpPr>
              <p:nvPr/>
            </p:nvSpPr>
            <p:spPr bwMode="auto">
              <a:xfrm>
                <a:off x="2937" y="1448"/>
                <a:ext cx="54" cy="54"/>
              </a:xfrm>
              <a:custGeom>
                <a:avLst/>
                <a:gdLst>
                  <a:gd name="T0" fmla="*/ 1 w 108"/>
                  <a:gd name="T1" fmla="*/ 1 h 108"/>
                  <a:gd name="T2" fmla="*/ 1 w 108"/>
                  <a:gd name="T3" fmla="*/ 1 h 108"/>
                  <a:gd name="T4" fmla="*/ 1 w 108"/>
                  <a:gd name="T5" fmla="*/ 1 h 108"/>
                  <a:gd name="T6" fmla="*/ 1 w 108"/>
                  <a:gd name="T7" fmla="*/ 1 h 108"/>
                  <a:gd name="T8" fmla="*/ 1 w 108"/>
                  <a:gd name="T9" fmla="*/ 1 h 108"/>
                  <a:gd name="T10" fmla="*/ 1 w 108"/>
                  <a:gd name="T11" fmla="*/ 1 h 108"/>
                  <a:gd name="T12" fmla="*/ 1 w 108"/>
                  <a:gd name="T13" fmla="*/ 1 h 108"/>
                  <a:gd name="T14" fmla="*/ 1 w 108"/>
                  <a:gd name="T15" fmla="*/ 1 h 108"/>
                  <a:gd name="T16" fmla="*/ 1 w 108"/>
                  <a:gd name="T17" fmla="*/ 1 h 108"/>
                  <a:gd name="T18" fmla="*/ 1 w 108"/>
                  <a:gd name="T19" fmla="*/ 1 h 108"/>
                  <a:gd name="T20" fmla="*/ 1 w 108"/>
                  <a:gd name="T21" fmla="*/ 1 h 108"/>
                  <a:gd name="T22" fmla="*/ 1 w 108"/>
                  <a:gd name="T23" fmla="*/ 1 h 108"/>
                  <a:gd name="T24" fmla="*/ 1 w 108"/>
                  <a:gd name="T25" fmla="*/ 1 h 108"/>
                  <a:gd name="T26" fmla="*/ 1 w 108"/>
                  <a:gd name="T27" fmla="*/ 1 h 108"/>
                  <a:gd name="T28" fmla="*/ 1 w 108"/>
                  <a:gd name="T29" fmla="*/ 1 h 108"/>
                  <a:gd name="T30" fmla="*/ 1 w 108"/>
                  <a:gd name="T31" fmla="*/ 1 h 108"/>
                  <a:gd name="T32" fmla="*/ 1 w 108"/>
                  <a:gd name="T33" fmla="*/ 1 h 108"/>
                  <a:gd name="T34" fmla="*/ 1 w 108"/>
                  <a:gd name="T35" fmla="*/ 1 h 108"/>
                  <a:gd name="T36" fmla="*/ 1 w 108"/>
                  <a:gd name="T37" fmla="*/ 1 h 108"/>
                  <a:gd name="T38" fmla="*/ 0 w 108"/>
                  <a:gd name="T39" fmla="*/ 1 h 108"/>
                  <a:gd name="T40" fmla="*/ 1 w 108"/>
                  <a:gd name="T41" fmla="*/ 1 h 108"/>
                  <a:gd name="T42" fmla="*/ 1 w 108"/>
                  <a:gd name="T43" fmla="*/ 1 h 108"/>
                  <a:gd name="T44" fmla="*/ 1 w 108"/>
                  <a:gd name="T45" fmla="*/ 1 h 108"/>
                  <a:gd name="T46" fmla="*/ 1 w 108"/>
                  <a:gd name="T47" fmla="*/ 1 h 108"/>
                  <a:gd name="T48" fmla="*/ 1 w 108"/>
                  <a:gd name="T49" fmla="*/ 1 h 108"/>
                  <a:gd name="T50" fmla="*/ 1 w 108"/>
                  <a:gd name="T51" fmla="*/ 0 h 108"/>
                  <a:gd name="T52" fmla="*/ 1 w 108"/>
                  <a:gd name="T53" fmla="*/ 1 h 108"/>
                  <a:gd name="T54" fmla="*/ 1 w 108"/>
                  <a:gd name="T55" fmla="*/ 1 h 108"/>
                  <a:gd name="T56" fmla="*/ 1 w 108"/>
                  <a:gd name="T57" fmla="*/ 1 h 108"/>
                  <a:gd name="T58" fmla="*/ 1 w 108"/>
                  <a:gd name="T59" fmla="*/ 1 h 108"/>
                  <a:gd name="T60" fmla="*/ 1 w 108"/>
                  <a:gd name="T61" fmla="*/ 1 h 108"/>
                  <a:gd name="T62" fmla="*/ 1 w 108"/>
                  <a:gd name="T63" fmla="*/ 1 h 108"/>
                  <a:gd name="T64" fmla="*/ 1 w 108"/>
                  <a:gd name="T65" fmla="*/ 1 h 108"/>
                  <a:gd name="T66" fmla="*/ 1 w 108"/>
                  <a:gd name="T67" fmla="*/ 1 h 108"/>
                  <a:gd name="T68" fmla="*/ 1 w 108"/>
                  <a:gd name="T69" fmla="*/ 1 h 108"/>
                  <a:gd name="T70" fmla="*/ 1 w 108"/>
                  <a:gd name="T71" fmla="*/ 1 h 108"/>
                  <a:gd name="T72" fmla="*/ 1 w 108"/>
                  <a:gd name="T73" fmla="*/ 1 h 108"/>
                  <a:gd name="T74" fmla="*/ 1 w 108"/>
                  <a:gd name="T75" fmla="*/ 1 h 108"/>
                  <a:gd name="T76" fmla="*/ 1 w 108"/>
                  <a:gd name="T77" fmla="*/ 1 h 108"/>
                  <a:gd name="T78" fmla="*/ 1 w 108"/>
                  <a:gd name="T79" fmla="*/ 1 h 108"/>
                  <a:gd name="T80" fmla="*/ 1 w 108"/>
                  <a:gd name="T81" fmla="*/ 1 h 108"/>
                  <a:gd name="T82" fmla="*/ 1 w 108"/>
                  <a:gd name="T83" fmla="*/ 1 h 108"/>
                  <a:gd name="T84" fmla="*/ 1 w 108"/>
                  <a:gd name="T85" fmla="*/ 1 h 108"/>
                  <a:gd name="T86" fmla="*/ 1 w 108"/>
                  <a:gd name="T87" fmla="*/ 1 h 108"/>
                  <a:gd name="T88" fmla="*/ 1 w 108"/>
                  <a:gd name="T89" fmla="*/ 1 h 108"/>
                  <a:gd name="T90" fmla="*/ 0 w 108"/>
                  <a:gd name="T91" fmla="*/ 1 h 10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8"/>
                  <a:gd name="T139" fmla="*/ 0 h 108"/>
                  <a:gd name="T140" fmla="*/ 108 w 108"/>
                  <a:gd name="T141" fmla="*/ 108 h 10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8" h="108">
                    <a:moveTo>
                      <a:pt x="28" y="55"/>
                    </a:moveTo>
                    <a:lnTo>
                      <a:pt x="28" y="58"/>
                    </a:lnTo>
                    <a:lnTo>
                      <a:pt x="28" y="61"/>
                    </a:lnTo>
                    <a:lnTo>
                      <a:pt x="31" y="65"/>
                    </a:lnTo>
                    <a:lnTo>
                      <a:pt x="31" y="71"/>
                    </a:lnTo>
                    <a:lnTo>
                      <a:pt x="33" y="74"/>
                    </a:lnTo>
                    <a:lnTo>
                      <a:pt x="36" y="77"/>
                    </a:lnTo>
                    <a:lnTo>
                      <a:pt x="43" y="77"/>
                    </a:lnTo>
                    <a:lnTo>
                      <a:pt x="46" y="81"/>
                    </a:lnTo>
                    <a:lnTo>
                      <a:pt x="49" y="81"/>
                    </a:lnTo>
                    <a:lnTo>
                      <a:pt x="55" y="81"/>
                    </a:lnTo>
                    <a:lnTo>
                      <a:pt x="62" y="81"/>
                    </a:lnTo>
                    <a:lnTo>
                      <a:pt x="65" y="81"/>
                    </a:lnTo>
                    <a:lnTo>
                      <a:pt x="68" y="77"/>
                    </a:lnTo>
                    <a:lnTo>
                      <a:pt x="71" y="74"/>
                    </a:lnTo>
                    <a:lnTo>
                      <a:pt x="73" y="71"/>
                    </a:lnTo>
                    <a:lnTo>
                      <a:pt x="76" y="68"/>
                    </a:lnTo>
                    <a:lnTo>
                      <a:pt x="79" y="61"/>
                    </a:lnTo>
                    <a:lnTo>
                      <a:pt x="79" y="58"/>
                    </a:lnTo>
                    <a:lnTo>
                      <a:pt x="79" y="55"/>
                    </a:lnTo>
                    <a:lnTo>
                      <a:pt x="79" y="49"/>
                    </a:lnTo>
                    <a:lnTo>
                      <a:pt x="79" y="46"/>
                    </a:lnTo>
                    <a:lnTo>
                      <a:pt x="76" y="41"/>
                    </a:lnTo>
                    <a:lnTo>
                      <a:pt x="73" y="38"/>
                    </a:lnTo>
                    <a:lnTo>
                      <a:pt x="71" y="34"/>
                    </a:lnTo>
                    <a:lnTo>
                      <a:pt x="68" y="31"/>
                    </a:lnTo>
                    <a:lnTo>
                      <a:pt x="65" y="31"/>
                    </a:lnTo>
                    <a:lnTo>
                      <a:pt x="62" y="28"/>
                    </a:lnTo>
                    <a:lnTo>
                      <a:pt x="58" y="28"/>
                    </a:lnTo>
                    <a:lnTo>
                      <a:pt x="52" y="28"/>
                    </a:lnTo>
                    <a:lnTo>
                      <a:pt x="46" y="28"/>
                    </a:lnTo>
                    <a:lnTo>
                      <a:pt x="43" y="31"/>
                    </a:lnTo>
                    <a:lnTo>
                      <a:pt x="39" y="31"/>
                    </a:lnTo>
                    <a:lnTo>
                      <a:pt x="36" y="34"/>
                    </a:lnTo>
                    <a:lnTo>
                      <a:pt x="33" y="38"/>
                    </a:lnTo>
                    <a:lnTo>
                      <a:pt x="31" y="42"/>
                    </a:lnTo>
                    <a:lnTo>
                      <a:pt x="28" y="46"/>
                    </a:lnTo>
                    <a:lnTo>
                      <a:pt x="28" y="49"/>
                    </a:lnTo>
                    <a:lnTo>
                      <a:pt x="28" y="55"/>
                    </a:lnTo>
                    <a:lnTo>
                      <a:pt x="0" y="55"/>
                    </a:lnTo>
                    <a:lnTo>
                      <a:pt x="0" y="49"/>
                    </a:lnTo>
                    <a:lnTo>
                      <a:pt x="3" y="42"/>
                    </a:lnTo>
                    <a:lnTo>
                      <a:pt x="3" y="38"/>
                    </a:lnTo>
                    <a:lnTo>
                      <a:pt x="9" y="31"/>
                    </a:lnTo>
                    <a:lnTo>
                      <a:pt x="12" y="25"/>
                    </a:lnTo>
                    <a:lnTo>
                      <a:pt x="15" y="19"/>
                    </a:lnTo>
                    <a:lnTo>
                      <a:pt x="19" y="15"/>
                    </a:lnTo>
                    <a:lnTo>
                      <a:pt x="25" y="12"/>
                    </a:lnTo>
                    <a:lnTo>
                      <a:pt x="28" y="9"/>
                    </a:lnTo>
                    <a:lnTo>
                      <a:pt x="33" y="6"/>
                    </a:lnTo>
                    <a:lnTo>
                      <a:pt x="39" y="3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65" y="3"/>
                    </a:lnTo>
                    <a:lnTo>
                      <a:pt x="71" y="3"/>
                    </a:lnTo>
                    <a:lnTo>
                      <a:pt x="76" y="6"/>
                    </a:lnTo>
                    <a:lnTo>
                      <a:pt x="82" y="12"/>
                    </a:lnTo>
                    <a:lnTo>
                      <a:pt x="85" y="15"/>
                    </a:lnTo>
                    <a:lnTo>
                      <a:pt x="92" y="19"/>
                    </a:lnTo>
                    <a:lnTo>
                      <a:pt x="95" y="22"/>
                    </a:lnTo>
                    <a:lnTo>
                      <a:pt x="98" y="28"/>
                    </a:lnTo>
                    <a:lnTo>
                      <a:pt x="101" y="34"/>
                    </a:lnTo>
                    <a:lnTo>
                      <a:pt x="105" y="41"/>
                    </a:lnTo>
                    <a:lnTo>
                      <a:pt x="105" y="46"/>
                    </a:lnTo>
                    <a:lnTo>
                      <a:pt x="108" y="52"/>
                    </a:lnTo>
                    <a:lnTo>
                      <a:pt x="108" y="58"/>
                    </a:lnTo>
                    <a:lnTo>
                      <a:pt x="105" y="65"/>
                    </a:lnTo>
                    <a:lnTo>
                      <a:pt x="105" y="71"/>
                    </a:lnTo>
                    <a:lnTo>
                      <a:pt x="101" y="74"/>
                    </a:lnTo>
                    <a:lnTo>
                      <a:pt x="98" y="81"/>
                    </a:lnTo>
                    <a:lnTo>
                      <a:pt x="95" y="85"/>
                    </a:lnTo>
                    <a:lnTo>
                      <a:pt x="89" y="88"/>
                    </a:lnTo>
                    <a:lnTo>
                      <a:pt x="85" y="95"/>
                    </a:lnTo>
                    <a:lnTo>
                      <a:pt x="79" y="98"/>
                    </a:lnTo>
                    <a:lnTo>
                      <a:pt x="76" y="101"/>
                    </a:lnTo>
                    <a:lnTo>
                      <a:pt x="71" y="104"/>
                    </a:lnTo>
                    <a:lnTo>
                      <a:pt x="65" y="108"/>
                    </a:lnTo>
                    <a:lnTo>
                      <a:pt x="58" y="104"/>
                    </a:lnTo>
                    <a:lnTo>
                      <a:pt x="52" y="104"/>
                    </a:lnTo>
                    <a:lnTo>
                      <a:pt x="46" y="108"/>
                    </a:lnTo>
                    <a:lnTo>
                      <a:pt x="39" y="104"/>
                    </a:lnTo>
                    <a:lnTo>
                      <a:pt x="33" y="101"/>
                    </a:lnTo>
                    <a:lnTo>
                      <a:pt x="28" y="101"/>
                    </a:lnTo>
                    <a:lnTo>
                      <a:pt x="22" y="95"/>
                    </a:lnTo>
                    <a:lnTo>
                      <a:pt x="19" y="92"/>
                    </a:lnTo>
                    <a:lnTo>
                      <a:pt x="15" y="88"/>
                    </a:lnTo>
                    <a:lnTo>
                      <a:pt x="12" y="84"/>
                    </a:lnTo>
                    <a:lnTo>
                      <a:pt x="9" y="77"/>
                    </a:lnTo>
                    <a:lnTo>
                      <a:pt x="3" y="71"/>
                    </a:lnTo>
                    <a:lnTo>
                      <a:pt x="3" y="65"/>
                    </a:lnTo>
                    <a:lnTo>
                      <a:pt x="0" y="58"/>
                    </a:lnTo>
                    <a:lnTo>
                      <a:pt x="0" y="55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2" name="Freeform 24"/>
              <p:cNvSpPr>
                <a:spLocks/>
              </p:cNvSpPr>
              <p:nvPr/>
            </p:nvSpPr>
            <p:spPr bwMode="auto">
              <a:xfrm>
                <a:off x="3315" y="1455"/>
                <a:ext cx="11" cy="18"/>
              </a:xfrm>
              <a:custGeom>
                <a:avLst/>
                <a:gdLst>
                  <a:gd name="T0" fmla="*/ 0 w 23"/>
                  <a:gd name="T1" fmla="*/ 0 h 37"/>
                  <a:gd name="T2" fmla="*/ 0 w 23"/>
                  <a:gd name="T3" fmla="*/ 0 h 37"/>
                  <a:gd name="T4" fmla="*/ 0 w 23"/>
                  <a:gd name="T5" fmla="*/ 0 h 37"/>
                  <a:gd name="T6" fmla="*/ 0 w 23"/>
                  <a:gd name="T7" fmla="*/ 0 h 37"/>
                  <a:gd name="T8" fmla="*/ 0 w 23"/>
                  <a:gd name="T9" fmla="*/ 0 h 37"/>
                  <a:gd name="T10" fmla="*/ 0 w 23"/>
                  <a:gd name="T11" fmla="*/ 0 h 37"/>
                  <a:gd name="T12" fmla="*/ 0 w 23"/>
                  <a:gd name="T13" fmla="*/ 0 h 37"/>
                  <a:gd name="T14" fmla="*/ 0 w 23"/>
                  <a:gd name="T15" fmla="*/ 0 h 37"/>
                  <a:gd name="T16" fmla="*/ 0 w 23"/>
                  <a:gd name="T17" fmla="*/ 0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37"/>
                  <a:gd name="T29" fmla="*/ 23 w 23"/>
                  <a:gd name="T30" fmla="*/ 37 h 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37">
                    <a:moveTo>
                      <a:pt x="13" y="37"/>
                    </a:moveTo>
                    <a:lnTo>
                      <a:pt x="23" y="37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3" y="7"/>
                    </a:lnTo>
                    <a:lnTo>
                      <a:pt x="7" y="16"/>
                    </a:lnTo>
                    <a:lnTo>
                      <a:pt x="10" y="22"/>
                    </a:lnTo>
                    <a:lnTo>
                      <a:pt x="13" y="30"/>
                    </a:lnTo>
                    <a:lnTo>
                      <a:pt x="13" y="3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3" name="Freeform 25"/>
              <p:cNvSpPr>
                <a:spLocks/>
              </p:cNvSpPr>
              <p:nvPr/>
            </p:nvSpPr>
            <p:spPr bwMode="auto">
              <a:xfrm>
                <a:off x="3303" y="1444"/>
                <a:ext cx="18" cy="32"/>
              </a:xfrm>
              <a:custGeom>
                <a:avLst/>
                <a:gdLst>
                  <a:gd name="T0" fmla="*/ 0 w 37"/>
                  <a:gd name="T1" fmla="*/ 0 h 63"/>
                  <a:gd name="T2" fmla="*/ 0 w 37"/>
                  <a:gd name="T3" fmla="*/ 1 h 63"/>
                  <a:gd name="T4" fmla="*/ 0 w 37"/>
                  <a:gd name="T5" fmla="*/ 1 h 63"/>
                  <a:gd name="T6" fmla="*/ 0 w 37"/>
                  <a:gd name="T7" fmla="*/ 1 h 63"/>
                  <a:gd name="T8" fmla="*/ 0 w 37"/>
                  <a:gd name="T9" fmla="*/ 1 h 63"/>
                  <a:gd name="T10" fmla="*/ 0 w 37"/>
                  <a:gd name="T11" fmla="*/ 1 h 63"/>
                  <a:gd name="T12" fmla="*/ 0 w 37"/>
                  <a:gd name="T13" fmla="*/ 1 h 63"/>
                  <a:gd name="T14" fmla="*/ 0 w 37"/>
                  <a:gd name="T15" fmla="*/ 1 h 63"/>
                  <a:gd name="T16" fmla="*/ 0 w 37"/>
                  <a:gd name="T17" fmla="*/ 1 h 63"/>
                  <a:gd name="T18" fmla="*/ 0 w 37"/>
                  <a:gd name="T19" fmla="*/ 1 h 63"/>
                  <a:gd name="T20" fmla="*/ 0 w 37"/>
                  <a:gd name="T21" fmla="*/ 1 h 63"/>
                  <a:gd name="T22" fmla="*/ 0 w 37"/>
                  <a:gd name="T23" fmla="*/ 1 h 63"/>
                  <a:gd name="T24" fmla="*/ 0 w 37"/>
                  <a:gd name="T25" fmla="*/ 1 h 63"/>
                  <a:gd name="T26" fmla="*/ 0 w 37"/>
                  <a:gd name="T27" fmla="*/ 1 h 63"/>
                  <a:gd name="T28" fmla="*/ 0 w 37"/>
                  <a:gd name="T29" fmla="*/ 1 h 63"/>
                  <a:gd name="T30" fmla="*/ 0 w 37"/>
                  <a:gd name="T31" fmla="*/ 1 h 63"/>
                  <a:gd name="T32" fmla="*/ 0 w 37"/>
                  <a:gd name="T33" fmla="*/ 1 h 63"/>
                  <a:gd name="T34" fmla="*/ 0 w 37"/>
                  <a:gd name="T35" fmla="*/ 1 h 63"/>
                  <a:gd name="T36" fmla="*/ 0 w 37"/>
                  <a:gd name="T37" fmla="*/ 1 h 63"/>
                  <a:gd name="T38" fmla="*/ 0 w 37"/>
                  <a:gd name="T39" fmla="*/ 1 h 63"/>
                  <a:gd name="T40" fmla="*/ 0 w 37"/>
                  <a:gd name="T41" fmla="*/ 1 h 63"/>
                  <a:gd name="T42" fmla="*/ 0 w 37"/>
                  <a:gd name="T43" fmla="*/ 1 h 63"/>
                  <a:gd name="T44" fmla="*/ 0 w 37"/>
                  <a:gd name="T45" fmla="*/ 0 h 6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7"/>
                  <a:gd name="T70" fmla="*/ 0 h 63"/>
                  <a:gd name="T71" fmla="*/ 37 w 37"/>
                  <a:gd name="T72" fmla="*/ 63 h 6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7" h="63">
                    <a:moveTo>
                      <a:pt x="0" y="0"/>
                    </a:moveTo>
                    <a:lnTo>
                      <a:pt x="4" y="3"/>
                    </a:lnTo>
                    <a:lnTo>
                      <a:pt x="13" y="8"/>
                    </a:lnTo>
                    <a:lnTo>
                      <a:pt x="18" y="11"/>
                    </a:lnTo>
                    <a:lnTo>
                      <a:pt x="24" y="20"/>
                    </a:lnTo>
                    <a:lnTo>
                      <a:pt x="27" y="27"/>
                    </a:lnTo>
                    <a:lnTo>
                      <a:pt x="31" y="33"/>
                    </a:lnTo>
                    <a:lnTo>
                      <a:pt x="34" y="42"/>
                    </a:lnTo>
                    <a:lnTo>
                      <a:pt x="37" y="50"/>
                    </a:lnTo>
                    <a:lnTo>
                      <a:pt x="37" y="57"/>
                    </a:lnTo>
                    <a:lnTo>
                      <a:pt x="37" y="63"/>
                    </a:lnTo>
                    <a:lnTo>
                      <a:pt x="31" y="63"/>
                    </a:lnTo>
                    <a:lnTo>
                      <a:pt x="31" y="57"/>
                    </a:lnTo>
                    <a:lnTo>
                      <a:pt x="27" y="50"/>
                    </a:lnTo>
                    <a:lnTo>
                      <a:pt x="27" y="42"/>
                    </a:lnTo>
                    <a:lnTo>
                      <a:pt x="24" y="36"/>
                    </a:lnTo>
                    <a:lnTo>
                      <a:pt x="21" y="30"/>
                    </a:lnTo>
                    <a:lnTo>
                      <a:pt x="18" y="27"/>
                    </a:lnTo>
                    <a:lnTo>
                      <a:pt x="13" y="20"/>
                    </a:lnTo>
                    <a:lnTo>
                      <a:pt x="10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4" name="Rectangle 26"/>
              <p:cNvSpPr>
                <a:spLocks noChangeArrowheads="1"/>
              </p:cNvSpPr>
              <p:nvPr/>
            </p:nvSpPr>
            <p:spPr bwMode="auto">
              <a:xfrm>
                <a:off x="3326" y="1450"/>
                <a:ext cx="10" cy="28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5" name="Rectangle 27"/>
              <p:cNvSpPr>
                <a:spLocks noChangeArrowheads="1"/>
              </p:cNvSpPr>
              <p:nvPr/>
            </p:nvSpPr>
            <p:spPr bwMode="auto">
              <a:xfrm>
                <a:off x="3361" y="1450"/>
                <a:ext cx="9" cy="28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6" name="Rectangle 28"/>
              <p:cNvSpPr>
                <a:spLocks noChangeArrowheads="1"/>
              </p:cNvSpPr>
              <p:nvPr/>
            </p:nvSpPr>
            <p:spPr bwMode="auto">
              <a:xfrm>
                <a:off x="3338" y="1450"/>
                <a:ext cx="20" cy="28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7" name="Rectangle 29"/>
              <p:cNvSpPr>
                <a:spLocks noChangeArrowheads="1"/>
              </p:cNvSpPr>
              <p:nvPr/>
            </p:nvSpPr>
            <p:spPr bwMode="auto">
              <a:xfrm>
                <a:off x="3373" y="1461"/>
                <a:ext cx="31" cy="17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8" name="Rectangle 30"/>
              <p:cNvSpPr>
                <a:spLocks noChangeArrowheads="1"/>
              </p:cNvSpPr>
              <p:nvPr/>
            </p:nvSpPr>
            <p:spPr bwMode="auto">
              <a:xfrm>
                <a:off x="3373" y="1451"/>
                <a:ext cx="31" cy="5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9" name="Freeform 31"/>
              <p:cNvSpPr>
                <a:spLocks/>
              </p:cNvSpPr>
              <p:nvPr/>
            </p:nvSpPr>
            <p:spPr bwMode="auto">
              <a:xfrm>
                <a:off x="3335" y="1305"/>
                <a:ext cx="58" cy="67"/>
              </a:xfrm>
              <a:custGeom>
                <a:avLst/>
                <a:gdLst>
                  <a:gd name="T0" fmla="*/ 1 w 116"/>
                  <a:gd name="T1" fmla="*/ 0 h 135"/>
                  <a:gd name="T2" fmla="*/ 1 w 116"/>
                  <a:gd name="T3" fmla="*/ 0 h 135"/>
                  <a:gd name="T4" fmla="*/ 1 w 116"/>
                  <a:gd name="T5" fmla="*/ 0 h 135"/>
                  <a:gd name="T6" fmla="*/ 1 w 116"/>
                  <a:gd name="T7" fmla="*/ 0 h 135"/>
                  <a:gd name="T8" fmla="*/ 1 w 116"/>
                  <a:gd name="T9" fmla="*/ 0 h 135"/>
                  <a:gd name="T10" fmla="*/ 1 w 116"/>
                  <a:gd name="T11" fmla="*/ 0 h 135"/>
                  <a:gd name="T12" fmla="*/ 1 w 116"/>
                  <a:gd name="T13" fmla="*/ 0 h 135"/>
                  <a:gd name="T14" fmla="*/ 1 w 116"/>
                  <a:gd name="T15" fmla="*/ 0 h 135"/>
                  <a:gd name="T16" fmla="*/ 1 w 116"/>
                  <a:gd name="T17" fmla="*/ 0 h 135"/>
                  <a:gd name="T18" fmla="*/ 1 w 116"/>
                  <a:gd name="T19" fmla="*/ 0 h 135"/>
                  <a:gd name="T20" fmla="*/ 1 w 116"/>
                  <a:gd name="T21" fmla="*/ 0 h 135"/>
                  <a:gd name="T22" fmla="*/ 1 w 116"/>
                  <a:gd name="T23" fmla="*/ 0 h 135"/>
                  <a:gd name="T24" fmla="*/ 1 w 116"/>
                  <a:gd name="T25" fmla="*/ 0 h 135"/>
                  <a:gd name="T26" fmla="*/ 1 w 116"/>
                  <a:gd name="T27" fmla="*/ 0 h 135"/>
                  <a:gd name="T28" fmla="*/ 1 w 116"/>
                  <a:gd name="T29" fmla="*/ 0 h 135"/>
                  <a:gd name="T30" fmla="*/ 1 w 116"/>
                  <a:gd name="T31" fmla="*/ 0 h 135"/>
                  <a:gd name="T32" fmla="*/ 1 w 116"/>
                  <a:gd name="T33" fmla="*/ 0 h 135"/>
                  <a:gd name="T34" fmla="*/ 0 w 116"/>
                  <a:gd name="T35" fmla="*/ 0 h 135"/>
                  <a:gd name="T36" fmla="*/ 0 w 116"/>
                  <a:gd name="T37" fmla="*/ 0 h 135"/>
                  <a:gd name="T38" fmla="*/ 1 w 116"/>
                  <a:gd name="T39" fmla="*/ 0 h 135"/>
                  <a:gd name="T40" fmla="*/ 1 w 116"/>
                  <a:gd name="T41" fmla="*/ 0 h 135"/>
                  <a:gd name="T42" fmla="*/ 1 w 116"/>
                  <a:gd name="T43" fmla="*/ 0 h 135"/>
                  <a:gd name="T44" fmla="*/ 1 w 116"/>
                  <a:gd name="T45" fmla="*/ 0 h 13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16"/>
                  <a:gd name="T70" fmla="*/ 0 h 135"/>
                  <a:gd name="T71" fmla="*/ 116 w 116"/>
                  <a:gd name="T72" fmla="*/ 135 h 13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16" h="135">
                    <a:moveTo>
                      <a:pt x="116" y="135"/>
                    </a:moveTo>
                    <a:lnTo>
                      <a:pt x="73" y="135"/>
                    </a:lnTo>
                    <a:lnTo>
                      <a:pt x="73" y="105"/>
                    </a:lnTo>
                    <a:lnTo>
                      <a:pt x="73" y="102"/>
                    </a:lnTo>
                    <a:lnTo>
                      <a:pt x="73" y="95"/>
                    </a:lnTo>
                    <a:lnTo>
                      <a:pt x="72" y="92"/>
                    </a:lnTo>
                    <a:lnTo>
                      <a:pt x="68" y="89"/>
                    </a:lnTo>
                    <a:lnTo>
                      <a:pt x="65" y="86"/>
                    </a:lnTo>
                    <a:lnTo>
                      <a:pt x="62" y="83"/>
                    </a:lnTo>
                    <a:lnTo>
                      <a:pt x="59" y="79"/>
                    </a:lnTo>
                    <a:lnTo>
                      <a:pt x="56" y="79"/>
                    </a:lnTo>
                    <a:lnTo>
                      <a:pt x="56" y="95"/>
                    </a:lnTo>
                    <a:lnTo>
                      <a:pt x="59" y="99"/>
                    </a:lnTo>
                    <a:lnTo>
                      <a:pt x="62" y="99"/>
                    </a:lnTo>
                    <a:lnTo>
                      <a:pt x="62" y="102"/>
                    </a:lnTo>
                    <a:lnTo>
                      <a:pt x="62" y="105"/>
                    </a:lnTo>
                    <a:lnTo>
                      <a:pt x="62" y="135"/>
                    </a:lnTo>
                    <a:lnTo>
                      <a:pt x="0" y="135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0" y="3"/>
                    </a:lnTo>
                    <a:lnTo>
                      <a:pt x="13" y="6"/>
                    </a:lnTo>
                    <a:lnTo>
                      <a:pt x="116" y="135"/>
                    </a:lnTo>
                    <a:close/>
                  </a:path>
                </a:pathLst>
              </a:custGeom>
              <a:solidFill>
                <a:srgbClr val="FF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0" name="Freeform 32"/>
              <p:cNvSpPr>
                <a:spLocks/>
              </p:cNvSpPr>
              <p:nvPr/>
            </p:nvSpPr>
            <p:spPr bwMode="auto">
              <a:xfrm>
                <a:off x="3362" y="1344"/>
                <a:ext cx="11" cy="104"/>
              </a:xfrm>
              <a:custGeom>
                <a:avLst/>
                <a:gdLst>
                  <a:gd name="T0" fmla="*/ 1 w 20"/>
                  <a:gd name="T1" fmla="*/ 0 h 209"/>
                  <a:gd name="T2" fmla="*/ 1 w 20"/>
                  <a:gd name="T3" fmla="*/ 0 h 209"/>
                  <a:gd name="T4" fmla="*/ 1 w 20"/>
                  <a:gd name="T5" fmla="*/ 0 h 209"/>
                  <a:gd name="T6" fmla="*/ 1 w 20"/>
                  <a:gd name="T7" fmla="*/ 0 h 209"/>
                  <a:gd name="T8" fmla="*/ 1 w 20"/>
                  <a:gd name="T9" fmla="*/ 0 h 209"/>
                  <a:gd name="T10" fmla="*/ 1 w 20"/>
                  <a:gd name="T11" fmla="*/ 0 h 209"/>
                  <a:gd name="T12" fmla="*/ 1 w 20"/>
                  <a:gd name="T13" fmla="*/ 0 h 209"/>
                  <a:gd name="T14" fmla="*/ 1 w 20"/>
                  <a:gd name="T15" fmla="*/ 0 h 209"/>
                  <a:gd name="T16" fmla="*/ 1 w 20"/>
                  <a:gd name="T17" fmla="*/ 0 h 209"/>
                  <a:gd name="T18" fmla="*/ 1 w 20"/>
                  <a:gd name="T19" fmla="*/ 0 h 209"/>
                  <a:gd name="T20" fmla="*/ 1 w 20"/>
                  <a:gd name="T21" fmla="*/ 0 h 209"/>
                  <a:gd name="T22" fmla="*/ 1 w 20"/>
                  <a:gd name="T23" fmla="*/ 0 h 209"/>
                  <a:gd name="T24" fmla="*/ 1 w 20"/>
                  <a:gd name="T25" fmla="*/ 0 h 209"/>
                  <a:gd name="T26" fmla="*/ 1 w 20"/>
                  <a:gd name="T27" fmla="*/ 0 h 209"/>
                  <a:gd name="T28" fmla="*/ 1 w 20"/>
                  <a:gd name="T29" fmla="*/ 0 h 209"/>
                  <a:gd name="T30" fmla="*/ 1 w 20"/>
                  <a:gd name="T31" fmla="*/ 0 h 209"/>
                  <a:gd name="T32" fmla="*/ 1 w 20"/>
                  <a:gd name="T33" fmla="*/ 0 h 209"/>
                  <a:gd name="T34" fmla="*/ 1 w 20"/>
                  <a:gd name="T35" fmla="*/ 0 h 209"/>
                  <a:gd name="T36" fmla="*/ 1 w 20"/>
                  <a:gd name="T37" fmla="*/ 0 h 209"/>
                  <a:gd name="T38" fmla="*/ 0 w 20"/>
                  <a:gd name="T39" fmla="*/ 0 h 209"/>
                  <a:gd name="T40" fmla="*/ 0 w 20"/>
                  <a:gd name="T41" fmla="*/ 0 h 209"/>
                  <a:gd name="T42" fmla="*/ 1 w 20"/>
                  <a:gd name="T43" fmla="*/ 0 h 209"/>
                  <a:gd name="T44" fmla="*/ 1 w 20"/>
                  <a:gd name="T45" fmla="*/ 0 h 209"/>
                  <a:gd name="T46" fmla="*/ 1 w 20"/>
                  <a:gd name="T47" fmla="*/ 0 h 209"/>
                  <a:gd name="T48" fmla="*/ 1 w 20"/>
                  <a:gd name="T49" fmla="*/ 0 h 209"/>
                  <a:gd name="T50" fmla="*/ 1 w 20"/>
                  <a:gd name="T51" fmla="*/ 0 h 20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0"/>
                  <a:gd name="T79" fmla="*/ 0 h 209"/>
                  <a:gd name="T80" fmla="*/ 20 w 20"/>
                  <a:gd name="T81" fmla="*/ 209 h 20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0" h="209">
                    <a:moveTo>
                      <a:pt x="6" y="62"/>
                    </a:moveTo>
                    <a:lnTo>
                      <a:pt x="6" y="89"/>
                    </a:lnTo>
                    <a:lnTo>
                      <a:pt x="3" y="89"/>
                    </a:lnTo>
                    <a:lnTo>
                      <a:pt x="3" y="188"/>
                    </a:lnTo>
                    <a:lnTo>
                      <a:pt x="9" y="188"/>
                    </a:lnTo>
                    <a:lnTo>
                      <a:pt x="9" y="209"/>
                    </a:lnTo>
                    <a:lnTo>
                      <a:pt x="17" y="209"/>
                    </a:lnTo>
                    <a:lnTo>
                      <a:pt x="17" y="188"/>
                    </a:lnTo>
                    <a:lnTo>
                      <a:pt x="20" y="188"/>
                    </a:lnTo>
                    <a:lnTo>
                      <a:pt x="20" y="89"/>
                    </a:lnTo>
                    <a:lnTo>
                      <a:pt x="17" y="89"/>
                    </a:lnTo>
                    <a:lnTo>
                      <a:pt x="17" y="26"/>
                    </a:lnTo>
                    <a:lnTo>
                      <a:pt x="17" y="23"/>
                    </a:lnTo>
                    <a:lnTo>
                      <a:pt x="17" y="16"/>
                    </a:lnTo>
                    <a:lnTo>
                      <a:pt x="16" y="13"/>
                    </a:lnTo>
                    <a:lnTo>
                      <a:pt x="12" y="10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6" y="62"/>
                    </a:lnTo>
                    <a:close/>
                  </a:path>
                </a:pathLst>
              </a:custGeom>
              <a:solidFill>
                <a:srgbClr val="E3E3E3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1" name="Freeform 33"/>
              <p:cNvSpPr>
                <a:spLocks/>
              </p:cNvSpPr>
              <p:nvPr/>
            </p:nvSpPr>
            <p:spPr bwMode="auto">
              <a:xfrm>
                <a:off x="3482" y="1461"/>
                <a:ext cx="18" cy="20"/>
              </a:xfrm>
              <a:custGeom>
                <a:avLst/>
                <a:gdLst>
                  <a:gd name="T0" fmla="*/ 0 w 37"/>
                  <a:gd name="T1" fmla="*/ 1 h 40"/>
                  <a:gd name="T2" fmla="*/ 0 w 37"/>
                  <a:gd name="T3" fmla="*/ 0 h 40"/>
                  <a:gd name="T4" fmla="*/ 0 w 37"/>
                  <a:gd name="T5" fmla="*/ 1 h 40"/>
                  <a:gd name="T6" fmla="*/ 0 w 37"/>
                  <a:gd name="T7" fmla="*/ 1 h 40"/>
                  <a:gd name="T8" fmla="*/ 0 w 37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40"/>
                  <a:gd name="T17" fmla="*/ 37 w 37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40">
                    <a:moveTo>
                      <a:pt x="0" y="3"/>
                    </a:moveTo>
                    <a:lnTo>
                      <a:pt x="37" y="0"/>
                    </a:lnTo>
                    <a:lnTo>
                      <a:pt x="37" y="33"/>
                    </a:lnTo>
                    <a:lnTo>
                      <a:pt x="0" y="4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3E3E3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2" name="Freeform 34"/>
              <p:cNvSpPr>
                <a:spLocks/>
              </p:cNvSpPr>
              <p:nvPr/>
            </p:nvSpPr>
            <p:spPr bwMode="auto">
              <a:xfrm>
                <a:off x="3333" y="1370"/>
                <a:ext cx="162" cy="112"/>
              </a:xfrm>
              <a:custGeom>
                <a:avLst/>
                <a:gdLst>
                  <a:gd name="T0" fmla="*/ 1 w 324"/>
                  <a:gd name="T1" fmla="*/ 1 h 224"/>
                  <a:gd name="T2" fmla="*/ 1 w 324"/>
                  <a:gd name="T3" fmla="*/ 1 h 224"/>
                  <a:gd name="T4" fmla="*/ 1 w 324"/>
                  <a:gd name="T5" fmla="*/ 1 h 224"/>
                  <a:gd name="T6" fmla="*/ 1 w 324"/>
                  <a:gd name="T7" fmla="*/ 1 h 224"/>
                  <a:gd name="T8" fmla="*/ 1 w 324"/>
                  <a:gd name="T9" fmla="*/ 0 h 224"/>
                  <a:gd name="T10" fmla="*/ 1 w 324"/>
                  <a:gd name="T11" fmla="*/ 1 h 224"/>
                  <a:gd name="T12" fmla="*/ 1 w 324"/>
                  <a:gd name="T13" fmla="*/ 1 h 224"/>
                  <a:gd name="T14" fmla="*/ 1 w 324"/>
                  <a:gd name="T15" fmla="*/ 1 h 224"/>
                  <a:gd name="T16" fmla="*/ 1 w 324"/>
                  <a:gd name="T17" fmla="*/ 1 h 224"/>
                  <a:gd name="T18" fmla="*/ 1 w 324"/>
                  <a:gd name="T19" fmla="*/ 1 h 224"/>
                  <a:gd name="T20" fmla="*/ 1 w 324"/>
                  <a:gd name="T21" fmla="*/ 1 h 224"/>
                  <a:gd name="T22" fmla="*/ 1 w 324"/>
                  <a:gd name="T23" fmla="*/ 1 h 224"/>
                  <a:gd name="T24" fmla="*/ 1 w 324"/>
                  <a:gd name="T25" fmla="*/ 1 h 224"/>
                  <a:gd name="T26" fmla="*/ 1 w 324"/>
                  <a:gd name="T27" fmla="*/ 1 h 224"/>
                  <a:gd name="T28" fmla="*/ 1 w 324"/>
                  <a:gd name="T29" fmla="*/ 1 h 224"/>
                  <a:gd name="T30" fmla="*/ 1 w 324"/>
                  <a:gd name="T31" fmla="*/ 1 h 224"/>
                  <a:gd name="T32" fmla="*/ 1 w 324"/>
                  <a:gd name="T33" fmla="*/ 1 h 224"/>
                  <a:gd name="T34" fmla="*/ 1 w 324"/>
                  <a:gd name="T35" fmla="*/ 1 h 224"/>
                  <a:gd name="T36" fmla="*/ 1 w 324"/>
                  <a:gd name="T37" fmla="*/ 1 h 224"/>
                  <a:gd name="T38" fmla="*/ 1 w 324"/>
                  <a:gd name="T39" fmla="*/ 1 h 224"/>
                  <a:gd name="T40" fmla="*/ 1 w 324"/>
                  <a:gd name="T41" fmla="*/ 1 h 224"/>
                  <a:gd name="T42" fmla="*/ 1 w 324"/>
                  <a:gd name="T43" fmla="*/ 1 h 224"/>
                  <a:gd name="T44" fmla="*/ 1 w 324"/>
                  <a:gd name="T45" fmla="*/ 1 h 224"/>
                  <a:gd name="T46" fmla="*/ 1 w 324"/>
                  <a:gd name="T47" fmla="*/ 1 h 224"/>
                  <a:gd name="T48" fmla="*/ 1 w 324"/>
                  <a:gd name="T49" fmla="*/ 1 h 224"/>
                  <a:gd name="T50" fmla="*/ 1 w 324"/>
                  <a:gd name="T51" fmla="*/ 1 h 224"/>
                  <a:gd name="T52" fmla="*/ 1 w 324"/>
                  <a:gd name="T53" fmla="*/ 1 h 224"/>
                  <a:gd name="T54" fmla="*/ 1 w 324"/>
                  <a:gd name="T55" fmla="*/ 1 h 224"/>
                  <a:gd name="T56" fmla="*/ 1 w 324"/>
                  <a:gd name="T57" fmla="*/ 1 h 224"/>
                  <a:gd name="T58" fmla="*/ 1 w 324"/>
                  <a:gd name="T59" fmla="*/ 1 h 224"/>
                  <a:gd name="T60" fmla="*/ 1 w 324"/>
                  <a:gd name="T61" fmla="*/ 1 h 224"/>
                  <a:gd name="T62" fmla="*/ 1 w 324"/>
                  <a:gd name="T63" fmla="*/ 1 h 224"/>
                  <a:gd name="T64" fmla="*/ 1 w 324"/>
                  <a:gd name="T65" fmla="*/ 1 h 224"/>
                  <a:gd name="T66" fmla="*/ 1 w 324"/>
                  <a:gd name="T67" fmla="*/ 1 h 224"/>
                  <a:gd name="T68" fmla="*/ 1 w 324"/>
                  <a:gd name="T69" fmla="*/ 1 h 224"/>
                  <a:gd name="T70" fmla="*/ 1 w 324"/>
                  <a:gd name="T71" fmla="*/ 1 h 224"/>
                  <a:gd name="T72" fmla="*/ 1 w 324"/>
                  <a:gd name="T73" fmla="*/ 1 h 224"/>
                  <a:gd name="T74" fmla="*/ 1 w 324"/>
                  <a:gd name="T75" fmla="*/ 1 h 224"/>
                  <a:gd name="T76" fmla="*/ 1 w 324"/>
                  <a:gd name="T77" fmla="*/ 1 h 224"/>
                  <a:gd name="T78" fmla="*/ 1 w 324"/>
                  <a:gd name="T79" fmla="*/ 1 h 224"/>
                  <a:gd name="T80" fmla="*/ 1 w 324"/>
                  <a:gd name="T81" fmla="*/ 1 h 224"/>
                  <a:gd name="T82" fmla="*/ 0 w 324"/>
                  <a:gd name="T83" fmla="*/ 1 h 224"/>
                  <a:gd name="T84" fmla="*/ 1 w 324"/>
                  <a:gd name="T85" fmla="*/ 1 h 224"/>
                  <a:gd name="T86" fmla="*/ 1 w 324"/>
                  <a:gd name="T87" fmla="*/ 1 h 224"/>
                  <a:gd name="T88" fmla="*/ 1 w 324"/>
                  <a:gd name="T89" fmla="*/ 1 h 224"/>
                  <a:gd name="T90" fmla="*/ 1 w 324"/>
                  <a:gd name="T91" fmla="*/ 1 h 224"/>
                  <a:gd name="T92" fmla="*/ 1 w 324"/>
                  <a:gd name="T93" fmla="*/ 1 h 22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24"/>
                  <a:gd name="T142" fmla="*/ 0 h 224"/>
                  <a:gd name="T143" fmla="*/ 324 w 324"/>
                  <a:gd name="T144" fmla="*/ 224 h 22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24" h="224">
                    <a:moveTo>
                      <a:pt x="76" y="156"/>
                    </a:moveTo>
                    <a:lnTo>
                      <a:pt x="76" y="135"/>
                    </a:lnTo>
                    <a:lnTo>
                      <a:pt x="79" y="135"/>
                    </a:lnTo>
                    <a:lnTo>
                      <a:pt x="79" y="36"/>
                    </a:lnTo>
                    <a:lnTo>
                      <a:pt x="76" y="36"/>
                    </a:lnTo>
                    <a:lnTo>
                      <a:pt x="76" y="9"/>
                    </a:lnTo>
                    <a:lnTo>
                      <a:pt x="132" y="9"/>
                    </a:lnTo>
                    <a:lnTo>
                      <a:pt x="132" y="3"/>
                    </a:lnTo>
                    <a:lnTo>
                      <a:pt x="138" y="3"/>
                    </a:lnTo>
                    <a:lnTo>
                      <a:pt x="138" y="0"/>
                    </a:lnTo>
                    <a:lnTo>
                      <a:pt x="148" y="0"/>
                    </a:lnTo>
                    <a:lnTo>
                      <a:pt x="148" y="6"/>
                    </a:lnTo>
                    <a:lnTo>
                      <a:pt x="159" y="9"/>
                    </a:lnTo>
                    <a:lnTo>
                      <a:pt x="168" y="16"/>
                    </a:lnTo>
                    <a:lnTo>
                      <a:pt x="162" y="19"/>
                    </a:lnTo>
                    <a:lnTo>
                      <a:pt x="151" y="19"/>
                    </a:lnTo>
                    <a:lnTo>
                      <a:pt x="162" y="65"/>
                    </a:lnTo>
                    <a:lnTo>
                      <a:pt x="151" y="65"/>
                    </a:lnTo>
                    <a:lnTo>
                      <a:pt x="145" y="24"/>
                    </a:lnTo>
                    <a:lnTo>
                      <a:pt x="98" y="24"/>
                    </a:lnTo>
                    <a:lnTo>
                      <a:pt x="98" y="65"/>
                    </a:lnTo>
                    <a:lnTo>
                      <a:pt x="162" y="65"/>
                    </a:lnTo>
                    <a:lnTo>
                      <a:pt x="188" y="67"/>
                    </a:lnTo>
                    <a:lnTo>
                      <a:pt x="211" y="73"/>
                    </a:lnTo>
                    <a:lnTo>
                      <a:pt x="239" y="76"/>
                    </a:lnTo>
                    <a:lnTo>
                      <a:pt x="270" y="82"/>
                    </a:lnTo>
                    <a:lnTo>
                      <a:pt x="297" y="92"/>
                    </a:lnTo>
                    <a:lnTo>
                      <a:pt x="324" y="98"/>
                    </a:lnTo>
                    <a:lnTo>
                      <a:pt x="324" y="181"/>
                    </a:lnTo>
                    <a:lnTo>
                      <a:pt x="275" y="187"/>
                    </a:lnTo>
                    <a:lnTo>
                      <a:pt x="274" y="184"/>
                    </a:lnTo>
                    <a:lnTo>
                      <a:pt x="274" y="178"/>
                    </a:lnTo>
                    <a:lnTo>
                      <a:pt x="274" y="175"/>
                    </a:lnTo>
                    <a:lnTo>
                      <a:pt x="270" y="168"/>
                    </a:lnTo>
                    <a:lnTo>
                      <a:pt x="264" y="165"/>
                    </a:lnTo>
                    <a:lnTo>
                      <a:pt x="264" y="162"/>
                    </a:lnTo>
                    <a:lnTo>
                      <a:pt x="258" y="156"/>
                    </a:lnTo>
                    <a:lnTo>
                      <a:pt x="254" y="152"/>
                    </a:lnTo>
                    <a:lnTo>
                      <a:pt x="251" y="151"/>
                    </a:lnTo>
                    <a:lnTo>
                      <a:pt x="248" y="148"/>
                    </a:lnTo>
                    <a:lnTo>
                      <a:pt x="245" y="148"/>
                    </a:lnTo>
                    <a:lnTo>
                      <a:pt x="239" y="141"/>
                    </a:lnTo>
                    <a:lnTo>
                      <a:pt x="235" y="141"/>
                    </a:lnTo>
                    <a:lnTo>
                      <a:pt x="231" y="138"/>
                    </a:lnTo>
                    <a:lnTo>
                      <a:pt x="227" y="138"/>
                    </a:lnTo>
                    <a:lnTo>
                      <a:pt x="218" y="138"/>
                    </a:lnTo>
                    <a:lnTo>
                      <a:pt x="211" y="138"/>
                    </a:lnTo>
                    <a:lnTo>
                      <a:pt x="205" y="138"/>
                    </a:lnTo>
                    <a:lnTo>
                      <a:pt x="199" y="138"/>
                    </a:lnTo>
                    <a:lnTo>
                      <a:pt x="196" y="141"/>
                    </a:lnTo>
                    <a:lnTo>
                      <a:pt x="191" y="141"/>
                    </a:lnTo>
                    <a:lnTo>
                      <a:pt x="188" y="148"/>
                    </a:lnTo>
                    <a:lnTo>
                      <a:pt x="184" y="148"/>
                    </a:lnTo>
                    <a:lnTo>
                      <a:pt x="178" y="151"/>
                    </a:lnTo>
                    <a:lnTo>
                      <a:pt x="175" y="152"/>
                    </a:lnTo>
                    <a:lnTo>
                      <a:pt x="168" y="156"/>
                    </a:lnTo>
                    <a:lnTo>
                      <a:pt x="165" y="162"/>
                    </a:lnTo>
                    <a:lnTo>
                      <a:pt x="165" y="165"/>
                    </a:lnTo>
                    <a:lnTo>
                      <a:pt x="162" y="168"/>
                    </a:lnTo>
                    <a:lnTo>
                      <a:pt x="159" y="175"/>
                    </a:lnTo>
                    <a:lnTo>
                      <a:pt x="159" y="178"/>
                    </a:lnTo>
                    <a:lnTo>
                      <a:pt x="156" y="184"/>
                    </a:lnTo>
                    <a:lnTo>
                      <a:pt x="156" y="187"/>
                    </a:lnTo>
                    <a:lnTo>
                      <a:pt x="148" y="187"/>
                    </a:lnTo>
                    <a:lnTo>
                      <a:pt x="148" y="224"/>
                    </a:lnTo>
                    <a:lnTo>
                      <a:pt x="141" y="224"/>
                    </a:lnTo>
                    <a:lnTo>
                      <a:pt x="141" y="162"/>
                    </a:lnTo>
                    <a:lnTo>
                      <a:pt x="79" y="162"/>
                    </a:lnTo>
                    <a:lnTo>
                      <a:pt x="79" y="171"/>
                    </a:lnTo>
                    <a:lnTo>
                      <a:pt x="141" y="171"/>
                    </a:lnTo>
                    <a:lnTo>
                      <a:pt x="141" y="181"/>
                    </a:lnTo>
                    <a:lnTo>
                      <a:pt x="79" y="181"/>
                    </a:lnTo>
                    <a:lnTo>
                      <a:pt x="79" y="202"/>
                    </a:lnTo>
                    <a:lnTo>
                      <a:pt x="75" y="202"/>
                    </a:lnTo>
                    <a:lnTo>
                      <a:pt x="75" y="162"/>
                    </a:lnTo>
                    <a:lnTo>
                      <a:pt x="56" y="162"/>
                    </a:lnTo>
                    <a:lnTo>
                      <a:pt x="56" y="214"/>
                    </a:lnTo>
                    <a:lnTo>
                      <a:pt x="49" y="214"/>
                    </a:lnTo>
                    <a:lnTo>
                      <a:pt x="49" y="162"/>
                    </a:lnTo>
                    <a:lnTo>
                      <a:pt x="9" y="162"/>
                    </a:lnTo>
                    <a:lnTo>
                      <a:pt x="9" y="214"/>
                    </a:lnTo>
                    <a:lnTo>
                      <a:pt x="6" y="214"/>
                    </a:lnTo>
                    <a:lnTo>
                      <a:pt x="6" y="162"/>
                    </a:lnTo>
                    <a:lnTo>
                      <a:pt x="0" y="162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9"/>
                    </a:lnTo>
                    <a:lnTo>
                      <a:pt x="65" y="9"/>
                    </a:lnTo>
                    <a:lnTo>
                      <a:pt x="65" y="36"/>
                    </a:lnTo>
                    <a:lnTo>
                      <a:pt x="62" y="36"/>
                    </a:lnTo>
                    <a:lnTo>
                      <a:pt x="62" y="135"/>
                    </a:lnTo>
                    <a:lnTo>
                      <a:pt x="68" y="135"/>
                    </a:lnTo>
                    <a:lnTo>
                      <a:pt x="68" y="156"/>
                    </a:lnTo>
                    <a:lnTo>
                      <a:pt x="76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33" name="Group 35"/>
            <p:cNvGrpSpPr>
              <a:grpSpLocks/>
            </p:cNvGrpSpPr>
            <p:nvPr/>
          </p:nvGrpSpPr>
          <p:grpSpPr bwMode="auto">
            <a:xfrm>
              <a:off x="2835" y="3495"/>
              <a:ext cx="624" cy="324"/>
              <a:chOff x="2835" y="3495"/>
              <a:chExt cx="624" cy="324"/>
            </a:xfrm>
          </p:grpSpPr>
          <p:sp>
            <p:nvSpPr>
              <p:cNvPr id="23533" name="Freeform 36"/>
              <p:cNvSpPr>
                <a:spLocks/>
              </p:cNvSpPr>
              <p:nvPr/>
            </p:nvSpPr>
            <p:spPr bwMode="auto">
              <a:xfrm>
                <a:off x="3180" y="3511"/>
                <a:ext cx="182" cy="91"/>
              </a:xfrm>
              <a:custGeom>
                <a:avLst/>
                <a:gdLst>
                  <a:gd name="T0" fmla="*/ 0 w 365"/>
                  <a:gd name="T1" fmla="*/ 0 h 181"/>
                  <a:gd name="T2" fmla="*/ 0 w 365"/>
                  <a:gd name="T3" fmla="*/ 1 h 181"/>
                  <a:gd name="T4" fmla="*/ 0 w 365"/>
                  <a:gd name="T5" fmla="*/ 1 h 181"/>
                  <a:gd name="T6" fmla="*/ 0 w 365"/>
                  <a:gd name="T7" fmla="*/ 1 h 181"/>
                  <a:gd name="T8" fmla="*/ 0 w 365"/>
                  <a:gd name="T9" fmla="*/ 1 h 181"/>
                  <a:gd name="T10" fmla="*/ 0 w 365"/>
                  <a:gd name="T11" fmla="*/ 1 h 181"/>
                  <a:gd name="T12" fmla="*/ 0 w 365"/>
                  <a:gd name="T13" fmla="*/ 1 h 181"/>
                  <a:gd name="T14" fmla="*/ 0 w 365"/>
                  <a:gd name="T15" fmla="*/ 1 h 181"/>
                  <a:gd name="T16" fmla="*/ 0 w 365"/>
                  <a:gd name="T17" fmla="*/ 1 h 181"/>
                  <a:gd name="T18" fmla="*/ 0 w 365"/>
                  <a:gd name="T19" fmla="*/ 1 h 181"/>
                  <a:gd name="T20" fmla="*/ 0 w 365"/>
                  <a:gd name="T21" fmla="*/ 1 h 181"/>
                  <a:gd name="T22" fmla="*/ 0 w 365"/>
                  <a:gd name="T23" fmla="*/ 1 h 181"/>
                  <a:gd name="T24" fmla="*/ 0 w 365"/>
                  <a:gd name="T25" fmla="*/ 1 h 181"/>
                  <a:gd name="T26" fmla="*/ 0 w 365"/>
                  <a:gd name="T27" fmla="*/ 1 h 181"/>
                  <a:gd name="T28" fmla="*/ 0 w 365"/>
                  <a:gd name="T29" fmla="*/ 1 h 181"/>
                  <a:gd name="T30" fmla="*/ 0 w 365"/>
                  <a:gd name="T31" fmla="*/ 1 h 181"/>
                  <a:gd name="T32" fmla="*/ 0 w 365"/>
                  <a:gd name="T33" fmla="*/ 1 h 181"/>
                  <a:gd name="T34" fmla="*/ 0 w 365"/>
                  <a:gd name="T35" fmla="*/ 1 h 181"/>
                  <a:gd name="T36" fmla="*/ 0 w 365"/>
                  <a:gd name="T37" fmla="*/ 1 h 181"/>
                  <a:gd name="T38" fmla="*/ 0 w 365"/>
                  <a:gd name="T39" fmla="*/ 1 h 181"/>
                  <a:gd name="T40" fmla="*/ 0 w 365"/>
                  <a:gd name="T41" fmla="*/ 1 h 181"/>
                  <a:gd name="T42" fmla="*/ 0 w 365"/>
                  <a:gd name="T43" fmla="*/ 1 h 181"/>
                  <a:gd name="T44" fmla="*/ 0 w 365"/>
                  <a:gd name="T45" fmla="*/ 1 h 181"/>
                  <a:gd name="T46" fmla="*/ 0 w 365"/>
                  <a:gd name="T47" fmla="*/ 1 h 181"/>
                  <a:gd name="T48" fmla="*/ 0 w 365"/>
                  <a:gd name="T49" fmla="*/ 1 h 181"/>
                  <a:gd name="T50" fmla="*/ 0 w 365"/>
                  <a:gd name="T51" fmla="*/ 1 h 181"/>
                  <a:gd name="T52" fmla="*/ 0 w 365"/>
                  <a:gd name="T53" fmla="*/ 1 h 181"/>
                  <a:gd name="T54" fmla="*/ 0 w 365"/>
                  <a:gd name="T55" fmla="*/ 1 h 181"/>
                  <a:gd name="T56" fmla="*/ 0 w 365"/>
                  <a:gd name="T57" fmla="*/ 1 h 181"/>
                  <a:gd name="T58" fmla="*/ 0 w 365"/>
                  <a:gd name="T59" fmla="*/ 1 h 181"/>
                  <a:gd name="T60" fmla="*/ 0 w 365"/>
                  <a:gd name="T61" fmla="*/ 1 h 181"/>
                  <a:gd name="T62" fmla="*/ 0 w 365"/>
                  <a:gd name="T63" fmla="*/ 1 h 181"/>
                  <a:gd name="T64" fmla="*/ 0 w 365"/>
                  <a:gd name="T65" fmla="*/ 1 h 181"/>
                  <a:gd name="T66" fmla="*/ 0 w 365"/>
                  <a:gd name="T67" fmla="*/ 1 h 181"/>
                  <a:gd name="T68" fmla="*/ 0 w 365"/>
                  <a:gd name="T69" fmla="*/ 1 h 181"/>
                  <a:gd name="T70" fmla="*/ 0 w 365"/>
                  <a:gd name="T71" fmla="*/ 1 h 181"/>
                  <a:gd name="T72" fmla="*/ 0 w 365"/>
                  <a:gd name="T73" fmla="*/ 1 h 181"/>
                  <a:gd name="T74" fmla="*/ 0 w 365"/>
                  <a:gd name="T75" fmla="*/ 1 h 18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65"/>
                  <a:gd name="T115" fmla="*/ 0 h 181"/>
                  <a:gd name="T116" fmla="*/ 365 w 365"/>
                  <a:gd name="T117" fmla="*/ 181 h 18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65" h="181">
                    <a:moveTo>
                      <a:pt x="175" y="0"/>
                    </a:moveTo>
                    <a:lnTo>
                      <a:pt x="142" y="0"/>
                    </a:lnTo>
                    <a:lnTo>
                      <a:pt x="110" y="2"/>
                    </a:lnTo>
                    <a:lnTo>
                      <a:pt x="77" y="7"/>
                    </a:lnTo>
                    <a:lnTo>
                      <a:pt x="0" y="53"/>
                    </a:lnTo>
                    <a:lnTo>
                      <a:pt x="0" y="145"/>
                    </a:lnTo>
                    <a:lnTo>
                      <a:pt x="21" y="142"/>
                    </a:lnTo>
                    <a:lnTo>
                      <a:pt x="21" y="96"/>
                    </a:lnTo>
                    <a:lnTo>
                      <a:pt x="23" y="91"/>
                    </a:lnTo>
                    <a:lnTo>
                      <a:pt x="27" y="86"/>
                    </a:lnTo>
                    <a:lnTo>
                      <a:pt x="32" y="85"/>
                    </a:lnTo>
                    <a:lnTo>
                      <a:pt x="53" y="85"/>
                    </a:lnTo>
                    <a:lnTo>
                      <a:pt x="58" y="86"/>
                    </a:lnTo>
                    <a:lnTo>
                      <a:pt x="61" y="91"/>
                    </a:lnTo>
                    <a:lnTo>
                      <a:pt x="62" y="96"/>
                    </a:lnTo>
                    <a:lnTo>
                      <a:pt x="62" y="142"/>
                    </a:lnTo>
                    <a:lnTo>
                      <a:pt x="86" y="181"/>
                    </a:lnTo>
                    <a:lnTo>
                      <a:pt x="86" y="143"/>
                    </a:lnTo>
                    <a:lnTo>
                      <a:pt x="102" y="142"/>
                    </a:lnTo>
                    <a:lnTo>
                      <a:pt x="102" y="86"/>
                    </a:lnTo>
                    <a:lnTo>
                      <a:pt x="104" y="81"/>
                    </a:lnTo>
                    <a:lnTo>
                      <a:pt x="107" y="77"/>
                    </a:lnTo>
                    <a:lnTo>
                      <a:pt x="115" y="75"/>
                    </a:lnTo>
                    <a:lnTo>
                      <a:pt x="117" y="75"/>
                    </a:lnTo>
                    <a:lnTo>
                      <a:pt x="263" y="85"/>
                    </a:lnTo>
                    <a:lnTo>
                      <a:pt x="269" y="86"/>
                    </a:lnTo>
                    <a:lnTo>
                      <a:pt x="276" y="89"/>
                    </a:lnTo>
                    <a:lnTo>
                      <a:pt x="277" y="93"/>
                    </a:lnTo>
                    <a:lnTo>
                      <a:pt x="279" y="99"/>
                    </a:lnTo>
                    <a:lnTo>
                      <a:pt x="279" y="127"/>
                    </a:lnTo>
                    <a:lnTo>
                      <a:pt x="309" y="131"/>
                    </a:lnTo>
                    <a:lnTo>
                      <a:pt x="309" y="113"/>
                    </a:lnTo>
                    <a:lnTo>
                      <a:pt x="312" y="110"/>
                    </a:lnTo>
                    <a:lnTo>
                      <a:pt x="317" y="107"/>
                    </a:lnTo>
                    <a:lnTo>
                      <a:pt x="347" y="107"/>
                    </a:lnTo>
                    <a:lnTo>
                      <a:pt x="354" y="110"/>
                    </a:lnTo>
                    <a:lnTo>
                      <a:pt x="355" y="113"/>
                    </a:lnTo>
                    <a:lnTo>
                      <a:pt x="357" y="120"/>
                    </a:lnTo>
                    <a:lnTo>
                      <a:pt x="357" y="148"/>
                    </a:lnTo>
                    <a:lnTo>
                      <a:pt x="365" y="148"/>
                    </a:lnTo>
                    <a:lnTo>
                      <a:pt x="365" y="81"/>
                    </a:lnTo>
                    <a:lnTo>
                      <a:pt x="307" y="34"/>
                    </a:lnTo>
                    <a:lnTo>
                      <a:pt x="288" y="27"/>
                    </a:lnTo>
                    <a:lnTo>
                      <a:pt x="268" y="21"/>
                    </a:lnTo>
                    <a:lnTo>
                      <a:pt x="258" y="18"/>
                    </a:lnTo>
                    <a:lnTo>
                      <a:pt x="247" y="15"/>
                    </a:lnTo>
                    <a:lnTo>
                      <a:pt x="226" y="10"/>
                    </a:lnTo>
                    <a:lnTo>
                      <a:pt x="228" y="12"/>
                    </a:lnTo>
                    <a:lnTo>
                      <a:pt x="229" y="15"/>
                    </a:lnTo>
                    <a:lnTo>
                      <a:pt x="233" y="18"/>
                    </a:lnTo>
                    <a:lnTo>
                      <a:pt x="233" y="24"/>
                    </a:lnTo>
                    <a:lnTo>
                      <a:pt x="231" y="26"/>
                    </a:lnTo>
                    <a:lnTo>
                      <a:pt x="229" y="29"/>
                    </a:lnTo>
                    <a:lnTo>
                      <a:pt x="228" y="31"/>
                    </a:lnTo>
                    <a:lnTo>
                      <a:pt x="228" y="45"/>
                    </a:lnTo>
                    <a:lnTo>
                      <a:pt x="229" y="46"/>
                    </a:lnTo>
                    <a:lnTo>
                      <a:pt x="233" y="50"/>
                    </a:lnTo>
                    <a:lnTo>
                      <a:pt x="233" y="54"/>
                    </a:lnTo>
                    <a:lnTo>
                      <a:pt x="231" y="58"/>
                    </a:lnTo>
                    <a:lnTo>
                      <a:pt x="229" y="62"/>
                    </a:lnTo>
                    <a:lnTo>
                      <a:pt x="228" y="62"/>
                    </a:lnTo>
                    <a:lnTo>
                      <a:pt x="226" y="66"/>
                    </a:lnTo>
                    <a:lnTo>
                      <a:pt x="225" y="69"/>
                    </a:lnTo>
                    <a:lnTo>
                      <a:pt x="223" y="73"/>
                    </a:lnTo>
                    <a:lnTo>
                      <a:pt x="222" y="75"/>
                    </a:lnTo>
                    <a:lnTo>
                      <a:pt x="218" y="75"/>
                    </a:lnTo>
                    <a:lnTo>
                      <a:pt x="206" y="75"/>
                    </a:lnTo>
                    <a:lnTo>
                      <a:pt x="201" y="73"/>
                    </a:lnTo>
                    <a:lnTo>
                      <a:pt x="198" y="69"/>
                    </a:lnTo>
                    <a:lnTo>
                      <a:pt x="196" y="67"/>
                    </a:lnTo>
                    <a:lnTo>
                      <a:pt x="196" y="64"/>
                    </a:lnTo>
                    <a:lnTo>
                      <a:pt x="196" y="15"/>
                    </a:lnTo>
                    <a:lnTo>
                      <a:pt x="196" y="10"/>
                    </a:lnTo>
                    <a:lnTo>
                      <a:pt x="198" y="8"/>
                    </a:lnTo>
                    <a:lnTo>
                      <a:pt x="201" y="4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4" name="Freeform 37"/>
              <p:cNvSpPr>
                <a:spLocks/>
              </p:cNvSpPr>
              <p:nvPr/>
            </p:nvSpPr>
            <p:spPr bwMode="auto">
              <a:xfrm>
                <a:off x="3299" y="3522"/>
                <a:ext cx="33" cy="26"/>
              </a:xfrm>
              <a:custGeom>
                <a:avLst/>
                <a:gdLst>
                  <a:gd name="T0" fmla="*/ 0 w 67"/>
                  <a:gd name="T1" fmla="*/ 1 h 50"/>
                  <a:gd name="T2" fmla="*/ 0 w 67"/>
                  <a:gd name="T3" fmla="*/ 1 h 50"/>
                  <a:gd name="T4" fmla="*/ 0 w 67"/>
                  <a:gd name="T5" fmla="*/ 1 h 50"/>
                  <a:gd name="T6" fmla="*/ 0 w 67"/>
                  <a:gd name="T7" fmla="*/ 0 h 50"/>
                  <a:gd name="T8" fmla="*/ 0 w 67"/>
                  <a:gd name="T9" fmla="*/ 1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50"/>
                  <a:gd name="T17" fmla="*/ 67 w 67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50">
                    <a:moveTo>
                      <a:pt x="0" y="39"/>
                    </a:moveTo>
                    <a:lnTo>
                      <a:pt x="67" y="50"/>
                    </a:lnTo>
                    <a:lnTo>
                      <a:pt x="67" y="16"/>
                    </a:lnTo>
                    <a:lnTo>
                      <a:pt x="0" y="0"/>
                    </a:lnTo>
                    <a:lnTo>
                      <a:pt x="0" y="39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5" name="Freeform 38"/>
              <p:cNvSpPr>
                <a:spLocks/>
              </p:cNvSpPr>
              <p:nvPr/>
            </p:nvSpPr>
            <p:spPr bwMode="auto">
              <a:xfrm>
                <a:off x="3301" y="3526"/>
                <a:ext cx="30" cy="19"/>
              </a:xfrm>
              <a:custGeom>
                <a:avLst/>
                <a:gdLst>
                  <a:gd name="T0" fmla="*/ 0 w 61"/>
                  <a:gd name="T1" fmla="*/ 1 h 38"/>
                  <a:gd name="T2" fmla="*/ 0 w 61"/>
                  <a:gd name="T3" fmla="*/ 1 h 38"/>
                  <a:gd name="T4" fmla="*/ 0 w 61"/>
                  <a:gd name="T5" fmla="*/ 1 h 38"/>
                  <a:gd name="T6" fmla="*/ 0 w 61"/>
                  <a:gd name="T7" fmla="*/ 0 h 38"/>
                  <a:gd name="T8" fmla="*/ 0 w 61"/>
                  <a:gd name="T9" fmla="*/ 1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38"/>
                  <a:gd name="T17" fmla="*/ 61 w 61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38">
                    <a:moveTo>
                      <a:pt x="0" y="29"/>
                    </a:moveTo>
                    <a:lnTo>
                      <a:pt x="61" y="38"/>
                    </a:lnTo>
                    <a:lnTo>
                      <a:pt x="61" y="14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6" name="Rectangle 39"/>
              <p:cNvSpPr>
                <a:spLocks noChangeArrowheads="1"/>
              </p:cNvSpPr>
              <p:nvPr/>
            </p:nvSpPr>
            <p:spPr bwMode="auto">
              <a:xfrm>
                <a:off x="3225" y="3521"/>
                <a:ext cx="46" cy="1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7" name="Freeform 40"/>
              <p:cNvSpPr>
                <a:spLocks/>
              </p:cNvSpPr>
              <p:nvPr/>
            </p:nvSpPr>
            <p:spPr bwMode="auto">
              <a:xfrm>
                <a:off x="3277" y="3511"/>
                <a:ext cx="17" cy="38"/>
              </a:xfrm>
              <a:custGeom>
                <a:avLst/>
                <a:gdLst>
                  <a:gd name="T0" fmla="*/ 0 w 34"/>
                  <a:gd name="T1" fmla="*/ 1 h 75"/>
                  <a:gd name="T2" fmla="*/ 1 w 34"/>
                  <a:gd name="T3" fmla="*/ 1 h 75"/>
                  <a:gd name="T4" fmla="*/ 1 w 34"/>
                  <a:gd name="T5" fmla="*/ 1 h 75"/>
                  <a:gd name="T6" fmla="*/ 1 w 34"/>
                  <a:gd name="T7" fmla="*/ 1 h 75"/>
                  <a:gd name="T8" fmla="*/ 1 w 34"/>
                  <a:gd name="T9" fmla="*/ 1 h 75"/>
                  <a:gd name="T10" fmla="*/ 1 w 34"/>
                  <a:gd name="T11" fmla="*/ 1 h 75"/>
                  <a:gd name="T12" fmla="*/ 1 w 34"/>
                  <a:gd name="T13" fmla="*/ 1 h 75"/>
                  <a:gd name="T14" fmla="*/ 1 w 34"/>
                  <a:gd name="T15" fmla="*/ 0 h 75"/>
                  <a:gd name="T16" fmla="*/ 1 w 34"/>
                  <a:gd name="T17" fmla="*/ 0 h 75"/>
                  <a:gd name="T18" fmla="*/ 1 w 34"/>
                  <a:gd name="T19" fmla="*/ 1 h 75"/>
                  <a:gd name="T20" fmla="*/ 1 w 34"/>
                  <a:gd name="T21" fmla="*/ 1 h 75"/>
                  <a:gd name="T22" fmla="*/ 1 w 34"/>
                  <a:gd name="T23" fmla="*/ 1 h 75"/>
                  <a:gd name="T24" fmla="*/ 1 w 34"/>
                  <a:gd name="T25" fmla="*/ 1 h 75"/>
                  <a:gd name="T26" fmla="*/ 1 w 34"/>
                  <a:gd name="T27" fmla="*/ 1 h 75"/>
                  <a:gd name="T28" fmla="*/ 1 w 34"/>
                  <a:gd name="T29" fmla="*/ 1 h 75"/>
                  <a:gd name="T30" fmla="*/ 1 w 34"/>
                  <a:gd name="T31" fmla="*/ 1 h 75"/>
                  <a:gd name="T32" fmla="*/ 1 w 34"/>
                  <a:gd name="T33" fmla="*/ 1 h 75"/>
                  <a:gd name="T34" fmla="*/ 1 w 34"/>
                  <a:gd name="T35" fmla="*/ 1 h 75"/>
                  <a:gd name="T36" fmla="*/ 1 w 34"/>
                  <a:gd name="T37" fmla="*/ 1 h 75"/>
                  <a:gd name="T38" fmla="*/ 1 w 34"/>
                  <a:gd name="T39" fmla="*/ 1 h 75"/>
                  <a:gd name="T40" fmla="*/ 1 w 34"/>
                  <a:gd name="T41" fmla="*/ 1 h 75"/>
                  <a:gd name="T42" fmla="*/ 1 w 34"/>
                  <a:gd name="T43" fmla="*/ 1 h 75"/>
                  <a:gd name="T44" fmla="*/ 1 w 34"/>
                  <a:gd name="T45" fmla="*/ 1 h 75"/>
                  <a:gd name="T46" fmla="*/ 1 w 34"/>
                  <a:gd name="T47" fmla="*/ 1 h 75"/>
                  <a:gd name="T48" fmla="*/ 1 w 34"/>
                  <a:gd name="T49" fmla="*/ 1 h 75"/>
                  <a:gd name="T50" fmla="*/ 1 w 34"/>
                  <a:gd name="T51" fmla="*/ 1 h 75"/>
                  <a:gd name="T52" fmla="*/ 1 w 34"/>
                  <a:gd name="T53" fmla="*/ 1 h 75"/>
                  <a:gd name="T54" fmla="*/ 1 w 34"/>
                  <a:gd name="T55" fmla="*/ 1 h 75"/>
                  <a:gd name="T56" fmla="*/ 1 w 34"/>
                  <a:gd name="T57" fmla="*/ 1 h 75"/>
                  <a:gd name="T58" fmla="*/ 1 w 34"/>
                  <a:gd name="T59" fmla="*/ 1 h 75"/>
                  <a:gd name="T60" fmla="*/ 1 w 34"/>
                  <a:gd name="T61" fmla="*/ 1 h 75"/>
                  <a:gd name="T62" fmla="*/ 1 w 34"/>
                  <a:gd name="T63" fmla="*/ 1 h 75"/>
                  <a:gd name="T64" fmla="*/ 1 w 34"/>
                  <a:gd name="T65" fmla="*/ 1 h 75"/>
                  <a:gd name="T66" fmla="*/ 1 w 34"/>
                  <a:gd name="T67" fmla="*/ 1 h 75"/>
                  <a:gd name="T68" fmla="*/ 1 w 34"/>
                  <a:gd name="T69" fmla="*/ 1 h 75"/>
                  <a:gd name="T70" fmla="*/ 1 w 34"/>
                  <a:gd name="T71" fmla="*/ 1 h 75"/>
                  <a:gd name="T72" fmla="*/ 1 w 34"/>
                  <a:gd name="T73" fmla="*/ 1 h 75"/>
                  <a:gd name="T74" fmla="*/ 1 w 34"/>
                  <a:gd name="T75" fmla="*/ 1 h 75"/>
                  <a:gd name="T76" fmla="*/ 1 w 34"/>
                  <a:gd name="T77" fmla="*/ 1 h 75"/>
                  <a:gd name="T78" fmla="*/ 1 w 34"/>
                  <a:gd name="T79" fmla="*/ 1 h 75"/>
                  <a:gd name="T80" fmla="*/ 1 w 34"/>
                  <a:gd name="T81" fmla="*/ 1 h 75"/>
                  <a:gd name="T82" fmla="*/ 1 w 34"/>
                  <a:gd name="T83" fmla="*/ 1 h 75"/>
                  <a:gd name="T84" fmla="*/ 1 w 34"/>
                  <a:gd name="T85" fmla="*/ 1 h 75"/>
                  <a:gd name="T86" fmla="*/ 1 w 34"/>
                  <a:gd name="T87" fmla="*/ 1 h 75"/>
                  <a:gd name="T88" fmla="*/ 1 w 34"/>
                  <a:gd name="T89" fmla="*/ 1 h 75"/>
                  <a:gd name="T90" fmla="*/ 1 w 34"/>
                  <a:gd name="T91" fmla="*/ 1 h 75"/>
                  <a:gd name="T92" fmla="*/ 1 w 34"/>
                  <a:gd name="T93" fmla="*/ 1 h 75"/>
                  <a:gd name="T94" fmla="*/ 1 w 34"/>
                  <a:gd name="T95" fmla="*/ 1 h 75"/>
                  <a:gd name="T96" fmla="*/ 1 w 34"/>
                  <a:gd name="T97" fmla="*/ 1 h 75"/>
                  <a:gd name="T98" fmla="*/ 1 w 34"/>
                  <a:gd name="T99" fmla="*/ 1 h 75"/>
                  <a:gd name="T100" fmla="*/ 1 w 34"/>
                  <a:gd name="T101" fmla="*/ 1 h 75"/>
                  <a:gd name="T102" fmla="*/ 1 w 34"/>
                  <a:gd name="T103" fmla="*/ 1 h 75"/>
                  <a:gd name="T104" fmla="*/ 1 w 34"/>
                  <a:gd name="T105" fmla="*/ 1 h 75"/>
                  <a:gd name="T106" fmla="*/ 1 w 34"/>
                  <a:gd name="T107" fmla="*/ 1 h 75"/>
                  <a:gd name="T108" fmla="*/ 1 w 34"/>
                  <a:gd name="T109" fmla="*/ 1 h 75"/>
                  <a:gd name="T110" fmla="*/ 1 w 34"/>
                  <a:gd name="T111" fmla="*/ 1 h 75"/>
                  <a:gd name="T112" fmla="*/ 1 w 34"/>
                  <a:gd name="T113" fmla="*/ 1 h 75"/>
                  <a:gd name="T114" fmla="*/ 1 w 34"/>
                  <a:gd name="T115" fmla="*/ 1 h 75"/>
                  <a:gd name="T116" fmla="*/ 1 w 34"/>
                  <a:gd name="T117" fmla="*/ 1 h 75"/>
                  <a:gd name="T118" fmla="*/ 0 w 34"/>
                  <a:gd name="T119" fmla="*/ 1 h 75"/>
                  <a:gd name="T120" fmla="*/ 0 w 34"/>
                  <a:gd name="T121" fmla="*/ 1 h 7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4"/>
                  <a:gd name="T184" fmla="*/ 0 h 75"/>
                  <a:gd name="T185" fmla="*/ 34 w 34"/>
                  <a:gd name="T186" fmla="*/ 75 h 7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4" h="75">
                    <a:moveTo>
                      <a:pt x="0" y="16"/>
                    </a:moveTo>
                    <a:lnTo>
                      <a:pt x="2" y="10"/>
                    </a:lnTo>
                    <a:lnTo>
                      <a:pt x="4" y="10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21" y="0"/>
                    </a:lnTo>
                    <a:lnTo>
                      <a:pt x="26" y="2"/>
                    </a:lnTo>
                    <a:lnTo>
                      <a:pt x="29" y="4"/>
                    </a:lnTo>
                    <a:lnTo>
                      <a:pt x="31" y="7"/>
                    </a:lnTo>
                    <a:lnTo>
                      <a:pt x="32" y="10"/>
                    </a:lnTo>
                    <a:lnTo>
                      <a:pt x="34" y="13"/>
                    </a:lnTo>
                    <a:lnTo>
                      <a:pt x="31" y="10"/>
                    </a:lnTo>
                    <a:lnTo>
                      <a:pt x="29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8" y="10"/>
                    </a:lnTo>
                    <a:lnTo>
                      <a:pt x="15" y="13"/>
                    </a:lnTo>
                    <a:lnTo>
                      <a:pt x="13" y="16"/>
                    </a:lnTo>
                    <a:lnTo>
                      <a:pt x="12" y="19"/>
                    </a:lnTo>
                    <a:lnTo>
                      <a:pt x="12" y="27"/>
                    </a:lnTo>
                    <a:lnTo>
                      <a:pt x="13" y="29"/>
                    </a:lnTo>
                    <a:lnTo>
                      <a:pt x="16" y="32"/>
                    </a:lnTo>
                    <a:lnTo>
                      <a:pt x="20" y="34"/>
                    </a:lnTo>
                    <a:lnTo>
                      <a:pt x="21" y="35"/>
                    </a:lnTo>
                    <a:lnTo>
                      <a:pt x="28" y="35"/>
                    </a:lnTo>
                    <a:lnTo>
                      <a:pt x="31" y="34"/>
                    </a:lnTo>
                    <a:lnTo>
                      <a:pt x="32" y="32"/>
                    </a:lnTo>
                    <a:lnTo>
                      <a:pt x="34" y="31"/>
                    </a:lnTo>
                    <a:lnTo>
                      <a:pt x="34" y="45"/>
                    </a:lnTo>
                    <a:lnTo>
                      <a:pt x="31" y="45"/>
                    </a:lnTo>
                    <a:lnTo>
                      <a:pt x="29" y="42"/>
                    </a:lnTo>
                    <a:lnTo>
                      <a:pt x="23" y="42"/>
                    </a:lnTo>
                    <a:lnTo>
                      <a:pt x="21" y="43"/>
                    </a:lnTo>
                    <a:lnTo>
                      <a:pt x="18" y="45"/>
                    </a:lnTo>
                    <a:lnTo>
                      <a:pt x="15" y="45"/>
                    </a:lnTo>
                    <a:lnTo>
                      <a:pt x="13" y="48"/>
                    </a:lnTo>
                    <a:lnTo>
                      <a:pt x="12" y="51"/>
                    </a:lnTo>
                    <a:lnTo>
                      <a:pt x="12" y="58"/>
                    </a:lnTo>
                    <a:lnTo>
                      <a:pt x="13" y="62"/>
                    </a:lnTo>
                    <a:lnTo>
                      <a:pt x="20" y="66"/>
                    </a:lnTo>
                    <a:lnTo>
                      <a:pt x="21" y="66"/>
                    </a:lnTo>
                    <a:lnTo>
                      <a:pt x="26" y="67"/>
                    </a:lnTo>
                    <a:lnTo>
                      <a:pt x="28" y="67"/>
                    </a:lnTo>
                    <a:lnTo>
                      <a:pt x="31" y="66"/>
                    </a:lnTo>
                    <a:lnTo>
                      <a:pt x="34" y="64"/>
                    </a:lnTo>
                    <a:lnTo>
                      <a:pt x="32" y="66"/>
                    </a:lnTo>
                    <a:lnTo>
                      <a:pt x="31" y="70"/>
                    </a:lnTo>
                    <a:lnTo>
                      <a:pt x="29" y="73"/>
                    </a:lnTo>
                    <a:lnTo>
                      <a:pt x="26" y="75"/>
                    </a:lnTo>
                    <a:lnTo>
                      <a:pt x="24" y="75"/>
                    </a:lnTo>
                    <a:lnTo>
                      <a:pt x="10" y="75"/>
                    </a:lnTo>
                    <a:lnTo>
                      <a:pt x="7" y="73"/>
                    </a:lnTo>
                    <a:lnTo>
                      <a:pt x="4" y="70"/>
                    </a:lnTo>
                    <a:lnTo>
                      <a:pt x="2" y="67"/>
                    </a:lnTo>
                    <a:lnTo>
                      <a:pt x="0" y="66"/>
                    </a:lnTo>
                    <a:lnTo>
                      <a:pt x="0" y="1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8" name="Freeform 41"/>
              <p:cNvSpPr>
                <a:spLocks/>
              </p:cNvSpPr>
              <p:nvPr/>
            </p:nvSpPr>
            <p:spPr bwMode="auto">
              <a:xfrm>
                <a:off x="3284" y="3515"/>
                <a:ext cx="12" cy="14"/>
              </a:xfrm>
              <a:custGeom>
                <a:avLst/>
                <a:gdLst>
                  <a:gd name="T0" fmla="*/ 0 w 26"/>
                  <a:gd name="T1" fmla="*/ 1 h 27"/>
                  <a:gd name="T2" fmla="*/ 0 w 26"/>
                  <a:gd name="T3" fmla="*/ 1 h 27"/>
                  <a:gd name="T4" fmla="*/ 0 w 26"/>
                  <a:gd name="T5" fmla="*/ 1 h 27"/>
                  <a:gd name="T6" fmla="*/ 0 w 26"/>
                  <a:gd name="T7" fmla="*/ 1 h 27"/>
                  <a:gd name="T8" fmla="*/ 0 w 26"/>
                  <a:gd name="T9" fmla="*/ 1 h 27"/>
                  <a:gd name="T10" fmla="*/ 0 w 26"/>
                  <a:gd name="T11" fmla="*/ 0 h 27"/>
                  <a:gd name="T12" fmla="*/ 0 w 26"/>
                  <a:gd name="T13" fmla="*/ 0 h 27"/>
                  <a:gd name="T14" fmla="*/ 0 w 26"/>
                  <a:gd name="T15" fmla="*/ 0 h 27"/>
                  <a:gd name="T16" fmla="*/ 0 w 26"/>
                  <a:gd name="T17" fmla="*/ 0 h 27"/>
                  <a:gd name="T18" fmla="*/ 0 w 26"/>
                  <a:gd name="T19" fmla="*/ 1 h 27"/>
                  <a:gd name="T20" fmla="*/ 0 w 26"/>
                  <a:gd name="T21" fmla="*/ 1 h 27"/>
                  <a:gd name="T22" fmla="*/ 0 w 26"/>
                  <a:gd name="T23" fmla="*/ 1 h 27"/>
                  <a:gd name="T24" fmla="*/ 0 w 26"/>
                  <a:gd name="T25" fmla="*/ 1 h 27"/>
                  <a:gd name="T26" fmla="*/ 0 w 26"/>
                  <a:gd name="T27" fmla="*/ 1 h 27"/>
                  <a:gd name="T28" fmla="*/ 0 w 26"/>
                  <a:gd name="T29" fmla="*/ 1 h 27"/>
                  <a:gd name="T30" fmla="*/ 0 w 26"/>
                  <a:gd name="T31" fmla="*/ 1 h 27"/>
                  <a:gd name="T32" fmla="*/ 0 w 26"/>
                  <a:gd name="T33" fmla="*/ 1 h 27"/>
                  <a:gd name="T34" fmla="*/ 0 w 26"/>
                  <a:gd name="T35" fmla="*/ 1 h 27"/>
                  <a:gd name="T36" fmla="*/ 0 w 26"/>
                  <a:gd name="T37" fmla="*/ 1 h 27"/>
                  <a:gd name="T38" fmla="*/ 0 w 26"/>
                  <a:gd name="T39" fmla="*/ 1 h 27"/>
                  <a:gd name="T40" fmla="*/ 0 w 26"/>
                  <a:gd name="T41" fmla="*/ 1 h 27"/>
                  <a:gd name="T42" fmla="*/ 0 w 26"/>
                  <a:gd name="T43" fmla="*/ 1 h 27"/>
                  <a:gd name="T44" fmla="*/ 0 w 26"/>
                  <a:gd name="T45" fmla="*/ 1 h 27"/>
                  <a:gd name="T46" fmla="*/ 0 w 26"/>
                  <a:gd name="T47" fmla="*/ 1 h 27"/>
                  <a:gd name="T48" fmla="*/ 0 w 26"/>
                  <a:gd name="T49" fmla="*/ 1 h 2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"/>
                  <a:gd name="T76" fmla="*/ 0 h 27"/>
                  <a:gd name="T77" fmla="*/ 26 w 26"/>
                  <a:gd name="T78" fmla="*/ 27 h 2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" h="27">
                    <a:moveTo>
                      <a:pt x="0" y="15"/>
                    </a:moveTo>
                    <a:lnTo>
                      <a:pt x="0" y="11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2"/>
                    </a:lnTo>
                    <a:lnTo>
                      <a:pt x="21" y="5"/>
                    </a:lnTo>
                    <a:lnTo>
                      <a:pt x="22" y="7"/>
                    </a:lnTo>
                    <a:lnTo>
                      <a:pt x="26" y="10"/>
                    </a:lnTo>
                    <a:lnTo>
                      <a:pt x="26" y="16"/>
                    </a:lnTo>
                    <a:lnTo>
                      <a:pt x="24" y="19"/>
                    </a:lnTo>
                    <a:lnTo>
                      <a:pt x="22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6" y="27"/>
                    </a:lnTo>
                    <a:lnTo>
                      <a:pt x="8" y="27"/>
                    </a:lnTo>
                    <a:lnTo>
                      <a:pt x="7" y="26"/>
                    </a:lnTo>
                    <a:lnTo>
                      <a:pt x="5" y="24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9" name="Freeform 42"/>
              <p:cNvSpPr>
                <a:spLocks/>
              </p:cNvSpPr>
              <p:nvPr/>
            </p:nvSpPr>
            <p:spPr bwMode="auto">
              <a:xfrm>
                <a:off x="3284" y="3532"/>
                <a:ext cx="12" cy="13"/>
              </a:xfrm>
              <a:custGeom>
                <a:avLst/>
                <a:gdLst>
                  <a:gd name="T0" fmla="*/ 0 w 26"/>
                  <a:gd name="T1" fmla="*/ 1 h 25"/>
                  <a:gd name="T2" fmla="*/ 0 w 26"/>
                  <a:gd name="T3" fmla="*/ 1 h 25"/>
                  <a:gd name="T4" fmla="*/ 0 w 26"/>
                  <a:gd name="T5" fmla="*/ 1 h 25"/>
                  <a:gd name="T6" fmla="*/ 0 w 26"/>
                  <a:gd name="T7" fmla="*/ 1 h 25"/>
                  <a:gd name="T8" fmla="*/ 0 w 26"/>
                  <a:gd name="T9" fmla="*/ 1 h 25"/>
                  <a:gd name="T10" fmla="*/ 0 w 26"/>
                  <a:gd name="T11" fmla="*/ 1 h 25"/>
                  <a:gd name="T12" fmla="*/ 0 w 26"/>
                  <a:gd name="T13" fmla="*/ 0 h 25"/>
                  <a:gd name="T14" fmla="*/ 0 w 26"/>
                  <a:gd name="T15" fmla="*/ 0 h 25"/>
                  <a:gd name="T16" fmla="*/ 0 w 26"/>
                  <a:gd name="T17" fmla="*/ 1 h 25"/>
                  <a:gd name="T18" fmla="*/ 0 w 26"/>
                  <a:gd name="T19" fmla="*/ 1 h 25"/>
                  <a:gd name="T20" fmla="*/ 0 w 26"/>
                  <a:gd name="T21" fmla="*/ 1 h 25"/>
                  <a:gd name="T22" fmla="*/ 0 w 26"/>
                  <a:gd name="T23" fmla="*/ 1 h 25"/>
                  <a:gd name="T24" fmla="*/ 0 w 26"/>
                  <a:gd name="T25" fmla="*/ 1 h 25"/>
                  <a:gd name="T26" fmla="*/ 0 w 26"/>
                  <a:gd name="T27" fmla="*/ 1 h 25"/>
                  <a:gd name="T28" fmla="*/ 0 w 26"/>
                  <a:gd name="T29" fmla="*/ 1 h 25"/>
                  <a:gd name="T30" fmla="*/ 0 w 26"/>
                  <a:gd name="T31" fmla="*/ 1 h 25"/>
                  <a:gd name="T32" fmla="*/ 0 w 26"/>
                  <a:gd name="T33" fmla="*/ 1 h 25"/>
                  <a:gd name="T34" fmla="*/ 0 w 26"/>
                  <a:gd name="T35" fmla="*/ 1 h 25"/>
                  <a:gd name="T36" fmla="*/ 0 w 26"/>
                  <a:gd name="T37" fmla="*/ 1 h 25"/>
                  <a:gd name="T38" fmla="*/ 0 w 26"/>
                  <a:gd name="T39" fmla="*/ 1 h 25"/>
                  <a:gd name="T40" fmla="*/ 0 w 26"/>
                  <a:gd name="T41" fmla="*/ 1 h 25"/>
                  <a:gd name="T42" fmla="*/ 0 w 26"/>
                  <a:gd name="T43" fmla="*/ 1 h 25"/>
                  <a:gd name="T44" fmla="*/ 0 w 26"/>
                  <a:gd name="T45" fmla="*/ 1 h 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6"/>
                  <a:gd name="T70" fmla="*/ 0 h 25"/>
                  <a:gd name="T71" fmla="*/ 26 w 26"/>
                  <a:gd name="T72" fmla="*/ 25 h 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6" h="25">
                    <a:moveTo>
                      <a:pt x="0" y="11"/>
                    </a:moveTo>
                    <a:lnTo>
                      <a:pt x="0" y="9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22" y="4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22" y="20"/>
                    </a:lnTo>
                    <a:lnTo>
                      <a:pt x="19" y="24"/>
                    </a:lnTo>
                    <a:lnTo>
                      <a:pt x="16" y="25"/>
                    </a:lnTo>
                    <a:lnTo>
                      <a:pt x="13" y="25"/>
                    </a:lnTo>
                    <a:lnTo>
                      <a:pt x="8" y="24"/>
                    </a:lnTo>
                    <a:lnTo>
                      <a:pt x="7" y="24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0" name="Freeform 43"/>
              <p:cNvSpPr>
                <a:spLocks/>
              </p:cNvSpPr>
              <p:nvPr/>
            </p:nvSpPr>
            <p:spPr bwMode="auto">
              <a:xfrm>
                <a:off x="3280" y="3526"/>
                <a:ext cx="4" cy="10"/>
              </a:xfrm>
              <a:custGeom>
                <a:avLst/>
                <a:gdLst>
                  <a:gd name="T0" fmla="*/ 0 w 6"/>
                  <a:gd name="T1" fmla="*/ 0 h 21"/>
                  <a:gd name="T2" fmla="*/ 0 w 6"/>
                  <a:gd name="T3" fmla="*/ 0 h 21"/>
                  <a:gd name="T4" fmla="*/ 1 w 6"/>
                  <a:gd name="T5" fmla="*/ 0 h 21"/>
                  <a:gd name="T6" fmla="*/ 0 w 6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21"/>
                  <a:gd name="T14" fmla="*/ 6 w 6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21">
                    <a:moveTo>
                      <a:pt x="0" y="0"/>
                    </a:moveTo>
                    <a:lnTo>
                      <a:pt x="0" y="21"/>
                    </a:lnTo>
                    <a:lnTo>
                      <a:pt x="6" y="1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1" name="Freeform 44"/>
              <p:cNvSpPr>
                <a:spLocks/>
              </p:cNvSpPr>
              <p:nvPr/>
            </p:nvSpPr>
            <p:spPr bwMode="auto">
              <a:xfrm>
                <a:off x="3230" y="3549"/>
                <a:ext cx="89" cy="33"/>
              </a:xfrm>
              <a:custGeom>
                <a:avLst/>
                <a:gdLst>
                  <a:gd name="T0" fmla="*/ 1 w 178"/>
                  <a:gd name="T1" fmla="*/ 0 h 67"/>
                  <a:gd name="T2" fmla="*/ 1 w 178"/>
                  <a:gd name="T3" fmla="*/ 0 h 67"/>
                  <a:gd name="T4" fmla="*/ 0 w 178"/>
                  <a:gd name="T5" fmla="*/ 0 h 67"/>
                  <a:gd name="T6" fmla="*/ 0 w 178"/>
                  <a:gd name="T7" fmla="*/ 0 h 67"/>
                  <a:gd name="T8" fmla="*/ 1 w 178"/>
                  <a:gd name="T9" fmla="*/ 0 h 67"/>
                  <a:gd name="T10" fmla="*/ 1 w 178"/>
                  <a:gd name="T11" fmla="*/ 0 h 67"/>
                  <a:gd name="T12" fmla="*/ 1 w 178"/>
                  <a:gd name="T13" fmla="*/ 0 h 67"/>
                  <a:gd name="T14" fmla="*/ 1 w 178"/>
                  <a:gd name="T15" fmla="*/ 0 h 67"/>
                  <a:gd name="T16" fmla="*/ 1 w 178"/>
                  <a:gd name="T17" fmla="*/ 0 h 67"/>
                  <a:gd name="T18" fmla="*/ 1 w 178"/>
                  <a:gd name="T19" fmla="*/ 0 h 67"/>
                  <a:gd name="T20" fmla="*/ 1 w 178"/>
                  <a:gd name="T21" fmla="*/ 0 h 67"/>
                  <a:gd name="T22" fmla="*/ 1 w 178"/>
                  <a:gd name="T23" fmla="*/ 0 h 67"/>
                  <a:gd name="T24" fmla="*/ 1 w 178"/>
                  <a:gd name="T25" fmla="*/ 0 h 67"/>
                  <a:gd name="T26" fmla="*/ 1 w 178"/>
                  <a:gd name="T27" fmla="*/ 0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67"/>
                  <a:gd name="T44" fmla="*/ 178 w 178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67">
                    <a:moveTo>
                      <a:pt x="178" y="54"/>
                    </a:moveTo>
                    <a:lnTo>
                      <a:pt x="122" y="59"/>
                    </a:lnTo>
                    <a:lnTo>
                      <a:pt x="0" y="67"/>
                    </a:lnTo>
                    <a:lnTo>
                      <a:pt x="0" y="11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2" y="11"/>
                    </a:lnTo>
                    <a:lnTo>
                      <a:pt x="168" y="11"/>
                    </a:lnTo>
                    <a:lnTo>
                      <a:pt x="173" y="14"/>
                    </a:lnTo>
                    <a:lnTo>
                      <a:pt x="176" y="19"/>
                    </a:lnTo>
                    <a:lnTo>
                      <a:pt x="178" y="24"/>
                    </a:lnTo>
                    <a:lnTo>
                      <a:pt x="178" y="5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2" name="Freeform 45"/>
              <p:cNvSpPr>
                <a:spLocks/>
              </p:cNvSpPr>
              <p:nvPr/>
            </p:nvSpPr>
            <p:spPr bwMode="auto">
              <a:xfrm>
                <a:off x="3335" y="3564"/>
                <a:ext cx="23" cy="21"/>
              </a:xfrm>
              <a:custGeom>
                <a:avLst/>
                <a:gdLst>
                  <a:gd name="T0" fmla="*/ 0 w 48"/>
                  <a:gd name="T1" fmla="*/ 1 h 41"/>
                  <a:gd name="T2" fmla="*/ 0 w 48"/>
                  <a:gd name="T3" fmla="*/ 1 h 41"/>
                  <a:gd name="T4" fmla="*/ 0 w 48"/>
                  <a:gd name="T5" fmla="*/ 1 h 41"/>
                  <a:gd name="T6" fmla="*/ 0 w 48"/>
                  <a:gd name="T7" fmla="*/ 1 h 41"/>
                  <a:gd name="T8" fmla="*/ 0 w 48"/>
                  <a:gd name="T9" fmla="*/ 1 h 41"/>
                  <a:gd name="T10" fmla="*/ 0 w 48"/>
                  <a:gd name="T11" fmla="*/ 1 h 41"/>
                  <a:gd name="T12" fmla="*/ 0 w 48"/>
                  <a:gd name="T13" fmla="*/ 1 h 41"/>
                  <a:gd name="T14" fmla="*/ 0 w 48"/>
                  <a:gd name="T15" fmla="*/ 0 h 41"/>
                  <a:gd name="T16" fmla="*/ 0 w 48"/>
                  <a:gd name="T17" fmla="*/ 0 h 41"/>
                  <a:gd name="T18" fmla="*/ 0 w 48"/>
                  <a:gd name="T19" fmla="*/ 1 h 41"/>
                  <a:gd name="T20" fmla="*/ 0 w 48"/>
                  <a:gd name="T21" fmla="*/ 1 h 41"/>
                  <a:gd name="T22" fmla="*/ 0 w 48"/>
                  <a:gd name="T23" fmla="*/ 1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41"/>
                  <a:gd name="T38" fmla="*/ 48 w 48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41">
                    <a:moveTo>
                      <a:pt x="0" y="24"/>
                    </a:moveTo>
                    <a:lnTo>
                      <a:pt x="18" y="25"/>
                    </a:lnTo>
                    <a:lnTo>
                      <a:pt x="18" y="35"/>
                    </a:lnTo>
                    <a:lnTo>
                      <a:pt x="48" y="41"/>
                    </a:lnTo>
                    <a:lnTo>
                      <a:pt x="48" y="13"/>
                    </a:lnTo>
                    <a:lnTo>
                      <a:pt x="46" y="6"/>
                    </a:lnTo>
                    <a:lnTo>
                      <a:pt x="45" y="3"/>
                    </a:lnTo>
                    <a:lnTo>
                      <a:pt x="40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3" name="Freeform 46"/>
              <p:cNvSpPr>
                <a:spLocks/>
              </p:cNvSpPr>
              <p:nvPr/>
            </p:nvSpPr>
            <p:spPr bwMode="auto">
              <a:xfrm>
                <a:off x="3190" y="3554"/>
                <a:ext cx="21" cy="29"/>
              </a:xfrm>
              <a:custGeom>
                <a:avLst/>
                <a:gdLst>
                  <a:gd name="T0" fmla="*/ 0 w 43"/>
                  <a:gd name="T1" fmla="*/ 1 h 57"/>
                  <a:gd name="T2" fmla="*/ 0 w 43"/>
                  <a:gd name="T3" fmla="*/ 1 h 57"/>
                  <a:gd name="T4" fmla="*/ 0 w 43"/>
                  <a:gd name="T5" fmla="*/ 1 h 57"/>
                  <a:gd name="T6" fmla="*/ 0 w 43"/>
                  <a:gd name="T7" fmla="*/ 1 h 57"/>
                  <a:gd name="T8" fmla="*/ 0 w 43"/>
                  <a:gd name="T9" fmla="*/ 1 h 57"/>
                  <a:gd name="T10" fmla="*/ 0 w 43"/>
                  <a:gd name="T11" fmla="*/ 1 h 57"/>
                  <a:gd name="T12" fmla="*/ 0 w 43"/>
                  <a:gd name="T13" fmla="*/ 1 h 57"/>
                  <a:gd name="T14" fmla="*/ 0 w 43"/>
                  <a:gd name="T15" fmla="*/ 1 h 57"/>
                  <a:gd name="T16" fmla="*/ 0 w 43"/>
                  <a:gd name="T17" fmla="*/ 0 h 57"/>
                  <a:gd name="T18" fmla="*/ 0 w 43"/>
                  <a:gd name="T19" fmla="*/ 0 h 57"/>
                  <a:gd name="T20" fmla="*/ 0 w 43"/>
                  <a:gd name="T21" fmla="*/ 1 h 57"/>
                  <a:gd name="T22" fmla="*/ 0 w 43"/>
                  <a:gd name="T23" fmla="*/ 1 h 57"/>
                  <a:gd name="T24" fmla="*/ 0 w 43"/>
                  <a:gd name="T25" fmla="*/ 1 h 57"/>
                  <a:gd name="T26" fmla="*/ 0 w 43"/>
                  <a:gd name="T27" fmla="*/ 1 h 57"/>
                  <a:gd name="T28" fmla="*/ 0 w 43"/>
                  <a:gd name="T29" fmla="*/ 1 h 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"/>
                  <a:gd name="T46" fmla="*/ 0 h 57"/>
                  <a:gd name="T47" fmla="*/ 43 w 43"/>
                  <a:gd name="T48" fmla="*/ 57 h 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" h="57">
                    <a:moveTo>
                      <a:pt x="29" y="54"/>
                    </a:moveTo>
                    <a:lnTo>
                      <a:pt x="35" y="54"/>
                    </a:lnTo>
                    <a:lnTo>
                      <a:pt x="37" y="54"/>
                    </a:lnTo>
                    <a:lnTo>
                      <a:pt x="40" y="54"/>
                    </a:lnTo>
                    <a:lnTo>
                      <a:pt x="43" y="57"/>
                    </a:lnTo>
                    <a:lnTo>
                      <a:pt x="43" y="11"/>
                    </a:lnTo>
                    <a:lnTo>
                      <a:pt x="42" y="5"/>
                    </a:lnTo>
                    <a:lnTo>
                      <a:pt x="37" y="2"/>
                    </a:lnTo>
                    <a:lnTo>
                      <a:pt x="34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57"/>
                    </a:lnTo>
                    <a:lnTo>
                      <a:pt x="29" y="5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4" name="Freeform 47"/>
              <p:cNvSpPr>
                <a:spLocks/>
              </p:cNvSpPr>
              <p:nvPr/>
            </p:nvSpPr>
            <p:spPr bwMode="auto">
              <a:xfrm>
                <a:off x="3343" y="3582"/>
                <a:ext cx="31" cy="12"/>
              </a:xfrm>
              <a:custGeom>
                <a:avLst/>
                <a:gdLst>
                  <a:gd name="T0" fmla="*/ 0 w 62"/>
                  <a:gd name="T1" fmla="*/ 1 h 24"/>
                  <a:gd name="T2" fmla="*/ 1 w 62"/>
                  <a:gd name="T3" fmla="*/ 1 h 24"/>
                  <a:gd name="T4" fmla="*/ 1 w 62"/>
                  <a:gd name="T5" fmla="*/ 1 h 24"/>
                  <a:gd name="T6" fmla="*/ 1 w 62"/>
                  <a:gd name="T7" fmla="*/ 1 h 24"/>
                  <a:gd name="T8" fmla="*/ 1 w 62"/>
                  <a:gd name="T9" fmla="*/ 1 h 24"/>
                  <a:gd name="T10" fmla="*/ 1 w 62"/>
                  <a:gd name="T11" fmla="*/ 1 h 24"/>
                  <a:gd name="T12" fmla="*/ 1 w 62"/>
                  <a:gd name="T13" fmla="*/ 1 h 24"/>
                  <a:gd name="T14" fmla="*/ 1 w 62"/>
                  <a:gd name="T15" fmla="*/ 1 h 24"/>
                  <a:gd name="T16" fmla="*/ 0 w 62"/>
                  <a:gd name="T17" fmla="*/ 0 h 24"/>
                  <a:gd name="T18" fmla="*/ 0 w 62"/>
                  <a:gd name="T19" fmla="*/ 1 h 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2"/>
                  <a:gd name="T31" fmla="*/ 0 h 24"/>
                  <a:gd name="T32" fmla="*/ 62 w 62"/>
                  <a:gd name="T33" fmla="*/ 24 h 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2" h="24">
                    <a:moveTo>
                      <a:pt x="0" y="9"/>
                    </a:moveTo>
                    <a:lnTo>
                      <a:pt x="55" y="19"/>
                    </a:lnTo>
                    <a:lnTo>
                      <a:pt x="57" y="20"/>
                    </a:lnTo>
                    <a:lnTo>
                      <a:pt x="58" y="20"/>
                    </a:lnTo>
                    <a:lnTo>
                      <a:pt x="62" y="24"/>
                    </a:lnTo>
                    <a:lnTo>
                      <a:pt x="62" y="11"/>
                    </a:lnTo>
                    <a:lnTo>
                      <a:pt x="38" y="8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5" name="Freeform 48"/>
              <p:cNvSpPr>
                <a:spLocks/>
              </p:cNvSpPr>
              <p:nvPr/>
            </p:nvSpPr>
            <p:spPr bwMode="auto">
              <a:xfrm>
                <a:off x="3222" y="3578"/>
                <a:ext cx="81" cy="68"/>
              </a:xfrm>
              <a:custGeom>
                <a:avLst/>
                <a:gdLst>
                  <a:gd name="T0" fmla="*/ 1 w 160"/>
                  <a:gd name="T1" fmla="*/ 1 h 136"/>
                  <a:gd name="T2" fmla="*/ 1 w 160"/>
                  <a:gd name="T3" fmla="*/ 1 h 136"/>
                  <a:gd name="T4" fmla="*/ 1 w 160"/>
                  <a:gd name="T5" fmla="*/ 1 h 136"/>
                  <a:gd name="T6" fmla="*/ 1 w 160"/>
                  <a:gd name="T7" fmla="*/ 1 h 136"/>
                  <a:gd name="T8" fmla="*/ 1 w 160"/>
                  <a:gd name="T9" fmla="*/ 1 h 136"/>
                  <a:gd name="T10" fmla="*/ 1 w 160"/>
                  <a:gd name="T11" fmla="*/ 1 h 136"/>
                  <a:gd name="T12" fmla="*/ 1 w 160"/>
                  <a:gd name="T13" fmla="*/ 1 h 136"/>
                  <a:gd name="T14" fmla="*/ 1 w 160"/>
                  <a:gd name="T15" fmla="*/ 1 h 136"/>
                  <a:gd name="T16" fmla="*/ 1 w 160"/>
                  <a:gd name="T17" fmla="*/ 1 h 136"/>
                  <a:gd name="T18" fmla="*/ 1 w 160"/>
                  <a:gd name="T19" fmla="*/ 1 h 136"/>
                  <a:gd name="T20" fmla="*/ 1 w 160"/>
                  <a:gd name="T21" fmla="*/ 1 h 136"/>
                  <a:gd name="T22" fmla="*/ 1 w 160"/>
                  <a:gd name="T23" fmla="*/ 0 h 136"/>
                  <a:gd name="T24" fmla="*/ 1 w 160"/>
                  <a:gd name="T25" fmla="*/ 1 h 136"/>
                  <a:gd name="T26" fmla="*/ 0 w 160"/>
                  <a:gd name="T27" fmla="*/ 1 h 136"/>
                  <a:gd name="T28" fmla="*/ 0 w 160"/>
                  <a:gd name="T29" fmla="*/ 1 h 136"/>
                  <a:gd name="T30" fmla="*/ 1 w 160"/>
                  <a:gd name="T31" fmla="*/ 1 h 136"/>
                  <a:gd name="T32" fmla="*/ 1 w 160"/>
                  <a:gd name="T33" fmla="*/ 1 h 136"/>
                  <a:gd name="T34" fmla="*/ 1 w 160"/>
                  <a:gd name="T35" fmla="*/ 1 h 1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0"/>
                  <a:gd name="T55" fmla="*/ 0 h 136"/>
                  <a:gd name="T56" fmla="*/ 160 w 160"/>
                  <a:gd name="T57" fmla="*/ 136 h 1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0" h="136">
                    <a:moveTo>
                      <a:pt x="78" y="98"/>
                    </a:moveTo>
                    <a:lnTo>
                      <a:pt x="78" y="32"/>
                    </a:lnTo>
                    <a:lnTo>
                      <a:pt x="79" y="25"/>
                    </a:lnTo>
                    <a:lnTo>
                      <a:pt x="81" y="25"/>
                    </a:lnTo>
                    <a:lnTo>
                      <a:pt x="82" y="22"/>
                    </a:lnTo>
                    <a:lnTo>
                      <a:pt x="98" y="20"/>
                    </a:lnTo>
                    <a:lnTo>
                      <a:pt x="160" y="19"/>
                    </a:lnTo>
                    <a:lnTo>
                      <a:pt x="159" y="13"/>
                    </a:lnTo>
                    <a:lnTo>
                      <a:pt x="156" y="6"/>
                    </a:lnTo>
                    <a:lnTo>
                      <a:pt x="152" y="3"/>
                    </a:lnTo>
                    <a:lnTo>
                      <a:pt x="146" y="1"/>
                    </a:lnTo>
                    <a:lnTo>
                      <a:pt x="138" y="0"/>
                    </a:lnTo>
                    <a:lnTo>
                      <a:pt x="16" y="8"/>
                    </a:lnTo>
                    <a:lnTo>
                      <a:pt x="0" y="11"/>
                    </a:lnTo>
                    <a:lnTo>
                      <a:pt x="0" y="19"/>
                    </a:lnTo>
                    <a:lnTo>
                      <a:pt x="60" y="19"/>
                    </a:lnTo>
                    <a:lnTo>
                      <a:pt x="60" y="136"/>
                    </a:lnTo>
                    <a:lnTo>
                      <a:pt x="78" y="98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6" name="Freeform 49"/>
              <p:cNvSpPr>
                <a:spLocks/>
              </p:cNvSpPr>
              <p:nvPr/>
            </p:nvSpPr>
            <p:spPr bwMode="auto">
              <a:xfrm>
                <a:off x="3253" y="3637"/>
                <a:ext cx="8" cy="46"/>
              </a:xfrm>
              <a:custGeom>
                <a:avLst/>
                <a:gdLst>
                  <a:gd name="T0" fmla="*/ 0 w 18"/>
                  <a:gd name="T1" fmla="*/ 0 h 90"/>
                  <a:gd name="T2" fmla="*/ 0 w 18"/>
                  <a:gd name="T3" fmla="*/ 1 h 90"/>
                  <a:gd name="T4" fmla="*/ 0 w 18"/>
                  <a:gd name="T5" fmla="*/ 1 h 90"/>
                  <a:gd name="T6" fmla="*/ 0 w 18"/>
                  <a:gd name="T7" fmla="*/ 1 h 90"/>
                  <a:gd name="T8" fmla="*/ 0 w 18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90"/>
                  <a:gd name="T17" fmla="*/ 18 w 1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90">
                    <a:moveTo>
                      <a:pt x="18" y="0"/>
                    </a:moveTo>
                    <a:lnTo>
                      <a:pt x="18" y="90"/>
                    </a:lnTo>
                    <a:lnTo>
                      <a:pt x="0" y="90"/>
                    </a:lnTo>
                    <a:lnTo>
                      <a:pt x="0" y="3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7" name="Freeform 50"/>
              <p:cNvSpPr>
                <a:spLocks/>
              </p:cNvSpPr>
              <p:nvPr/>
            </p:nvSpPr>
            <p:spPr bwMode="auto">
              <a:xfrm>
                <a:off x="3272" y="3587"/>
                <a:ext cx="102" cy="33"/>
              </a:xfrm>
              <a:custGeom>
                <a:avLst/>
                <a:gdLst>
                  <a:gd name="T0" fmla="*/ 0 w 206"/>
                  <a:gd name="T1" fmla="*/ 0 h 67"/>
                  <a:gd name="T2" fmla="*/ 0 w 206"/>
                  <a:gd name="T3" fmla="*/ 0 h 67"/>
                  <a:gd name="T4" fmla="*/ 0 w 206"/>
                  <a:gd name="T5" fmla="*/ 0 h 67"/>
                  <a:gd name="T6" fmla="*/ 0 w 206"/>
                  <a:gd name="T7" fmla="*/ 0 h 67"/>
                  <a:gd name="T8" fmla="*/ 0 w 206"/>
                  <a:gd name="T9" fmla="*/ 0 h 67"/>
                  <a:gd name="T10" fmla="*/ 0 w 206"/>
                  <a:gd name="T11" fmla="*/ 0 h 67"/>
                  <a:gd name="T12" fmla="*/ 0 w 206"/>
                  <a:gd name="T13" fmla="*/ 0 h 67"/>
                  <a:gd name="T14" fmla="*/ 0 w 206"/>
                  <a:gd name="T15" fmla="*/ 0 h 67"/>
                  <a:gd name="T16" fmla="*/ 0 w 206"/>
                  <a:gd name="T17" fmla="*/ 0 h 67"/>
                  <a:gd name="T18" fmla="*/ 0 w 206"/>
                  <a:gd name="T19" fmla="*/ 0 h 67"/>
                  <a:gd name="T20" fmla="*/ 0 w 206"/>
                  <a:gd name="T21" fmla="*/ 0 h 67"/>
                  <a:gd name="T22" fmla="*/ 0 w 206"/>
                  <a:gd name="T23" fmla="*/ 0 h 67"/>
                  <a:gd name="T24" fmla="*/ 0 w 206"/>
                  <a:gd name="T25" fmla="*/ 0 h 67"/>
                  <a:gd name="T26" fmla="*/ 0 w 206"/>
                  <a:gd name="T27" fmla="*/ 0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6"/>
                  <a:gd name="T43" fmla="*/ 0 h 67"/>
                  <a:gd name="T44" fmla="*/ 206 w 206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6" h="67">
                    <a:moveTo>
                      <a:pt x="202" y="11"/>
                    </a:moveTo>
                    <a:lnTo>
                      <a:pt x="201" y="11"/>
                    </a:lnTo>
                    <a:lnTo>
                      <a:pt x="199" y="10"/>
                    </a:lnTo>
                    <a:lnTo>
                      <a:pt x="144" y="0"/>
                    </a:lnTo>
                    <a:lnTo>
                      <a:pt x="144" y="32"/>
                    </a:lnTo>
                    <a:lnTo>
                      <a:pt x="69" y="27"/>
                    </a:lnTo>
                    <a:lnTo>
                      <a:pt x="64" y="27"/>
                    </a:lnTo>
                    <a:lnTo>
                      <a:pt x="62" y="2"/>
                    </a:lnTo>
                    <a:lnTo>
                      <a:pt x="0" y="3"/>
                    </a:lnTo>
                    <a:lnTo>
                      <a:pt x="59" y="48"/>
                    </a:lnTo>
                    <a:lnTo>
                      <a:pt x="131" y="48"/>
                    </a:lnTo>
                    <a:lnTo>
                      <a:pt x="131" y="67"/>
                    </a:lnTo>
                    <a:lnTo>
                      <a:pt x="206" y="15"/>
                    </a:lnTo>
                    <a:lnTo>
                      <a:pt x="202" y="11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8" name="Freeform 51"/>
              <p:cNvSpPr>
                <a:spLocks/>
              </p:cNvSpPr>
              <p:nvPr/>
            </p:nvSpPr>
            <p:spPr bwMode="auto">
              <a:xfrm>
                <a:off x="3306" y="3614"/>
                <a:ext cx="26" cy="14"/>
              </a:xfrm>
              <a:custGeom>
                <a:avLst/>
                <a:gdLst>
                  <a:gd name="T0" fmla="*/ 1 w 52"/>
                  <a:gd name="T1" fmla="*/ 1 h 27"/>
                  <a:gd name="T2" fmla="*/ 1 w 52"/>
                  <a:gd name="T3" fmla="*/ 1 h 27"/>
                  <a:gd name="T4" fmla="*/ 1 w 52"/>
                  <a:gd name="T5" fmla="*/ 0 h 27"/>
                  <a:gd name="T6" fmla="*/ 0 w 52"/>
                  <a:gd name="T7" fmla="*/ 0 h 27"/>
                  <a:gd name="T8" fmla="*/ 1 w 52"/>
                  <a:gd name="T9" fmla="*/ 1 h 27"/>
                  <a:gd name="T10" fmla="*/ 1 w 52"/>
                  <a:gd name="T11" fmla="*/ 1 h 27"/>
                  <a:gd name="T12" fmla="*/ 1 w 52"/>
                  <a:gd name="T13" fmla="*/ 1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27"/>
                  <a:gd name="T23" fmla="*/ 52 w 52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27">
                    <a:moveTo>
                      <a:pt x="47" y="19"/>
                    </a:moveTo>
                    <a:lnTo>
                      <a:pt x="52" y="17"/>
                    </a:lnTo>
                    <a:lnTo>
                      <a:pt x="52" y="0"/>
                    </a:lnTo>
                    <a:lnTo>
                      <a:pt x="0" y="0"/>
                    </a:lnTo>
                    <a:lnTo>
                      <a:pt x="35" y="27"/>
                    </a:lnTo>
                    <a:lnTo>
                      <a:pt x="35" y="13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9" name="Freeform 52"/>
              <p:cNvSpPr>
                <a:spLocks/>
              </p:cNvSpPr>
              <p:nvPr/>
            </p:nvSpPr>
            <p:spPr bwMode="auto">
              <a:xfrm>
                <a:off x="3324" y="3624"/>
                <a:ext cx="3" cy="5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1 h 9"/>
                  <a:gd name="T4" fmla="*/ 0 w 7"/>
                  <a:gd name="T5" fmla="*/ 1 h 9"/>
                  <a:gd name="T6" fmla="*/ 0 w 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0" y="0"/>
                    </a:moveTo>
                    <a:lnTo>
                      <a:pt x="7" y="5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0" name="Freeform 53"/>
              <p:cNvSpPr>
                <a:spLocks/>
              </p:cNvSpPr>
              <p:nvPr/>
            </p:nvSpPr>
            <p:spPr bwMode="auto">
              <a:xfrm>
                <a:off x="3337" y="3594"/>
                <a:ext cx="37" cy="43"/>
              </a:xfrm>
              <a:custGeom>
                <a:avLst/>
                <a:gdLst>
                  <a:gd name="T0" fmla="*/ 0 w 75"/>
                  <a:gd name="T1" fmla="*/ 1 h 85"/>
                  <a:gd name="T2" fmla="*/ 0 w 75"/>
                  <a:gd name="T3" fmla="*/ 1 h 85"/>
                  <a:gd name="T4" fmla="*/ 0 w 75"/>
                  <a:gd name="T5" fmla="*/ 1 h 85"/>
                  <a:gd name="T6" fmla="*/ 0 w 75"/>
                  <a:gd name="T7" fmla="*/ 1 h 85"/>
                  <a:gd name="T8" fmla="*/ 0 w 75"/>
                  <a:gd name="T9" fmla="*/ 1 h 85"/>
                  <a:gd name="T10" fmla="*/ 0 w 75"/>
                  <a:gd name="T11" fmla="*/ 1 h 85"/>
                  <a:gd name="T12" fmla="*/ 0 w 75"/>
                  <a:gd name="T13" fmla="*/ 1 h 85"/>
                  <a:gd name="T14" fmla="*/ 0 w 75"/>
                  <a:gd name="T15" fmla="*/ 1 h 85"/>
                  <a:gd name="T16" fmla="*/ 0 w 75"/>
                  <a:gd name="T17" fmla="*/ 1 h 85"/>
                  <a:gd name="T18" fmla="*/ 0 w 75"/>
                  <a:gd name="T19" fmla="*/ 1 h 85"/>
                  <a:gd name="T20" fmla="*/ 0 w 75"/>
                  <a:gd name="T21" fmla="*/ 1 h 85"/>
                  <a:gd name="T22" fmla="*/ 0 w 75"/>
                  <a:gd name="T23" fmla="*/ 1 h 85"/>
                  <a:gd name="T24" fmla="*/ 0 w 75"/>
                  <a:gd name="T25" fmla="*/ 0 h 85"/>
                  <a:gd name="T26" fmla="*/ 0 w 75"/>
                  <a:gd name="T27" fmla="*/ 1 h 85"/>
                  <a:gd name="T28" fmla="*/ 0 w 75"/>
                  <a:gd name="T29" fmla="*/ 1 h 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"/>
                  <a:gd name="T46" fmla="*/ 0 h 85"/>
                  <a:gd name="T47" fmla="*/ 75 w 75"/>
                  <a:gd name="T48" fmla="*/ 85 h 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" h="85">
                    <a:moveTo>
                      <a:pt x="0" y="68"/>
                    </a:moveTo>
                    <a:lnTo>
                      <a:pt x="6" y="74"/>
                    </a:lnTo>
                    <a:lnTo>
                      <a:pt x="22" y="79"/>
                    </a:lnTo>
                    <a:lnTo>
                      <a:pt x="32" y="84"/>
                    </a:lnTo>
                    <a:lnTo>
                      <a:pt x="44" y="85"/>
                    </a:lnTo>
                    <a:lnTo>
                      <a:pt x="59" y="85"/>
                    </a:lnTo>
                    <a:lnTo>
                      <a:pt x="62" y="84"/>
                    </a:lnTo>
                    <a:lnTo>
                      <a:pt x="67" y="82"/>
                    </a:lnTo>
                    <a:lnTo>
                      <a:pt x="68" y="81"/>
                    </a:lnTo>
                    <a:lnTo>
                      <a:pt x="71" y="77"/>
                    </a:lnTo>
                    <a:lnTo>
                      <a:pt x="71" y="39"/>
                    </a:lnTo>
                    <a:lnTo>
                      <a:pt x="75" y="39"/>
                    </a:lnTo>
                    <a:lnTo>
                      <a:pt x="75" y="0"/>
                    </a:lnTo>
                    <a:lnTo>
                      <a:pt x="0" y="52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1" name="Freeform 54"/>
              <p:cNvSpPr>
                <a:spLocks/>
              </p:cNvSpPr>
              <p:nvPr/>
            </p:nvSpPr>
            <p:spPr bwMode="auto">
              <a:xfrm>
                <a:off x="3331" y="3623"/>
                <a:ext cx="1" cy="3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0 h 5"/>
                  <a:gd name="T6" fmla="*/ 0 w 3"/>
                  <a:gd name="T7" fmla="*/ 1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5"/>
                  <a:gd name="T14" fmla="*/ 3 w 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5">
                    <a:moveTo>
                      <a:pt x="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2" name="Freeform 55"/>
              <p:cNvSpPr>
                <a:spLocks/>
              </p:cNvSpPr>
              <p:nvPr/>
            </p:nvSpPr>
            <p:spPr bwMode="auto">
              <a:xfrm>
                <a:off x="3337" y="3632"/>
                <a:ext cx="36" cy="42"/>
              </a:xfrm>
              <a:custGeom>
                <a:avLst/>
                <a:gdLst>
                  <a:gd name="T0" fmla="*/ 1 w 71"/>
                  <a:gd name="T1" fmla="*/ 1 h 84"/>
                  <a:gd name="T2" fmla="*/ 0 w 71"/>
                  <a:gd name="T3" fmla="*/ 1 h 84"/>
                  <a:gd name="T4" fmla="*/ 0 w 71"/>
                  <a:gd name="T5" fmla="*/ 0 h 84"/>
                  <a:gd name="T6" fmla="*/ 1 w 71"/>
                  <a:gd name="T7" fmla="*/ 1 h 84"/>
                  <a:gd name="T8" fmla="*/ 1 w 71"/>
                  <a:gd name="T9" fmla="*/ 1 h 84"/>
                  <a:gd name="T10" fmla="*/ 1 w 71"/>
                  <a:gd name="T11" fmla="*/ 1 h 84"/>
                  <a:gd name="T12" fmla="*/ 1 w 71"/>
                  <a:gd name="T13" fmla="*/ 1 h 84"/>
                  <a:gd name="T14" fmla="*/ 1 w 71"/>
                  <a:gd name="T15" fmla="*/ 1 h 84"/>
                  <a:gd name="T16" fmla="*/ 1 w 71"/>
                  <a:gd name="T17" fmla="*/ 1 h 84"/>
                  <a:gd name="T18" fmla="*/ 1 w 71"/>
                  <a:gd name="T19" fmla="*/ 1 h 84"/>
                  <a:gd name="T20" fmla="*/ 1 w 71"/>
                  <a:gd name="T21" fmla="*/ 1 h 84"/>
                  <a:gd name="T22" fmla="*/ 1 w 71"/>
                  <a:gd name="T23" fmla="*/ 1 h 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1"/>
                  <a:gd name="T37" fmla="*/ 0 h 84"/>
                  <a:gd name="T38" fmla="*/ 71 w 71"/>
                  <a:gd name="T39" fmla="*/ 84 h 8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1" h="84">
                    <a:moveTo>
                      <a:pt x="71" y="33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27" y="11"/>
                    </a:lnTo>
                    <a:lnTo>
                      <a:pt x="36" y="14"/>
                    </a:lnTo>
                    <a:lnTo>
                      <a:pt x="46" y="16"/>
                    </a:lnTo>
                    <a:lnTo>
                      <a:pt x="57" y="16"/>
                    </a:lnTo>
                    <a:lnTo>
                      <a:pt x="62" y="14"/>
                    </a:lnTo>
                    <a:lnTo>
                      <a:pt x="67" y="11"/>
                    </a:lnTo>
                    <a:lnTo>
                      <a:pt x="71" y="11"/>
                    </a:lnTo>
                    <a:lnTo>
                      <a:pt x="71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3" name="Freeform 56"/>
              <p:cNvSpPr>
                <a:spLocks/>
              </p:cNvSpPr>
              <p:nvPr/>
            </p:nvSpPr>
            <p:spPr bwMode="auto">
              <a:xfrm>
                <a:off x="3324" y="3626"/>
                <a:ext cx="8" cy="56"/>
              </a:xfrm>
              <a:custGeom>
                <a:avLst/>
                <a:gdLst>
                  <a:gd name="T0" fmla="*/ 1 w 16"/>
                  <a:gd name="T1" fmla="*/ 1 h 111"/>
                  <a:gd name="T2" fmla="*/ 1 w 16"/>
                  <a:gd name="T3" fmla="*/ 1 h 111"/>
                  <a:gd name="T4" fmla="*/ 1 w 16"/>
                  <a:gd name="T5" fmla="*/ 1 h 111"/>
                  <a:gd name="T6" fmla="*/ 1 w 16"/>
                  <a:gd name="T7" fmla="*/ 0 h 111"/>
                  <a:gd name="T8" fmla="*/ 0 w 16"/>
                  <a:gd name="T9" fmla="*/ 1 h 111"/>
                  <a:gd name="T10" fmla="*/ 0 w 16"/>
                  <a:gd name="T11" fmla="*/ 1 h 111"/>
                  <a:gd name="T12" fmla="*/ 1 w 16"/>
                  <a:gd name="T13" fmla="*/ 1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111"/>
                  <a:gd name="T23" fmla="*/ 16 w 16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111">
                    <a:moveTo>
                      <a:pt x="16" y="100"/>
                    </a:moveTo>
                    <a:lnTo>
                      <a:pt x="16" y="4"/>
                    </a:lnTo>
                    <a:lnTo>
                      <a:pt x="11" y="1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0" y="111"/>
                    </a:lnTo>
                    <a:lnTo>
                      <a:pt x="16" y="10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4" name="Freeform 57"/>
              <p:cNvSpPr>
                <a:spLocks/>
              </p:cNvSpPr>
              <p:nvPr/>
            </p:nvSpPr>
            <p:spPr bwMode="auto">
              <a:xfrm>
                <a:off x="3337" y="3649"/>
                <a:ext cx="36" cy="34"/>
              </a:xfrm>
              <a:custGeom>
                <a:avLst/>
                <a:gdLst>
                  <a:gd name="T0" fmla="*/ 1 w 71"/>
                  <a:gd name="T1" fmla="*/ 1 h 68"/>
                  <a:gd name="T2" fmla="*/ 0 w 71"/>
                  <a:gd name="T3" fmla="*/ 1 h 68"/>
                  <a:gd name="T4" fmla="*/ 0 w 71"/>
                  <a:gd name="T5" fmla="*/ 1 h 68"/>
                  <a:gd name="T6" fmla="*/ 1 w 71"/>
                  <a:gd name="T7" fmla="*/ 0 h 68"/>
                  <a:gd name="T8" fmla="*/ 1 w 71"/>
                  <a:gd name="T9" fmla="*/ 1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68"/>
                  <a:gd name="T17" fmla="*/ 71 w 71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68">
                    <a:moveTo>
                      <a:pt x="71" y="68"/>
                    </a:moveTo>
                    <a:lnTo>
                      <a:pt x="0" y="68"/>
                    </a:lnTo>
                    <a:lnTo>
                      <a:pt x="0" y="51"/>
                    </a:lnTo>
                    <a:lnTo>
                      <a:pt x="71" y="0"/>
                    </a:lnTo>
                    <a:lnTo>
                      <a:pt x="71" y="68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5" name="Freeform 58"/>
              <p:cNvSpPr>
                <a:spLocks/>
              </p:cNvSpPr>
              <p:nvPr/>
            </p:nvSpPr>
            <p:spPr bwMode="auto">
              <a:xfrm>
                <a:off x="3324" y="3676"/>
                <a:ext cx="8" cy="7"/>
              </a:xfrm>
              <a:custGeom>
                <a:avLst/>
                <a:gdLst>
                  <a:gd name="T0" fmla="*/ 1 w 16"/>
                  <a:gd name="T1" fmla="*/ 1 h 12"/>
                  <a:gd name="T2" fmla="*/ 0 w 16"/>
                  <a:gd name="T3" fmla="*/ 1 h 12"/>
                  <a:gd name="T4" fmla="*/ 0 w 16"/>
                  <a:gd name="T5" fmla="*/ 1 h 12"/>
                  <a:gd name="T6" fmla="*/ 1 w 16"/>
                  <a:gd name="T7" fmla="*/ 0 h 12"/>
                  <a:gd name="T8" fmla="*/ 1 w 16"/>
                  <a:gd name="T9" fmla="*/ 1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2"/>
                  <a:gd name="T17" fmla="*/ 16 w 16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2">
                    <a:moveTo>
                      <a:pt x="16" y="12"/>
                    </a:moveTo>
                    <a:lnTo>
                      <a:pt x="0" y="12"/>
                    </a:lnTo>
                    <a:lnTo>
                      <a:pt x="0" y="9"/>
                    </a:lnTo>
                    <a:lnTo>
                      <a:pt x="16" y="0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6" name="Freeform 59"/>
              <p:cNvSpPr>
                <a:spLocks/>
              </p:cNvSpPr>
              <p:nvPr/>
            </p:nvSpPr>
            <p:spPr bwMode="auto">
              <a:xfrm>
                <a:off x="3261" y="3588"/>
                <a:ext cx="40" cy="39"/>
              </a:xfrm>
              <a:custGeom>
                <a:avLst/>
                <a:gdLst>
                  <a:gd name="T0" fmla="*/ 1 w 79"/>
                  <a:gd name="T1" fmla="*/ 1 h 78"/>
                  <a:gd name="T2" fmla="*/ 1 w 79"/>
                  <a:gd name="T3" fmla="*/ 1 h 78"/>
                  <a:gd name="T4" fmla="*/ 1 w 79"/>
                  <a:gd name="T5" fmla="*/ 1 h 78"/>
                  <a:gd name="T6" fmla="*/ 1 w 79"/>
                  <a:gd name="T7" fmla="*/ 1 h 78"/>
                  <a:gd name="T8" fmla="*/ 1 w 79"/>
                  <a:gd name="T9" fmla="*/ 1 h 78"/>
                  <a:gd name="T10" fmla="*/ 1 w 79"/>
                  <a:gd name="T11" fmla="*/ 1 h 78"/>
                  <a:gd name="T12" fmla="*/ 0 w 79"/>
                  <a:gd name="T13" fmla="*/ 1 h 78"/>
                  <a:gd name="T14" fmla="*/ 0 w 79"/>
                  <a:gd name="T15" fmla="*/ 1 h 78"/>
                  <a:gd name="T16" fmla="*/ 1 w 79"/>
                  <a:gd name="T17" fmla="*/ 1 h 78"/>
                  <a:gd name="T18" fmla="*/ 1 w 79"/>
                  <a:gd name="T19" fmla="*/ 1 h 78"/>
                  <a:gd name="T20" fmla="*/ 1 w 79"/>
                  <a:gd name="T21" fmla="*/ 1 h 78"/>
                  <a:gd name="T22" fmla="*/ 1 w 79"/>
                  <a:gd name="T23" fmla="*/ 0 h 78"/>
                  <a:gd name="T24" fmla="*/ 1 w 79"/>
                  <a:gd name="T25" fmla="*/ 1 h 78"/>
                  <a:gd name="T26" fmla="*/ 1 w 79"/>
                  <a:gd name="T27" fmla="*/ 1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9"/>
                  <a:gd name="T43" fmla="*/ 0 h 78"/>
                  <a:gd name="T44" fmla="*/ 79 w 79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9" h="78">
                    <a:moveTo>
                      <a:pt x="20" y="45"/>
                    </a:moveTo>
                    <a:lnTo>
                      <a:pt x="17" y="47"/>
                    </a:lnTo>
                    <a:lnTo>
                      <a:pt x="14" y="48"/>
                    </a:lnTo>
                    <a:lnTo>
                      <a:pt x="12" y="50"/>
                    </a:lnTo>
                    <a:lnTo>
                      <a:pt x="11" y="51"/>
                    </a:lnTo>
                    <a:lnTo>
                      <a:pt x="9" y="53"/>
                    </a:lnTo>
                    <a:lnTo>
                      <a:pt x="0" y="78"/>
                    </a:lnTo>
                    <a:lnTo>
                      <a:pt x="0" y="12"/>
                    </a:lnTo>
                    <a:lnTo>
                      <a:pt x="1" y="5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20" y="0"/>
                    </a:lnTo>
                    <a:lnTo>
                      <a:pt x="79" y="45"/>
                    </a:lnTo>
                    <a:lnTo>
                      <a:pt x="20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7" name="Freeform 60"/>
              <p:cNvSpPr>
                <a:spLocks/>
              </p:cNvSpPr>
              <p:nvPr/>
            </p:nvSpPr>
            <p:spPr bwMode="auto">
              <a:xfrm>
                <a:off x="3261" y="3614"/>
                <a:ext cx="21" cy="43"/>
              </a:xfrm>
              <a:custGeom>
                <a:avLst/>
                <a:gdLst>
                  <a:gd name="T0" fmla="*/ 1 w 41"/>
                  <a:gd name="T1" fmla="*/ 1 h 84"/>
                  <a:gd name="T2" fmla="*/ 1 w 41"/>
                  <a:gd name="T3" fmla="*/ 0 h 84"/>
                  <a:gd name="T4" fmla="*/ 1 w 41"/>
                  <a:gd name="T5" fmla="*/ 0 h 84"/>
                  <a:gd name="T6" fmla="*/ 0 w 41"/>
                  <a:gd name="T7" fmla="*/ 1 h 84"/>
                  <a:gd name="T8" fmla="*/ 0 w 41"/>
                  <a:gd name="T9" fmla="*/ 1 h 84"/>
                  <a:gd name="T10" fmla="*/ 1 w 41"/>
                  <a:gd name="T11" fmla="*/ 1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84"/>
                  <a:gd name="T20" fmla="*/ 41 w 41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84">
                    <a:moveTo>
                      <a:pt x="41" y="84"/>
                    </a:moveTo>
                    <a:lnTo>
                      <a:pt x="41" y="0"/>
                    </a:lnTo>
                    <a:lnTo>
                      <a:pt x="20" y="0"/>
                    </a:lnTo>
                    <a:lnTo>
                      <a:pt x="0" y="46"/>
                    </a:lnTo>
                    <a:lnTo>
                      <a:pt x="0" y="62"/>
                    </a:lnTo>
                    <a:lnTo>
                      <a:pt x="41" y="8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8" name="Freeform 61"/>
              <p:cNvSpPr>
                <a:spLocks/>
              </p:cNvSpPr>
              <p:nvPr/>
            </p:nvSpPr>
            <p:spPr bwMode="auto">
              <a:xfrm>
                <a:off x="3287" y="3614"/>
                <a:ext cx="37" cy="69"/>
              </a:xfrm>
              <a:custGeom>
                <a:avLst/>
                <a:gdLst>
                  <a:gd name="T0" fmla="*/ 1 w 74"/>
                  <a:gd name="T1" fmla="*/ 1 h 136"/>
                  <a:gd name="T2" fmla="*/ 1 w 74"/>
                  <a:gd name="T3" fmla="*/ 1 h 136"/>
                  <a:gd name="T4" fmla="*/ 0 w 74"/>
                  <a:gd name="T5" fmla="*/ 1 h 136"/>
                  <a:gd name="T6" fmla="*/ 0 w 74"/>
                  <a:gd name="T7" fmla="*/ 0 h 136"/>
                  <a:gd name="T8" fmla="*/ 1 w 74"/>
                  <a:gd name="T9" fmla="*/ 0 h 136"/>
                  <a:gd name="T10" fmla="*/ 1 w 74"/>
                  <a:gd name="T11" fmla="*/ 1 h 136"/>
                  <a:gd name="T12" fmla="*/ 1 w 74"/>
                  <a:gd name="T13" fmla="*/ 1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136"/>
                  <a:gd name="T23" fmla="*/ 74 w 74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136">
                    <a:moveTo>
                      <a:pt x="74" y="27"/>
                    </a:moveTo>
                    <a:lnTo>
                      <a:pt x="74" y="136"/>
                    </a:lnTo>
                    <a:lnTo>
                      <a:pt x="0" y="90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4" y="25"/>
                    </a:lnTo>
                    <a:lnTo>
                      <a:pt x="74" y="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9" name="Freeform 62"/>
              <p:cNvSpPr>
                <a:spLocks/>
              </p:cNvSpPr>
              <p:nvPr/>
            </p:nvSpPr>
            <p:spPr bwMode="auto">
              <a:xfrm>
                <a:off x="3261" y="3645"/>
                <a:ext cx="21" cy="38"/>
              </a:xfrm>
              <a:custGeom>
                <a:avLst/>
                <a:gdLst>
                  <a:gd name="T0" fmla="*/ 1 w 41"/>
                  <a:gd name="T1" fmla="*/ 1 h 74"/>
                  <a:gd name="T2" fmla="*/ 0 w 41"/>
                  <a:gd name="T3" fmla="*/ 1 h 74"/>
                  <a:gd name="T4" fmla="*/ 0 w 41"/>
                  <a:gd name="T5" fmla="*/ 0 h 74"/>
                  <a:gd name="T6" fmla="*/ 1 w 41"/>
                  <a:gd name="T7" fmla="*/ 1 h 74"/>
                  <a:gd name="T8" fmla="*/ 1 w 41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74"/>
                  <a:gd name="T17" fmla="*/ 41 w 41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74">
                    <a:moveTo>
                      <a:pt x="41" y="74"/>
                    </a:moveTo>
                    <a:lnTo>
                      <a:pt x="0" y="74"/>
                    </a:lnTo>
                    <a:lnTo>
                      <a:pt x="0" y="0"/>
                    </a:lnTo>
                    <a:lnTo>
                      <a:pt x="41" y="22"/>
                    </a:lnTo>
                    <a:lnTo>
                      <a:pt x="41" y="74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0" name="Freeform 63"/>
              <p:cNvSpPr>
                <a:spLocks/>
              </p:cNvSpPr>
              <p:nvPr/>
            </p:nvSpPr>
            <p:spPr bwMode="auto">
              <a:xfrm>
                <a:off x="3287" y="3661"/>
                <a:ext cx="37" cy="22"/>
              </a:xfrm>
              <a:custGeom>
                <a:avLst/>
                <a:gdLst>
                  <a:gd name="T0" fmla="*/ 0 w 74"/>
                  <a:gd name="T1" fmla="*/ 1 h 44"/>
                  <a:gd name="T2" fmla="*/ 1 w 74"/>
                  <a:gd name="T3" fmla="*/ 1 h 44"/>
                  <a:gd name="T4" fmla="*/ 0 w 74"/>
                  <a:gd name="T5" fmla="*/ 0 h 44"/>
                  <a:gd name="T6" fmla="*/ 0 w 74"/>
                  <a:gd name="T7" fmla="*/ 1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4"/>
                  <a:gd name="T13" fmla="*/ 0 h 44"/>
                  <a:gd name="T14" fmla="*/ 74 w 74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4" h="44">
                    <a:moveTo>
                      <a:pt x="0" y="44"/>
                    </a:moveTo>
                    <a:lnTo>
                      <a:pt x="74" y="44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1" name="Freeform 64"/>
              <p:cNvSpPr>
                <a:spLocks/>
              </p:cNvSpPr>
              <p:nvPr/>
            </p:nvSpPr>
            <p:spPr bwMode="auto">
              <a:xfrm>
                <a:off x="3251" y="3657"/>
                <a:ext cx="2" cy="26"/>
              </a:xfrm>
              <a:custGeom>
                <a:avLst/>
                <a:gdLst>
                  <a:gd name="T0" fmla="*/ 1 w 3"/>
                  <a:gd name="T1" fmla="*/ 0 h 52"/>
                  <a:gd name="T2" fmla="*/ 1 w 3"/>
                  <a:gd name="T3" fmla="*/ 1 h 52"/>
                  <a:gd name="T4" fmla="*/ 0 w 3"/>
                  <a:gd name="T5" fmla="*/ 1 h 52"/>
                  <a:gd name="T6" fmla="*/ 0 w 3"/>
                  <a:gd name="T7" fmla="*/ 1 h 52"/>
                  <a:gd name="T8" fmla="*/ 1 w 3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2"/>
                  <a:gd name="T17" fmla="*/ 3 w 3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2">
                    <a:moveTo>
                      <a:pt x="3" y="0"/>
                    </a:moveTo>
                    <a:lnTo>
                      <a:pt x="3" y="52"/>
                    </a:lnTo>
                    <a:lnTo>
                      <a:pt x="0" y="52"/>
                    </a:lnTo>
                    <a:lnTo>
                      <a:pt x="0" y="1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2" name="Freeform 65"/>
              <p:cNvSpPr>
                <a:spLocks/>
              </p:cNvSpPr>
              <p:nvPr/>
            </p:nvSpPr>
            <p:spPr bwMode="auto">
              <a:xfrm>
                <a:off x="3220" y="3587"/>
                <a:ext cx="33" cy="96"/>
              </a:xfrm>
              <a:custGeom>
                <a:avLst/>
                <a:gdLst>
                  <a:gd name="T0" fmla="*/ 0 w 65"/>
                  <a:gd name="T1" fmla="*/ 1 h 190"/>
                  <a:gd name="T2" fmla="*/ 0 w 65"/>
                  <a:gd name="T3" fmla="*/ 1 h 190"/>
                  <a:gd name="T4" fmla="*/ 1 w 65"/>
                  <a:gd name="T5" fmla="*/ 1 h 190"/>
                  <a:gd name="T6" fmla="*/ 1 w 65"/>
                  <a:gd name="T7" fmla="*/ 1 h 190"/>
                  <a:gd name="T8" fmla="*/ 1 w 65"/>
                  <a:gd name="T9" fmla="*/ 1 h 190"/>
                  <a:gd name="T10" fmla="*/ 1 w 65"/>
                  <a:gd name="T11" fmla="*/ 0 h 190"/>
                  <a:gd name="T12" fmla="*/ 1 w 65"/>
                  <a:gd name="T13" fmla="*/ 0 h 190"/>
                  <a:gd name="T14" fmla="*/ 1 w 65"/>
                  <a:gd name="T15" fmla="*/ 1 h 190"/>
                  <a:gd name="T16" fmla="*/ 1 w 65"/>
                  <a:gd name="T17" fmla="*/ 1 h 190"/>
                  <a:gd name="T18" fmla="*/ 1 w 65"/>
                  <a:gd name="T19" fmla="*/ 1 h 190"/>
                  <a:gd name="T20" fmla="*/ 1 w 65"/>
                  <a:gd name="T21" fmla="*/ 1 h 190"/>
                  <a:gd name="T22" fmla="*/ 1 w 65"/>
                  <a:gd name="T23" fmla="*/ 1 h 190"/>
                  <a:gd name="T24" fmla="*/ 1 w 65"/>
                  <a:gd name="T25" fmla="*/ 1 h 190"/>
                  <a:gd name="T26" fmla="*/ 1 w 65"/>
                  <a:gd name="T27" fmla="*/ 1 h 190"/>
                  <a:gd name="T28" fmla="*/ 1 w 65"/>
                  <a:gd name="T29" fmla="*/ 1 h 190"/>
                  <a:gd name="T30" fmla="*/ 1 w 65"/>
                  <a:gd name="T31" fmla="*/ 1 h 190"/>
                  <a:gd name="T32" fmla="*/ 1 w 65"/>
                  <a:gd name="T33" fmla="*/ 1 h 190"/>
                  <a:gd name="T34" fmla="*/ 1 w 65"/>
                  <a:gd name="T35" fmla="*/ 1 h 190"/>
                  <a:gd name="T36" fmla="*/ 0 w 65"/>
                  <a:gd name="T37" fmla="*/ 1 h 1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90"/>
                  <a:gd name="T59" fmla="*/ 65 w 65"/>
                  <a:gd name="T60" fmla="*/ 190 h 19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90">
                    <a:moveTo>
                      <a:pt x="0" y="171"/>
                    </a:moveTo>
                    <a:lnTo>
                      <a:pt x="0" y="190"/>
                    </a:lnTo>
                    <a:lnTo>
                      <a:pt x="54" y="190"/>
                    </a:lnTo>
                    <a:lnTo>
                      <a:pt x="54" y="149"/>
                    </a:lnTo>
                    <a:lnTo>
                      <a:pt x="65" y="116"/>
                    </a:lnTo>
                    <a:lnTo>
                      <a:pt x="65" y="0"/>
                    </a:lnTo>
                    <a:lnTo>
                      <a:pt x="6" y="0"/>
                    </a:lnTo>
                    <a:lnTo>
                      <a:pt x="6" y="28"/>
                    </a:lnTo>
                    <a:lnTo>
                      <a:pt x="22" y="59"/>
                    </a:lnTo>
                    <a:lnTo>
                      <a:pt x="22" y="127"/>
                    </a:lnTo>
                    <a:lnTo>
                      <a:pt x="21" y="129"/>
                    </a:lnTo>
                    <a:lnTo>
                      <a:pt x="27" y="129"/>
                    </a:lnTo>
                    <a:lnTo>
                      <a:pt x="27" y="136"/>
                    </a:lnTo>
                    <a:lnTo>
                      <a:pt x="17" y="136"/>
                    </a:lnTo>
                    <a:lnTo>
                      <a:pt x="6" y="159"/>
                    </a:lnTo>
                    <a:lnTo>
                      <a:pt x="43" y="159"/>
                    </a:lnTo>
                    <a:lnTo>
                      <a:pt x="43" y="165"/>
                    </a:lnTo>
                    <a:lnTo>
                      <a:pt x="3" y="165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3" name="Freeform 66"/>
              <p:cNvSpPr>
                <a:spLocks/>
              </p:cNvSpPr>
              <p:nvPr/>
            </p:nvSpPr>
            <p:spPr bwMode="auto">
              <a:xfrm>
                <a:off x="3222" y="3610"/>
                <a:ext cx="5" cy="42"/>
              </a:xfrm>
              <a:custGeom>
                <a:avLst/>
                <a:gdLst>
                  <a:gd name="T0" fmla="*/ 0 w 9"/>
                  <a:gd name="T1" fmla="*/ 0 h 85"/>
                  <a:gd name="T2" fmla="*/ 0 w 9"/>
                  <a:gd name="T3" fmla="*/ 0 h 85"/>
                  <a:gd name="T4" fmla="*/ 1 w 9"/>
                  <a:gd name="T5" fmla="*/ 0 h 85"/>
                  <a:gd name="T6" fmla="*/ 1 w 9"/>
                  <a:gd name="T7" fmla="*/ 0 h 85"/>
                  <a:gd name="T8" fmla="*/ 1 w 9"/>
                  <a:gd name="T9" fmla="*/ 0 h 85"/>
                  <a:gd name="T10" fmla="*/ 0 w 9"/>
                  <a:gd name="T11" fmla="*/ 0 h 8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85"/>
                  <a:gd name="T20" fmla="*/ 9 w 9"/>
                  <a:gd name="T21" fmla="*/ 85 h 8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85">
                    <a:moveTo>
                      <a:pt x="0" y="0"/>
                    </a:moveTo>
                    <a:lnTo>
                      <a:pt x="0" y="85"/>
                    </a:lnTo>
                    <a:lnTo>
                      <a:pt x="8" y="85"/>
                    </a:lnTo>
                    <a:lnTo>
                      <a:pt x="9" y="83"/>
                    </a:lnTo>
                    <a:lnTo>
                      <a:pt x="9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4" name="Freeform 67"/>
              <p:cNvSpPr>
                <a:spLocks/>
              </p:cNvSpPr>
              <p:nvPr/>
            </p:nvSpPr>
            <p:spPr bwMode="auto">
              <a:xfrm>
                <a:off x="3202" y="3584"/>
                <a:ext cx="20" cy="68"/>
              </a:xfrm>
              <a:custGeom>
                <a:avLst/>
                <a:gdLst>
                  <a:gd name="T0" fmla="*/ 0 w 42"/>
                  <a:gd name="T1" fmla="*/ 1 h 135"/>
                  <a:gd name="T2" fmla="*/ 0 w 42"/>
                  <a:gd name="T3" fmla="*/ 1 h 135"/>
                  <a:gd name="T4" fmla="*/ 0 w 42"/>
                  <a:gd name="T5" fmla="*/ 1 h 135"/>
                  <a:gd name="T6" fmla="*/ 0 w 42"/>
                  <a:gd name="T7" fmla="*/ 1 h 135"/>
                  <a:gd name="T8" fmla="*/ 0 w 42"/>
                  <a:gd name="T9" fmla="*/ 1 h 135"/>
                  <a:gd name="T10" fmla="*/ 0 w 42"/>
                  <a:gd name="T11" fmla="*/ 0 h 135"/>
                  <a:gd name="T12" fmla="*/ 0 w 42"/>
                  <a:gd name="T13" fmla="*/ 1 h 135"/>
                  <a:gd name="T14" fmla="*/ 0 w 42"/>
                  <a:gd name="T15" fmla="*/ 1 h 135"/>
                  <a:gd name="T16" fmla="*/ 0 w 42"/>
                  <a:gd name="T17" fmla="*/ 1 h 135"/>
                  <a:gd name="T18" fmla="*/ 0 w 42"/>
                  <a:gd name="T19" fmla="*/ 1 h 135"/>
                  <a:gd name="T20" fmla="*/ 0 w 42"/>
                  <a:gd name="T21" fmla="*/ 1 h 1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"/>
                  <a:gd name="T34" fmla="*/ 0 h 135"/>
                  <a:gd name="T35" fmla="*/ 42 w 42"/>
                  <a:gd name="T36" fmla="*/ 135 h 13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" h="135">
                    <a:moveTo>
                      <a:pt x="42" y="135"/>
                    </a:moveTo>
                    <a:lnTo>
                      <a:pt x="16" y="135"/>
                    </a:lnTo>
                    <a:lnTo>
                      <a:pt x="16" y="133"/>
                    </a:lnTo>
                    <a:lnTo>
                      <a:pt x="0" y="133"/>
                    </a:lnTo>
                    <a:lnTo>
                      <a:pt x="0" y="1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42" y="50"/>
                    </a:lnTo>
                    <a:lnTo>
                      <a:pt x="42" y="135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5" name="Freeform 68"/>
              <p:cNvSpPr>
                <a:spLocks/>
              </p:cNvSpPr>
              <p:nvPr/>
            </p:nvSpPr>
            <p:spPr bwMode="auto">
              <a:xfrm>
                <a:off x="3180" y="3586"/>
                <a:ext cx="17" cy="67"/>
              </a:xfrm>
              <a:custGeom>
                <a:avLst/>
                <a:gdLst>
                  <a:gd name="T0" fmla="*/ 0 w 34"/>
                  <a:gd name="T1" fmla="*/ 1 h 133"/>
                  <a:gd name="T2" fmla="*/ 0 w 34"/>
                  <a:gd name="T3" fmla="*/ 1 h 133"/>
                  <a:gd name="T4" fmla="*/ 1 w 34"/>
                  <a:gd name="T5" fmla="*/ 0 h 133"/>
                  <a:gd name="T6" fmla="*/ 1 w 34"/>
                  <a:gd name="T7" fmla="*/ 1 h 133"/>
                  <a:gd name="T8" fmla="*/ 0 w 34"/>
                  <a:gd name="T9" fmla="*/ 1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33"/>
                  <a:gd name="T17" fmla="*/ 34 w 34"/>
                  <a:gd name="T18" fmla="*/ 133 h 1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33">
                    <a:moveTo>
                      <a:pt x="0" y="133"/>
                    </a:moveTo>
                    <a:lnTo>
                      <a:pt x="0" y="3"/>
                    </a:lnTo>
                    <a:lnTo>
                      <a:pt x="34" y="0"/>
                    </a:lnTo>
                    <a:lnTo>
                      <a:pt x="34" y="13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6" name="Freeform 69"/>
              <p:cNvSpPr>
                <a:spLocks/>
              </p:cNvSpPr>
              <p:nvPr/>
            </p:nvSpPr>
            <p:spPr bwMode="auto">
              <a:xfrm>
                <a:off x="3210" y="3656"/>
                <a:ext cx="14" cy="12"/>
              </a:xfrm>
              <a:custGeom>
                <a:avLst/>
                <a:gdLst>
                  <a:gd name="T0" fmla="*/ 0 w 29"/>
                  <a:gd name="T1" fmla="*/ 1 h 24"/>
                  <a:gd name="T2" fmla="*/ 0 w 29"/>
                  <a:gd name="T3" fmla="*/ 1 h 24"/>
                  <a:gd name="T4" fmla="*/ 0 w 29"/>
                  <a:gd name="T5" fmla="*/ 0 h 24"/>
                  <a:gd name="T6" fmla="*/ 0 w 29"/>
                  <a:gd name="T7" fmla="*/ 0 h 24"/>
                  <a:gd name="T8" fmla="*/ 0 w 29"/>
                  <a:gd name="T9" fmla="*/ 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4"/>
                  <a:gd name="T17" fmla="*/ 29 w 29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4">
                    <a:moveTo>
                      <a:pt x="18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18" y="24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7" name="Rectangle 70"/>
              <p:cNvSpPr>
                <a:spLocks noChangeArrowheads="1"/>
              </p:cNvSpPr>
              <p:nvPr/>
            </p:nvSpPr>
            <p:spPr bwMode="auto">
              <a:xfrm>
                <a:off x="3213" y="3674"/>
                <a:ext cx="1" cy="7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8" name="Rectangle 71"/>
              <p:cNvSpPr>
                <a:spLocks noChangeArrowheads="1"/>
              </p:cNvSpPr>
              <p:nvPr/>
            </p:nvSpPr>
            <p:spPr bwMode="auto">
              <a:xfrm>
                <a:off x="3205" y="3654"/>
                <a:ext cx="2" cy="27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9" name="Freeform 72"/>
              <p:cNvSpPr>
                <a:spLocks/>
              </p:cNvSpPr>
              <p:nvPr/>
            </p:nvSpPr>
            <p:spPr bwMode="auto">
              <a:xfrm>
                <a:off x="3229" y="3652"/>
                <a:ext cx="4" cy="4"/>
              </a:xfrm>
              <a:custGeom>
                <a:avLst/>
                <a:gdLst>
                  <a:gd name="T0" fmla="*/ 0 w 10"/>
                  <a:gd name="T1" fmla="*/ 0 h 7"/>
                  <a:gd name="T2" fmla="*/ 0 w 10"/>
                  <a:gd name="T3" fmla="*/ 0 h 7"/>
                  <a:gd name="T4" fmla="*/ 0 w 10"/>
                  <a:gd name="T5" fmla="*/ 1 h 7"/>
                  <a:gd name="T6" fmla="*/ 0 w 10"/>
                  <a:gd name="T7" fmla="*/ 1 h 7"/>
                  <a:gd name="T8" fmla="*/ 0 w 10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5" y="0"/>
                    </a:moveTo>
                    <a:lnTo>
                      <a:pt x="10" y="0"/>
                    </a:lnTo>
                    <a:lnTo>
                      <a:pt x="10" y="7"/>
                    </a:lnTo>
                    <a:lnTo>
                      <a:pt x="0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0" name="Freeform 73"/>
              <p:cNvSpPr>
                <a:spLocks/>
              </p:cNvSpPr>
              <p:nvPr/>
            </p:nvSpPr>
            <p:spPr bwMode="auto">
              <a:xfrm>
                <a:off x="3210" y="3652"/>
                <a:ext cx="16" cy="4"/>
              </a:xfrm>
              <a:custGeom>
                <a:avLst/>
                <a:gdLst>
                  <a:gd name="T0" fmla="*/ 0 w 34"/>
                  <a:gd name="T1" fmla="*/ 0 h 7"/>
                  <a:gd name="T2" fmla="*/ 0 w 34"/>
                  <a:gd name="T3" fmla="*/ 0 h 7"/>
                  <a:gd name="T4" fmla="*/ 0 w 34"/>
                  <a:gd name="T5" fmla="*/ 1 h 7"/>
                  <a:gd name="T6" fmla="*/ 0 w 34"/>
                  <a:gd name="T7" fmla="*/ 1 h 7"/>
                  <a:gd name="T8" fmla="*/ 0 w 34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7"/>
                  <a:gd name="T17" fmla="*/ 34 w 34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7">
                    <a:moveTo>
                      <a:pt x="34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29" y="7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1" name="Freeform 74"/>
              <p:cNvSpPr>
                <a:spLocks/>
              </p:cNvSpPr>
              <p:nvPr/>
            </p:nvSpPr>
            <p:spPr bwMode="auto">
              <a:xfrm>
                <a:off x="3222" y="3668"/>
                <a:ext cx="19" cy="3"/>
              </a:xfrm>
              <a:custGeom>
                <a:avLst/>
                <a:gdLst>
                  <a:gd name="T0" fmla="*/ 0 w 40"/>
                  <a:gd name="T1" fmla="*/ 0 h 7"/>
                  <a:gd name="T2" fmla="*/ 0 w 40"/>
                  <a:gd name="T3" fmla="*/ 0 h 7"/>
                  <a:gd name="T4" fmla="*/ 0 w 40"/>
                  <a:gd name="T5" fmla="*/ 0 h 7"/>
                  <a:gd name="T6" fmla="*/ 0 w 40"/>
                  <a:gd name="T7" fmla="*/ 0 h 7"/>
                  <a:gd name="T8" fmla="*/ 0 w 40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7"/>
                  <a:gd name="T17" fmla="*/ 40 w 4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7">
                    <a:moveTo>
                      <a:pt x="5" y="0"/>
                    </a:moveTo>
                    <a:lnTo>
                      <a:pt x="40" y="0"/>
                    </a:lnTo>
                    <a:lnTo>
                      <a:pt x="40" y="7"/>
                    </a:lnTo>
                    <a:lnTo>
                      <a:pt x="0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2" name="Freeform 75"/>
              <p:cNvSpPr>
                <a:spLocks/>
              </p:cNvSpPr>
              <p:nvPr/>
            </p:nvSpPr>
            <p:spPr bwMode="auto">
              <a:xfrm>
                <a:off x="3210" y="3668"/>
                <a:ext cx="8" cy="3"/>
              </a:xfrm>
              <a:custGeom>
                <a:avLst/>
                <a:gdLst>
                  <a:gd name="T0" fmla="*/ 0 w 18"/>
                  <a:gd name="T1" fmla="*/ 0 h 7"/>
                  <a:gd name="T2" fmla="*/ 0 w 18"/>
                  <a:gd name="T3" fmla="*/ 0 h 7"/>
                  <a:gd name="T4" fmla="*/ 0 w 18"/>
                  <a:gd name="T5" fmla="*/ 0 h 7"/>
                  <a:gd name="T6" fmla="*/ 0 w 18"/>
                  <a:gd name="T7" fmla="*/ 0 h 7"/>
                  <a:gd name="T8" fmla="*/ 0 w 18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7"/>
                  <a:gd name="T17" fmla="*/ 18 w 18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7">
                    <a:moveTo>
                      <a:pt x="1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5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3" name="Freeform 76"/>
              <p:cNvSpPr>
                <a:spLocks/>
              </p:cNvSpPr>
              <p:nvPr/>
            </p:nvSpPr>
            <p:spPr bwMode="auto">
              <a:xfrm>
                <a:off x="3374" y="3591"/>
                <a:ext cx="15" cy="23"/>
              </a:xfrm>
              <a:custGeom>
                <a:avLst/>
                <a:gdLst>
                  <a:gd name="T0" fmla="*/ 1 w 28"/>
                  <a:gd name="T1" fmla="*/ 1 h 46"/>
                  <a:gd name="T2" fmla="*/ 1 w 28"/>
                  <a:gd name="T3" fmla="*/ 0 h 46"/>
                  <a:gd name="T4" fmla="*/ 0 w 28"/>
                  <a:gd name="T5" fmla="*/ 1 h 46"/>
                  <a:gd name="T6" fmla="*/ 0 w 28"/>
                  <a:gd name="T7" fmla="*/ 1 h 46"/>
                  <a:gd name="T8" fmla="*/ 1 w 28"/>
                  <a:gd name="T9" fmla="*/ 1 h 46"/>
                  <a:gd name="T10" fmla="*/ 1 w 28"/>
                  <a:gd name="T11" fmla="*/ 1 h 46"/>
                  <a:gd name="T12" fmla="*/ 1 w 28"/>
                  <a:gd name="T13" fmla="*/ 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6"/>
                  <a:gd name="T23" fmla="*/ 28 w 28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6">
                    <a:moveTo>
                      <a:pt x="28" y="46"/>
                    </a:moveTo>
                    <a:lnTo>
                      <a:pt x="28" y="0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22" y="6"/>
                    </a:lnTo>
                    <a:lnTo>
                      <a:pt x="22" y="46"/>
                    </a:lnTo>
                    <a:lnTo>
                      <a:pt x="28" y="4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4" name="Freeform 77"/>
              <p:cNvSpPr>
                <a:spLocks/>
              </p:cNvSpPr>
              <p:nvPr/>
            </p:nvSpPr>
            <p:spPr bwMode="auto">
              <a:xfrm>
                <a:off x="3378" y="3618"/>
                <a:ext cx="11" cy="65"/>
              </a:xfrm>
              <a:custGeom>
                <a:avLst/>
                <a:gdLst>
                  <a:gd name="T0" fmla="*/ 1 w 20"/>
                  <a:gd name="T1" fmla="*/ 0 h 130"/>
                  <a:gd name="T2" fmla="*/ 1 w 20"/>
                  <a:gd name="T3" fmla="*/ 1 h 130"/>
                  <a:gd name="T4" fmla="*/ 0 w 20"/>
                  <a:gd name="T5" fmla="*/ 1 h 130"/>
                  <a:gd name="T6" fmla="*/ 0 w 20"/>
                  <a:gd name="T7" fmla="*/ 1 h 130"/>
                  <a:gd name="T8" fmla="*/ 1 w 20"/>
                  <a:gd name="T9" fmla="*/ 1 h 130"/>
                  <a:gd name="T10" fmla="*/ 1 w 20"/>
                  <a:gd name="T11" fmla="*/ 0 h 130"/>
                  <a:gd name="T12" fmla="*/ 1 w 20"/>
                  <a:gd name="T13" fmla="*/ 0 h 1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30"/>
                  <a:gd name="T23" fmla="*/ 20 w 20"/>
                  <a:gd name="T24" fmla="*/ 130 h 1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30">
                    <a:moveTo>
                      <a:pt x="20" y="0"/>
                    </a:moveTo>
                    <a:lnTo>
                      <a:pt x="20" y="130"/>
                    </a:lnTo>
                    <a:lnTo>
                      <a:pt x="0" y="130"/>
                    </a:lnTo>
                    <a:lnTo>
                      <a:pt x="0" y="69"/>
                    </a:lnTo>
                    <a:lnTo>
                      <a:pt x="15" y="69"/>
                    </a:lnTo>
                    <a:lnTo>
                      <a:pt x="1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5" name="Freeform 78"/>
              <p:cNvSpPr>
                <a:spLocks/>
              </p:cNvSpPr>
              <p:nvPr/>
            </p:nvSpPr>
            <p:spPr bwMode="auto">
              <a:xfrm>
                <a:off x="3373" y="3614"/>
                <a:ext cx="43" cy="90"/>
              </a:xfrm>
              <a:custGeom>
                <a:avLst/>
                <a:gdLst>
                  <a:gd name="T0" fmla="*/ 0 w 88"/>
                  <a:gd name="T1" fmla="*/ 0 h 181"/>
                  <a:gd name="T2" fmla="*/ 0 w 88"/>
                  <a:gd name="T3" fmla="*/ 0 h 181"/>
                  <a:gd name="T4" fmla="*/ 0 w 88"/>
                  <a:gd name="T5" fmla="*/ 0 h 181"/>
                  <a:gd name="T6" fmla="*/ 0 w 88"/>
                  <a:gd name="T7" fmla="*/ 0 h 181"/>
                  <a:gd name="T8" fmla="*/ 0 w 88"/>
                  <a:gd name="T9" fmla="*/ 0 h 181"/>
                  <a:gd name="T10" fmla="*/ 0 w 88"/>
                  <a:gd name="T11" fmla="*/ 0 h 181"/>
                  <a:gd name="T12" fmla="*/ 0 w 88"/>
                  <a:gd name="T13" fmla="*/ 0 h 181"/>
                  <a:gd name="T14" fmla="*/ 0 w 88"/>
                  <a:gd name="T15" fmla="*/ 0 h 181"/>
                  <a:gd name="T16" fmla="*/ 0 w 88"/>
                  <a:gd name="T17" fmla="*/ 0 h 181"/>
                  <a:gd name="T18" fmla="*/ 0 w 88"/>
                  <a:gd name="T19" fmla="*/ 0 h 181"/>
                  <a:gd name="T20" fmla="*/ 0 w 88"/>
                  <a:gd name="T21" fmla="*/ 0 h 181"/>
                  <a:gd name="T22" fmla="*/ 0 w 88"/>
                  <a:gd name="T23" fmla="*/ 0 h 181"/>
                  <a:gd name="T24" fmla="*/ 0 w 88"/>
                  <a:gd name="T25" fmla="*/ 0 h 181"/>
                  <a:gd name="T26" fmla="*/ 0 w 88"/>
                  <a:gd name="T27" fmla="*/ 0 h 181"/>
                  <a:gd name="T28" fmla="*/ 0 w 88"/>
                  <a:gd name="T29" fmla="*/ 0 h 181"/>
                  <a:gd name="T30" fmla="*/ 0 w 88"/>
                  <a:gd name="T31" fmla="*/ 0 h 181"/>
                  <a:gd name="T32" fmla="*/ 0 w 88"/>
                  <a:gd name="T33" fmla="*/ 0 h 181"/>
                  <a:gd name="T34" fmla="*/ 0 w 88"/>
                  <a:gd name="T35" fmla="*/ 0 h 181"/>
                  <a:gd name="T36" fmla="*/ 0 w 88"/>
                  <a:gd name="T37" fmla="*/ 0 h 181"/>
                  <a:gd name="T38" fmla="*/ 0 w 88"/>
                  <a:gd name="T39" fmla="*/ 0 h 18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8"/>
                  <a:gd name="T61" fmla="*/ 0 h 181"/>
                  <a:gd name="T62" fmla="*/ 88 w 88"/>
                  <a:gd name="T63" fmla="*/ 181 h 18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8" h="181">
                    <a:moveTo>
                      <a:pt x="0" y="38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26" y="2"/>
                    </a:lnTo>
                    <a:lnTo>
                      <a:pt x="32" y="2"/>
                    </a:lnTo>
                    <a:lnTo>
                      <a:pt x="83" y="7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88" y="11"/>
                    </a:lnTo>
                    <a:lnTo>
                      <a:pt x="86" y="15"/>
                    </a:lnTo>
                    <a:lnTo>
                      <a:pt x="83" y="15"/>
                    </a:lnTo>
                    <a:lnTo>
                      <a:pt x="83" y="181"/>
                    </a:lnTo>
                    <a:lnTo>
                      <a:pt x="77" y="181"/>
                    </a:lnTo>
                    <a:lnTo>
                      <a:pt x="77" y="13"/>
                    </a:lnTo>
                    <a:lnTo>
                      <a:pt x="32" y="10"/>
                    </a:lnTo>
                    <a:lnTo>
                      <a:pt x="26" y="10"/>
                    </a:lnTo>
                    <a:lnTo>
                      <a:pt x="8" y="8"/>
                    </a:lnTo>
                    <a:lnTo>
                      <a:pt x="8" y="32"/>
                    </a:lnTo>
                    <a:lnTo>
                      <a:pt x="5" y="37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6" name="Freeform 79"/>
              <p:cNvSpPr>
                <a:spLocks/>
              </p:cNvSpPr>
              <p:nvPr/>
            </p:nvSpPr>
            <p:spPr bwMode="auto">
              <a:xfrm>
                <a:off x="3373" y="3634"/>
                <a:ext cx="4" cy="49"/>
              </a:xfrm>
              <a:custGeom>
                <a:avLst/>
                <a:gdLst>
                  <a:gd name="T0" fmla="*/ 1 w 8"/>
                  <a:gd name="T1" fmla="*/ 1 h 96"/>
                  <a:gd name="T2" fmla="*/ 1 w 8"/>
                  <a:gd name="T3" fmla="*/ 0 h 96"/>
                  <a:gd name="T4" fmla="*/ 1 w 8"/>
                  <a:gd name="T5" fmla="*/ 1 h 96"/>
                  <a:gd name="T6" fmla="*/ 0 w 8"/>
                  <a:gd name="T7" fmla="*/ 1 h 96"/>
                  <a:gd name="T8" fmla="*/ 0 w 8"/>
                  <a:gd name="T9" fmla="*/ 1 h 96"/>
                  <a:gd name="T10" fmla="*/ 1 w 8"/>
                  <a:gd name="T11" fmla="*/ 1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96"/>
                  <a:gd name="T20" fmla="*/ 8 w 8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96">
                    <a:moveTo>
                      <a:pt x="4" y="3"/>
                    </a:moveTo>
                    <a:lnTo>
                      <a:pt x="8" y="0"/>
                    </a:lnTo>
                    <a:lnTo>
                      <a:pt x="8" y="96"/>
                    </a:lnTo>
                    <a:lnTo>
                      <a:pt x="0" y="96"/>
                    </a:lnTo>
                    <a:lnTo>
                      <a:pt x="0" y="4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7" name="Freeform 80"/>
              <p:cNvSpPr>
                <a:spLocks/>
              </p:cNvSpPr>
              <p:nvPr/>
            </p:nvSpPr>
            <p:spPr bwMode="auto">
              <a:xfrm>
                <a:off x="3324" y="3621"/>
                <a:ext cx="54" cy="62"/>
              </a:xfrm>
              <a:custGeom>
                <a:avLst/>
                <a:gdLst>
                  <a:gd name="T0" fmla="*/ 0 w 109"/>
                  <a:gd name="T1" fmla="*/ 0 h 123"/>
                  <a:gd name="T2" fmla="*/ 0 w 109"/>
                  <a:gd name="T3" fmla="*/ 1 h 123"/>
                  <a:gd name="T4" fmla="*/ 0 w 109"/>
                  <a:gd name="T5" fmla="*/ 1 h 123"/>
                  <a:gd name="T6" fmla="*/ 0 w 109"/>
                  <a:gd name="T7" fmla="*/ 1 h 123"/>
                  <a:gd name="T8" fmla="*/ 0 w 109"/>
                  <a:gd name="T9" fmla="*/ 1 h 123"/>
                  <a:gd name="T10" fmla="*/ 0 w 109"/>
                  <a:gd name="T11" fmla="*/ 1 h 123"/>
                  <a:gd name="T12" fmla="*/ 0 w 109"/>
                  <a:gd name="T13" fmla="*/ 1 h 123"/>
                  <a:gd name="T14" fmla="*/ 0 w 109"/>
                  <a:gd name="T15" fmla="*/ 1 h 123"/>
                  <a:gd name="T16" fmla="*/ 0 w 109"/>
                  <a:gd name="T17" fmla="*/ 1 h 123"/>
                  <a:gd name="T18" fmla="*/ 0 w 109"/>
                  <a:gd name="T19" fmla="*/ 1 h 123"/>
                  <a:gd name="T20" fmla="*/ 0 w 109"/>
                  <a:gd name="T21" fmla="*/ 1 h 123"/>
                  <a:gd name="T22" fmla="*/ 0 w 109"/>
                  <a:gd name="T23" fmla="*/ 1 h 123"/>
                  <a:gd name="T24" fmla="*/ 0 w 109"/>
                  <a:gd name="T25" fmla="*/ 1 h 123"/>
                  <a:gd name="T26" fmla="*/ 0 w 109"/>
                  <a:gd name="T27" fmla="*/ 1 h 123"/>
                  <a:gd name="T28" fmla="*/ 0 w 109"/>
                  <a:gd name="T29" fmla="*/ 1 h 123"/>
                  <a:gd name="T30" fmla="*/ 0 w 109"/>
                  <a:gd name="T31" fmla="*/ 1 h 123"/>
                  <a:gd name="T32" fmla="*/ 0 w 109"/>
                  <a:gd name="T33" fmla="*/ 1 h 123"/>
                  <a:gd name="T34" fmla="*/ 0 w 109"/>
                  <a:gd name="T35" fmla="*/ 1 h 123"/>
                  <a:gd name="T36" fmla="*/ 0 w 109"/>
                  <a:gd name="T37" fmla="*/ 1 h 123"/>
                  <a:gd name="T38" fmla="*/ 0 w 109"/>
                  <a:gd name="T39" fmla="*/ 1 h 123"/>
                  <a:gd name="T40" fmla="*/ 0 w 109"/>
                  <a:gd name="T41" fmla="*/ 1 h 123"/>
                  <a:gd name="T42" fmla="*/ 0 w 109"/>
                  <a:gd name="T43" fmla="*/ 1 h 123"/>
                  <a:gd name="T44" fmla="*/ 0 w 109"/>
                  <a:gd name="T45" fmla="*/ 1 h 123"/>
                  <a:gd name="T46" fmla="*/ 0 w 109"/>
                  <a:gd name="T47" fmla="*/ 1 h 123"/>
                  <a:gd name="T48" fmla="*/ 0 w 109"/>
                  <a:gd name="T49" fmla="*/ 1 h 123"/>
                  <a:gd name="T50" fmla="*/ 0 w 109"/>
                  <a:gd name="T51" fmla="*/ 1 h 123"/>
                  <a:gd name="T52" fmla="*/ 0 w 109"/>
                  <a:gd name="T53" fmla="*/ 1 h 123"/>
                  <a:gd name="T54" fmla="*/ 0 w 109"/>
                  <a:gd name="T55" fmla="*/ 1 h 123"/>
                  <a:gd name="T56" fmla="*/ 0 w 109"/>
                  <a:gd name="T57" fmla="*/ 1 h 123"/>
                  <a:gd name="T58" fmla="*/ 0 w 109"/>
                  <a:gd name="T59" fmla="*/ 1 h 123"/>
                  <a:gd name="T60" fmla="*/ 0 w 109"/>
                  <a:gd name="T61" fmla="*/ 1 h 123"/>
                  <a:gd name="T62" fmla="*/ 0 w 109"/>
                  <a:gd name="T63" fmla="*/ 1 h 123"/>
                  <a:gd name="T64" fmla="*/ 0 w 109"/>
                  <a:gd name="T65" fmla="*/ 1 h 123"/>
                  <a:gd name="T66" fmla="*/ 0 w 109"/>
                  <a:gd name="T67" fmla="*/ 0 h 1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9"/>
                  <a:gd name="T103" fmla="*/ 0 h 123"/>
                  <a:gd name="T104" fmla="*/ 109 w 109"/>
                  <a:gd name="T105" fmla="*/ 123 h 12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9" h="123">
                    <a:moveTo>
                      <a:pt x="0" y="0"/>
                    </a:moveTo>
                    <a:lnTo>
                      <a:pt x="0" y="6"/>
                    </a:lnTo>
                    <a:lnTo>
                      <a:pt x="7" y="11"/>
                    </a:lnTo>
                    <a:lnTo>
                      <a:pt x="11" y="12"/>
                    </a:lnTo>
                    <a:lnTo>
                      <a:pt x="18" y="17"/>
                    </a:lnTo>
                    <a:lnTo>
                      <a:pt x="26" y="22"/>
                    </a:lnTo>
                    <a:lnTo>
                      <a:pt x="34" y="25"/>
                    </a:lnTo>
                    <a:lnTo>
                      <a:pt x="53" y="31"/>
                    </a:lnTo>
                    <a:lnTo>
                      <a:pt x="62" y="36"/>
                    </a:lnTo>
                    <a:lnTo>
                      <a:pt x="74" y="38"/>
                    </a:lnTo>
                    <a:lnTo>
                      <a:pt x="85" y="38"/>
                    </a:lnTo>
                    <a:lnTo>
                      <a:pt x="88" y="36"/>
                    </a:lnTo>
                    <a:lnTo>
                      <a:pt x="94" y="33"/>
                    </a:lnTo>
                    <a:lnTo>
                      <a:pt x="99" y="31"/>
                    </a:lnTo>
                    <a:lnTo>
                      <a:pt x="102" y="31"/>
                    </a:lnTo>
                    <a:lnTo>
                      <a:pt x="105" y="27"/>
                    </a:lnTo>
                    <a:lnTo>
                      <a:pt x="105" y="123"/>
                    </a:lnTo>
                    <a:lnTo>
                      <a:pt x="109" y="123"/>
                    </a:lnTo>
                    <a:lnTo>
                      <a:pt x="109" y="12"/>
                    </a:lnTo>
                    <a:lnTo>
                      <a:pt x="105" y="17"/>
                    </a:lnTo>
                    <a:lnTo>
                      <a:pt x="102" y="22"/>
                    </a:lnTo>
                    <a:lnTo>
                      <a:pt x="99" y="23"/>
                    </a:lnTo>
                    <a:lnTo>
                      <a:pt x="96" y="27"/>
                    </a:lnTo>
                    <a:lnTo>
                      <a:pt x="93" y="28"/>
                    </a:lnTo>
                    <a:lnTo>
                      <a:pt x="88" y="31"/>
                    </a:lnTo>
                    <a:lnTo>
                      <a:pt x="86" y="31"/>
                    </a:lnTo>
                    <a:lnTo>
                      <a:pt x="72" y="31"/>
                    </a:lnTo>
                    <a:lnTo>
                      <a:pt x="59" y="31"/>
                    </a:lnTo>
                    <a:lnTo>
                      <a:pt x="48" y="25"/>
                    </a:lnTo>
                    <a:lnTo>
                      <a:pt x="34" y="20"/>
                    </a:lnTo>
                    <a:lnTo>
                      <a:pt x="26" y="14"/>
                    </a:lnTo>
                    <a:lnTo>
                      <a:pt x="18" y="11"/>
                    </a:lnTo>
                    <a:lnTo>
                      <a:pt x="13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8" name="Freeform 81"/>
              <p:cNvSpPr>
                <a:spLocks/>
              </p:cNvSpPr>
              <p:nvPr/>
            </p:nvSpPr>
            <p:spPr bwMode="auto">
              <a:xfrm>
                <a:off x="3332" y="3629"/>
                <a:ext cx="5" cy="75"/>
              </a:xfrm>
              <a:custGeom>
                <a:avLst/>
                <a:gdLst>
                  <a:gd name="T0" fmla="*/ 1 w 10"/>
                  <a:gd name="T1" fmla="*/ 0 h 151"/>
                  <a:gd name="T2" fmla="*/ 1 w 10"/>
                  <a:gd name="T3" fmla="*/ 0 h 151"/>
                  <a:gd name="T4" fmla="*/ 0 w 10"/>
                  <a:gd name="T5" fmla="*/ 0 h 151"/>
                  <a:gd name="T6" fmla="*/ 0 w 10"/>
                  <a:gd name="T7" fmla="*/ 0 h 151"/>
                  <a:gd name="T8" fmla="*/ 1 w 10"/>
                  <a:gd name="T9" fmla="*/ 0 h 1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151"/>
                  <a:gd name="T17" fmla="*/ 10 w 10"/>
                  <a:gd name="T18" fmla="*/ 151 h 1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151">
                    <a:moveTo>
                      <a:pt x="10" y="5"/>
                    </a:moveTo>
                    <a:lnTo>
                      <a:pt x="10" y="151"/>
                    </a:lnTo>
                    <a:lnTo>
                      <a:pt x="0" y="151"/>
                    </a:lnTo>
                    <a:lnTo>
                      <a:pt x="0" y="0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9" name="Freeform 82"/>
              <p:cNvSpPr>
                <a:spLocks/>
              </p:cNvSpPr>
              <p:nvPr/>
            </p:nvSpPr>
            <p:spPr bwMode="auto">
              <a:xfrm>
                <a:off x="3238" y="3610"/>
                <a:ext cx="99" cy="143"/>
              </a:xfrm>
              <a:custGeom>
                <a:avLst/>
                <a:gdLst>
                  <a:gd name="T0" fmla="*/ 1 w 197"/>
                  <a:gd name="T1" fmla="*/ 1 h 284"/>
                  <a:gd name="T2" fmla="*/ 1 w 197"/>
                  <a:gd name="T3" fmla="*/ 1 h 284"/>
                  <a:gd name="T4" fmla="*/ 1 w 197"/>
                  <a:gd name="T5" fmla="*/ 1 h 284"/>
                  <a:gd name="T6" fmla="*/ 1 w 197"/>
                  <a:gd name="T7" fmla="*/ 1 h 284"/>
                  <a:gd name="T8" fmla="*/ 1 w 197"/>
                  <a:gd name="T9" fmla="*/ 1 h 284"/>
                  <a:gd name="T10" fmla="*/ 1 w 197"/>
                  <a:gd name="T11" fmla="*/ 1 h 284"/>
                  <a:gd name="T12" fmla="*/ 1 w 197"/>
                  <a:gd name="T13" fmla="*/ 1 h 284"/>
                  <a:gd name="T14" fmla="*/ 1 w 197"/>
                  <a:gd name="T15" fmla="*/ 1 h 284"/>
                  <a:gd name="T16" fmla="*/ 1 w 197"/>
                  <a:gd name="T17" fmla="*/ 1 h 284"/>
                  <a:gd name="T18" fmla="*/ 1 w 197"/>
                  <a:gd name="T19" fmla="*/ 1 h 284"/>
                  <a:gd name="T20" fmla="*/ 1 w 197"/>
                  <a:gd name="T21" fmla="*/ 1 h 284"/>
                  <a:gd name="T22" fmla="*/ 1 w 197"/>
                  <a:gd name="T23" fmla="*/ 1 h 284"/>
                  <a:gd name="T24" fmla="*/ 1 w 197"/>
                  <a:gd name="T25" fmla="*/ 1 h 284"/>
                  <a:gd name="T26" fmla="*/ 1 w 197"/>
                  <a:gd name="T27" fmla="*/ 1 h 284"/>
                  <a:gd name="T28" fmla="*/ 1 w 197"/>
                  <a:gd name="T29" fmla="*/ 1 h 284"/>
                  <a:gd name="T30" fmla="*/ 1 w 197"/>
                  <a:gd name="T31" fmla="*/ 1 h 284"/>
                  <a:gd name="T32" fmla="*/ 1 w 197"/>
                  <a:gd name="T33" fmla="*/ 1 h 284"/>
                  <a:gd name="T34" fmla="*/ 1 w 197"/>
                  <a:gd name="T35" fmla="*/ 1 h 284"/>
                  <a:gd name="T36" fmla="*/ 0 w 197"/>
                  <a:gd name="T37" fmla="*/ 1 h 284"/>
                  <a:gd name="T38" fmla="*/ 0 w 197"/>
                  <a:gd name="T39" fmla="*/ 1 h 284"/>
                  <a:gd name="T40" fmla="*/ 1 w 197"/>
                  <a:gd name="T41" fmla="*/ 1 h 284"/>
                  <a:gd name="T42" fmla="*/ 1 w 197"/>
                  <a:gd name="T43" fmla="*/ 1 h 284"/>
                  <a:gd name="T44" fmla="*/ 1 w 197"/>
                  <a:gd name="T45" fmla="*/ 1 h 284"/>
                  <a:gd name="T46" fmla="*/ 1 w 197"/>
                  <a:gd name="T47" fmla="*/ 1 h 284"/>
                  <a:gd name="T48" fmla="*/ 1 w 197"/>
                  <a:gd name="T49" fmla="*/ 1 h 284"/>
                  <a:gd name="T50" fmla="*/ 1 w 197"/>
                  <a:gd name="T51" fmla="*/ 1 h 284"/>
                  <a:gd name="T52" fmla="*/ 1 w 197"/>
                  <a:gd name="T53" fmla="*/ 1 h 284"/>
                  <a:gd name="T54" fmla="*/ 1 w 197"/>
                  <a:gd name="T55" fmla="*/ 1 h 284"/>
                  <a:gd name="T56" fmla="*/ 1 w 197"/>
                  <a:gd name="T57" fmla="*/ 1 h 284"/>
                  <a:gd name="T58" fmla="*/ 1 w 197"/>
                  <a:gd name="T59" fmla="*/ 0 h 284"/>
                  <a:gd name="T60" fmla="*/ 1 w 197"/>
                  <a:gd name="T61" fmla="*/ 0 h 284"/>
                  <a:gd name="T62" fmla="*/ 1 w 197"/>
                  <a:gd name="T63" fmla="*/ 1 h 284"/>
                  <a:gd name="T64" fmla="*/ 1 w 197"/>
                  <a:gd name="T65" fmla="*/ 1 h 2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7"/>
                  <a:gd name="T100" fmla="*/ 0 h 284"/>
                  <a:gd name="T101" fmla="*/ 197 w 197"/>
                  <a:gd name="T102" fmla="*/ 284 h 2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7" h="284">
                    <a:moveTo>
                      <a:pt x="189" y="32"/>
                    </a:moveTo>
                    <a:lnTo>
                      <a:pt x="189" y="9"/>
                    </a:lnTo>
                    <a:lnTo>
                      <a:pt x="97" y="9"/>
                    </a:lnTo>
                    <a:lnTo>
                      <a:pt x="97" y="184"/>
                    </a:lnTo>
                    <a:lnTo>
                      <a:pt x="87" y="184"/>
                    </a:lnTo>
                    <a:lnTo>
                      <a:pt x="87" y="8"/>
                    </a:lnTo>
                    <a:lnTo>
                      <a:pt x="65" y="8"/>
                    </a:lnTo>
                    <a:lnTo>
                      <a:pt x="46" y="54"/>
                    </a:lnTo>
                    <a:lnTo>
                      <a:pt x="28" y="92"/>
                    </a:lnTo>
                    <a:lnTo>
                      <a:pt x="25" y="103"/>
                    </a:lnTo>
                    <a:lnTo>
                      <a:pt x="25" y="214"/>
                    </a:lnTo>
                    <a:lnTo>
                      <a:pt x="35" y="214"/>
                    </a:lnTo>
                    <a:lnTo>
                      <a:pt x="35" y="224"/>
                    </a:lnTo>
                    <a:lnTo>
                      <a:pt x="25" y="224"/>
                    </a:lnTo>
                    <a:lnTo>
                      <a:pt x="25" y="251"/>
                    </a:lnTo>
                    <a:lnTo>
                      <a:pt x="20" y="264"/>
                    </a:lnTo>
                    <a:lnTo>
                      <a:pt x="17" y="284"/>
                    </a:lnTo>
                    <a:lnTo>
                      <a:pt x="17" y="224"/>
                    </a:lnTo>
                    <a:lnTo>
                      <a:pt x="0" y="224"/>
                    </a:lnTo>
                    <a:lnTo>
                      <a:pt x="0" y="214"/>
                    </a:lnTo>
                    <a:lnTo>
                      <a:pt x="17" y="214"/>
                    </a:lnTo>
                    <a:lnTo>
                      <a:pt x="17" y="103"/>
                    </a:lnTo>
                    <a:lnTo>
                      <a:pt x="28" y="71"/>
                    </a:lnTo>
                    <a:lnTo>
                      <a:pt x="46" y="33"/>
                    </a:lnTo>
                    <a:lnTo>
                      <a:pt x="55" y="9"/>
                    </a:lnTo>
                    <a:lnTo>
                      <a:pt x="57" y="6"/>
                    </a:lnTo>
                    <a:lnTo>
                      <a:pt x="58" y="5"/>
                    </a:lnTo>
                    <a:lnTo>
                      <a:pt x="60" y="3"/>
                    </a:lnTo>
                    <a:lnTo>
                      <a:pt x="63" y="2"/>
                    </a:lnTo>
                    <a:lnTo>
                      <a:pt x="66" y="0"/>
                    </a:lnTo>
                    <a:lnTo>
                      <a:pt x="197" y="0"/>
                    </a:lnTo>
                    <a:lnTo>
                      <a:pt x="197" y="35"/>
                    </a:lnTo>
                    <a:lnTo>
                      <a:pt x="189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0" name="Freeform 83"/>
              <p:cNvSpPr>
                <a:spLocks/>
              </p:cNvSpPr>
              <p:nvPr/>
            </p:nvSpPr>
            <p:spPr bwMode="auto">
              <a:xfrm>
                <a:off x="3174" y="3580"/>
                <a:ext cx="57" cy="164"/>
              </a:xfrm>
              <a:custGeom>
                <a:avLst/>
                <a:gdLst>
                  <a:gd name="T0" fmla="*/ 1 w 114"/>
                  <a:gd name="T1" fmla="*/ 1 h 327"/>
                  <a:gd name="T2" fmla="*/ 1 w 114"/>
                  <a:gd name="T3" fmla="*/ 1 h 327"/>
                  <a:gd name="T4" fmla="*/ 1 w 114"/>
                  <a:gd name="T5" fmla="*/ 1 h 327"/>
                  <a:gd name="T6" fmla="*/ 1 w 114"/>
                  <a:gd name="T7" fmla="*/ 1 h 327"/>
                  <a:gd name="T8" fmla="*/ 1 w 114"/>
                  <a:gd name="T9" fmla="*/ 1 h 327"/>
                  <a:gd name="T10" fmla="*/ 1 w 114"/>
                  <a:gd name="T11" fmla="*/ 1 h 327"/>
                  <a:gd name="T12" fmla="*/ 1 w 114"/>
                  <a:gd name="T13" fmla="*/ 1 h 327"/>
                  <a:gd name="T14" fmla="*/ 1 w 114"/>
                  <a:gd name="T15" fmla="*/ 1 h 327"/>
                  <a:gd name="T16" fmla="*/ 1 w 114"/>
                  <a:gd name="T17" fmla="*/ 1 h 327"/>
                  <a:gd name="T18" fmla="*/ 1 w 114"/>
                  <a:gd name="T19" fmla="*/ 1 h 327"/>
                  <a:gd name="T20" fmla="*/ 1 w 114"/>
                  <a:gd name="T21" fmla="*/ 1 h 327"/>
                  <a:gd name="T22" fmla="*/ 1 w 114"/>
                  <a:gd name="T23" fmla="*/ 1 h 327"/>
                  <a:gd name="T24" fmla="*/ 1 w 114"/>
                  <a:gd name="T25" fmla="*/ 1 h 327"/>
                  <a:gd name="T26" fmla="*/ 1 w 114"/>
                  <a:gd name="T27" fmla="*/ 0 h 327"/>
                  <a:gd name="T28" fmla="*/ 1 w 114"/>
                  <a:gd name="T29" fmla="*/ 0 h 327"/>
                  <a:gd name="T30" fmla="*/ 1 w 114"/>
                  <a:gd name="T31" fmla="*/ 1 h 327"/>
                  <a:gd name="T32" fmla="*/ 1 w 114"/>
                  <a:gd name="T33" fmla="*/ 1 h 327"/>
                  <a:gd name="T34" fmla="*/ 1 w 114"/>
                  <a:gd name="T35" fmla="*/ 1 h 327"/>
                  <a:gd name="T36" fmla="*/ 1 w 114"/>
                  <a:gd name="T37" fmla="*/ 1 h 327"/>
                  <a:gd name="T38" fmla="*/ 0 w 114"/>
                  <a:gd name="T39" fmla="*/ 1 h 327"/>
                  <a:gd name="T40" fmla="*/ 0 w 114"/>
                  <a:gd name="T41" fmla="*/ 1 h 327"/>
                  <a:gd name="T42" fmla="*/ 1 w 114"/>
                  <a:gd name="T43" fmla="*/ 1 h 327"/>
                  <a:gd name="T44" fmla="*/ 1 w 114"/>
                  <a:gd name="T45" fmla="*/ 1 h 327"/>
                  <a:gd name="T46" fmla="*/ 1 w 114"/>
                  <a:gd name="T47" fmla="*/ 1 h 327"/>
                  <a:gd name="T48" fmla="*/ 1 w 114"/>
                  <a:gd name="T49" fmla="*/ 1 h 327"/>
                  <a:gd name="T50" fmla="*/ 1 w 114"/>
                  <a:gd name="T51" fmla="*/ 1 h 327"/>
                  <a:gd name="T52" fmla="*/ 1 w 114"/>
                  <a:gd name="T53" fmla="*/ 1 h 327"/>
                  <a:gd name="T54" fmla="*/ 1 w 114"/>
                  <a:gd name="T55" fmla="*/ 1 h 327"/>
                  <a:gd name="T56" fmla="*/ 1 w 114"/>
                  <a:gd name="T57" fmla="*/ 1 h 327"/>
                  <a:gd name="T58" fmla="*/ 1 w 114"/>
                  <a:gd name="T59" fmla="*/ 1 h 327"/>
                  <a:gd name="T60" fmla="*/ 1 w 114"/>
                  <a:gd name="T61" fmla="*/ 1 h 327"/>
                  <a:gd name="T62" fmla="*/ 1 w 114"/>
                  <a:gd name="T63" fmla="*/ 1 h 327"/>
                  <a:gd name="T64" fmla="*/ 1 w 114"/>
                  <a:gd name="T65" fmla="*/ 1 h 327"/>
                  <a:gd name="T66" fmla="*/ 1 w 114"/>
                  <a:gd name="T67" fmla="*/ 1 h 327"/>
                  <a:gd name="T68" fmla="*/ 1 w 114"/>
                  <a:gd name="T69" fmla="*/ 1 h 327"/>
                  <a:gd name="T70" fmla="*/ 1 w 114"/>
                  <a:gd name="T71" fmla="*/ 1 h 327"/>
                  <a:gd name="T72" fmla="*/ 1 w 114"/>
                  <a:gd name="T73" fmla="*/ 1 h 327"/>
                  <a:gd name="T74" fmla="*/ 1 w 114"/>
                  <a:gd name="T75" fmla="*/ 1 h 327"/>
                  <a:gd name="T76" fmla="*/ 1 w 114"/>
                  <a:gd name="T77" fmla="*/ 1 h 327"/>
                  <a:gd name="T78" fmla="*/ 1 w 114"/>
                  <a:gd name="T79" fmla="*/ 1 h 327"/>
                  <a:gd name="T80" fmla="*/ 1 w 114"/>
                  <a:gd name="T81" fmla="*/ 1 h 327"/>
                  <a:gd name="T82" fmla="*/ 1 w 114"/>
                  <a:gd name="T83" fmla="*/ 1 h 327"/>
                  <a:gd name="T84" fmla="*/ 1 w 114"/>
                  <a:gd name="T85" fmla="*/ 1 h 327"/>
                  <a:gd name="T86" fmla="*/ 1 w 114"/>
                  <a:gd name="T87" fmla="*/ 1 h 327"/>
                  <a:gd name="T88" fmla="*/ 1 w 114"/>
                  <a:gd name="T89" fmla="*/ 1 h 327"/>
                  <a:gd name="T90" fmla="*/ 1 w 114"/>
                  <a:gd name="T91" fmla="*/ 1 h 32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14"/>
                  <a:gd name="T139" fmla="*/ 0 h 327"/>
                  <a:gd name="T140" fmla="*/ 114 w 114"/>
                  <a:gd name="T141" fmla="*/ 327 h 32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14" h="327">
                    <a:moveTo>
                      <a:pt x="103" y="317"/>
                    </a:moveTo>
                    <a:lnTo>
                      <a:pt x="92" y="317"/>
                    </a:lnTo>
                    <a:lnTo>
                      <a:pt x="92" y="185"/>
                    </a:lnTo>
                    <a:lnTo>
                      <a:pt x="95" y="181"/>
                    </a:lnTo>
                    <a:lnTo>
                      <a:pt x="98" y="174"/>
                    </a:lnTo>
                    <a:lnTo>
                      <a:pt x="108" y="150"/>
                    </a:lnTo>
                    <a:lnTo>
                      <a:pt x="113" y="143"/>
                    </a:lnTo>
                    <a:lnTo>
                      <a:pt x="114" y="141"/>
                    </a:lnTo>
                    <a:lnTo>
                      <a:pt x="114" y="73"/>
                    </a:lnTo>
                    <a:lnTo>
                      <a:pt x="97" y="42"/>
                    </a:lnTo>
                    <a:lnTo>
                      <a:pt x="74" y="3"/>
                    </a:lnTo>
                    <a:lnTo>
                      <a:pt x="71" y="1"/>
                    </a:lnTo>
                    <a:lnTo>
                      <a:pt x="70" y="1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1" y="3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12" y="14"/>
                    </a:lnTo>
                    <a:lnTo>
                      <a:pt x="46" y="11"/>
                    </a:lnTo>
                    <a:lnTo>
                      <a:pt x="46" y="177"/>
                    </a:lnTo>
                    <a:lnTo>
                      <a:pt x="55" y="177"/>
                    </a:lnTo>
                    <a:lnTo>
                      <a:pt x="55" y="9"/>
                    </a:lnTo>
                    <a:lnTo>
                      <a:pt x="66" y="8"/>
                    </a:lnTo>
                    <a:lnTo>
                      <a:pt x="68" y="9"/>
                    </a:lnTo>
                    <a:lnTo>
                      <a:pt x="70" y="11"/>
                    </a:lnTo>
                    <a:lnTo>
                      <a:pt x="97" y="58"/>
                    </a:lnTo>
                    <a:lnTo>
                      <a:pt x="106" y="74"/>
                    </a:lnTo>
                    <a:lnTo>
                      <a:pt x="106" y="141"/>
                    </a:lnTo>
                    <a:lnTo>
                      <a:pt x="105" y="143"/>
                    </a:lnTo>
                    <a:lnTo>
                      <a:pt x="100" y="150"/>
                    </a:lnTo>
                    <a:lnTo>
                      <a:pt x="89" y="174"/>
                    </a:lnTo>
                    <a:lnTo>
                      <a:pt x="86" y="181"/>
                    </a:lnTo>
                    <a:lnTo>
                      <a:pt x="86" y="324"/>
                    </a:lnTo>
                    <a:lnTo>
                      <a:pt x="87" y="325"/>
                    </a:lnTo>
                    <a:lnTo>
                      <a:pt x="89" y="327"/>
                    </a:lnTo>
                    <a:lnTo>
                      <a:pt x="92" y="327"/>
                    </a:lnTo>
                    <a:lnTo>
                      <a:pt x="98" y="327"/>
                    </a:lnTo>
                    <a:lnTo>
                      <a:pt x="103" y="327"/>
                    </a:lnTo>
                    <a:lnTo>
                      <a:pt x="103" y="3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1" name="Freeform 84"/>
              <p:cNvSpPr>
                <a:spLocks/>
              </p:cNvSpPr>
              <p:nvPr/>
            </p:nvSpPr>
            <p:spPr bwMode="auto">
              <a:xfrm>
                <a:off x="3337" y="3683"/>
                <a:ext cx="56" cy="14"/>
              </a:xfrm>
              <a:custGeom>
                <a:avLst/>
                <a:gdLst>
                  <a:gd name="T0" fmla="*/ 0 w 113"/>
                  <a:gd name="T1" fmla="*/ 0 h 29"/>
                  <a:gd name="T2" fmla="*/ 0 w 113"/>
                  <a:gd name="T3" fmla="*/ 0 h 29"/>
                  <a:gd name="T4" fmla="*/ 0 w 113"/>
                  <a:gd name="T5" fmla="*/ 0 h 29"/>
                  <a:gd name="T6" fmla="*/ 0 w 113"/>
                  <a:gd name="T7" fmla="*/ 0 h 29"/>
                  <a:gd name="T8" fmla="*/ 0 w 113"/>
                  <a:gd name="T9" fmla="*/ 0 h 29"/>
                  <a:gd name="T10" fmla="*/ 0 w 113"/>
                  <a:gd name="T11" fmla="*/ 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3"/>
                  <a:gd name="T19" fmla="*/ 0 h 29"/>
                  <a:gd name="T20" fmla="*/ 113 w 113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3" h="29">
                    <a:moveTo>
                      <a:pt x="113" y="7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29"/>
                    </a:lnTo>
                    <a:lnTo>
                      <a:pt x="28" y="7"/>
                    </a:lnTo>
                    <a:lnTo>
                      <a:pt x="113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2" name="Rectangle 85"/>
              <p:cNvSpPr>
                <a:spLocks noChangeArrowheads="1"/>
              </p:cNvSpPr>
              <p:nvPr/>
            </p:nvSpPr>
            <p:spPr bwMode="auto">
              <a:xfrm>
                <a:off x="3287" y="3683"/>
                <a:ext cx="45" cy="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3" name="Rectangle 86"/>
              <p:cNvSpPr>
                <a:spLocks noChangeArrowheads="1"/>
              </p:cNvSpPr>
              <p:nvPr/>
            </p:nvSpPr>
            <p:spPr bwMode="auto">
              <a:xfrm>
                <a:off x="3251" y="3683"/>
                <a:ext cx="31" cy="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4" name="Freeform 87"/>
              <p:cNvSpPr>
                <a:spLocks/>
              </p:cNvSpPr>
              <p:nvPr/>
            </p:nvSpPr>
            <p:spPr bwMode="auto">
              <a:xfrm>
                <a:off x="3372" y="3686"/>
                <a:ext cx="15" cy="13"/>
              </a:xfrm>
              <a:custGeom>
                <a:avLst/>
                <a:gdLst>
                  <a:gd name="T0" fmla="*/ 0 w 30"/>
                  <a:gd name="T1" fmla="*/ 0 h 27"/>
                  <a:gd name="T2" fmla="*/ 1 w 30"/>
                  <a:gd name="T3" fmla="*/ 0 h 27"/>
                  <a:gd name="T4" fmla="*/ 0 w 30"/>
                  <a:gd name="T5" fmla="*/ 0 h 27"/>
                  <a:gd name="T6" fmla="*/ 0 w 30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7"/>
                  <a:gd name="T14" fmla="*/ 30 w 30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7">
                    <a:moveTo>
                      <a:pt x="0" y="0"/>
                    </a:moveTo>
                    <a:lnTo>
                      <a:pt x="30" y="0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5" name="Freeform 88"/>
              <p:cNvSpPr>
                <a:spLocks/>
              </p:cNvSpPr>
              <p:nvPr/>
            </p:nvSpPr>
            <p:spPr bwMode="auto">
              <a:xfrm>
                <a:off x="3257" y="3684"/>
                <a:ext cx="179" cy="50"/>
              </a:xfrm>
              <a:custGeom>
                <a:avLst/>
                <a:gdLst>
                  <a:gd name="T0" fmla="*/ 1 w 358"/>
                  <a:gd name="T1" fmla="*/ 0 h 102"/>
                  <a:gd name="T2" fmla="*/ 1 w 358"/>
                  <a:gd name="T3" fmla="*/ 0 h 102"/>
                  <a:gd name="T4" fmla="*/ 1 w 358"/>
                  <a:gd name="T5" fmla="*/ 0 h 102"/>
                  <a:gd name="T6" fmla="*/ 1 w 358"/>
                  <a:gd name="T7" fmla="*/ 0 h 102"/>
                  <a:gd name="T8" fmla="*/ 1 w 358"/>
                  <a:gd name="T9" fmla="*/ 0 h 102"/>
                  <a:gd name="T10" fmla="*/ 1 w 358"/>
                  <a:gd name="T11" fmla="*/ 0 h 102"/>
                  <a:gd name="T12" fmla="*/ 1 w 358"/>
                  <a:gd name="T13" fmla="*/ 0 h 102"/>
                  <a:gd name="T14" fmla="*/ 1 w 358"/>
                  <a:gd name="T15" fmla="*/ 0 h 102"/>
                  <a:gd name="T16" fmla="*/ 1 w 358"/>
                  <a:gd name="T17" fmla="*/ 0 h 102"/>
                  <a:gd name="T18" fmla="*/ 1 w 358"/>
                  <a:gd name="T19" fmla="*/ 0 h 102"/>
                  <a:gd name="T20" fmla="*/ 1 w 358"/>
                  <a:gd name="T21" fmla="*/ 0 h 102"/>
                  <a:gd name="T22" fmla="*/ 1 w 358"/>
                  <a:gd name="T23" fmla="*/ 0 h 102"/>
                  <a:gd name="T24" fmla="*/ 1 w 358"/>
                  <a:gd name="T25" fmla="*/ 0 h 102"/>
                  <a:gd name="T26" fmla="*/ 1 w 358"/>
                  <a:gd name="T27" fmla="*/ 0 h 102"/>
                  <a:gd name="T28" fmla="*/ 1 w 358"/>
                  <a:gd name="T29" fmla="*/ 0 h 102"/>
                  <a:gd name="T30" fmla="*/ 1 w 358"/>
                  <a:gd name="T31" fmla="*/ 0 h 102"/>
                  <a:gd name="T32" fmla="*/ 1 w 358"/>
                  <a:gd name="T33" fmla="*/ 0 h 102"/>
                  <a:gd name="T34" fmla="*/ 0 w 358"/>
                  <a:gd name="T35" fmla="*/ 0 h 102"/>
                  <a:gd name="T36" fmla="*/ 0 w 358"/>
                  <a:gd name="T37" fmla="*/ 0 h 102"/>
                  <a:gd name="T38" fmla="*/ 1 w 358"/>
                  <a:gd name="T39" fmla="*/ 0 h 102"/>
                  <a:gd name="T40" fmla="*/ 1 w 358"/>
                  <a:gd name="T41" fmla="*/ 0 h 102"/>
                  <a:gd name="T42" fmla="*/ 1 w 358"/>
                  <a:gd name="T43" fmla="*/ 0 h 102"/>
                  <a:gd name="T44" fmla="*/ 1 w 358"/>
                  <a:gd name="T45" fmla="*/ 0 h 102"/>
                  <a:gd name="T46" fmla="*/ 1 w 358"/>
                  <a:gd name="T47" fmla="*/ 0 h 102"/>
                  <a:gd name="T48" fmla="*/ 1 w 358"/>
                  <a:gd name="T49" fmla="*/ 0 h 102"/>
                  <a:gd name="T50" fmla="*/ 1 w 358"/>
                  <a:gd name="T51" fmla="*/ 0 h 102"/>
                  <a:gd name="T52" fmla="*/ 1 w 358"/>
                  <a:gd name="T53" fmla="*/ 0 h 102"/>
                  <a:gd name="T54" fmla="*/ 1 w 358"/>
                  <a:gd name="T55" fmla="*/ 0 h 102"/>
                  <a:gd name="T56" fmla="*/ 1 w 358"/>
                  <a:gd name="T57" fmla="*/ 0 h 102"/>
                  <a:gd name="T58" fmla="*/ 1 w 358"/>
                  <a:gd name="T59" fmla="*/ 0 h 102"/>
                  <a:gd name="T60" fmla="*/ 1 w 358"/>
                  <a:gd name="T61" fmla="*/ 0 h 10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58"/>
                  <a:gd name="T94" fmla="*/ 0 h 102"/>
                  <a:gd name="T95" fmla="*/ 358 w 358"/>
                  <a:gd name="T96" fmla="*/ 102 h 10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58" h="102">
                    <a:moveTo>
                      <a:pt x="309" y="0"/>
                    </a:moveTo>
                    <a:lnTo>
                      <a:pt x="274" y="0"/>
                    </a:lnTo>
                    <a:lnTo>
                      <a:pt x="274" y="5"/>
                    </a:lnTo>
                    <a:lnTo>
                      <a:pt x="261" y="5"/>
                    </a:lnTo>
                    <a:lnTo>
                      <a:pt x="231" y="32"/>
                    </a:lnTo>
                    <a:lnTo>
                      <a:pt x="231" y="5"/>
                    </a:lnTo>
                    <a:lnTo>
                      <a:pt x="189" y="5"/>
                    </a:lnTo>
                    <a:lnTo>
                      <a:pt x="161" y="27"/>
                    </a:lnTo>
                    <a:lnTo>
                      <a:pt x="161" y="41"/>
                    </a:lnTo>
                    <a:lnTo>
                      <a:pt x="153" y="41"/>
                    </a:lnTo>
                    <a:lnTo>
                      <a:pt x="153" y="5"/>
                    </a:lnTo>
                    <a:lnTo>
                      <a:pt x="61" y="5"/>
                    </a:lnTo>
                    <a:lnTo>
                      <a:pt x="61" y="38"/>
                    </a:lnTo>
                    <a:lnTo>
                      <a:pt x="51" y="38"/>
                    </a:lnTo>
                    <a:lnTo>
                      <a:pt x="51" y="5"/>
                    </a:lnTo>
                    <a:lnTo>
                      <a:pt x="32" y="5"/>
                    </a:lnTo>
                    <a:lnTo>
                      <a:pt x="32" y="51"/>
                    </a:lnTo>
                    <a:lnTo>
                      <a:pt x="0" y="51"/>
                    </a:lnTo>
                    <a:lnTo>
                      <a:pt x="0" y="84"/>
                    </a:lnTo>
                    <a:lnTo>
                      <a:pt x="2" y="84"/>
                    </a:lnTo>
                    <a:lnTo>
                      <a:pt x="86" y="102"/>
                    </a:lnTo>
                    <a:lnTo>
                      <a:pt x="86" y="99"/>
                    </a:lnTo>
                    <a:lnTo>
                      <a:pt x="344" y="91"/>
                    </a:lnTo>
                    <a:lnTo>
                      <a:pt x="358" y="86"/>
                    </a:lnTo>
                    <a:lnTo>
                      <a:pt x="358" y="48"/>
                    </a:lnTo>
                    <a:lnTo>
                      <a:pt x="331" y="48"/>
                    </a:lnTo>
                    <a:lnTo>
                      <a:pt x="331" y="0"/>
                    </a:lnTo>
                    <a:lnTo>
                      <a:pt x="315" y="0"/>
                    </a:lnTo>
                    <a:lnTo>
                      <a:pt x="315" y="41"/>
                    </a:lnTo>
                    <a:lnTo>
                      <a:pt x="309" y="41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6" name="Freeform 89"/>
              <p:cNvSpPr>
                <a:spLocks/>
              </p:cNvSpPr>
              <p:nvPr/>
            </p:nvSpPr>
            <p:spPr bwMode="auto">
              <a:xfrm>
                <a:off x="3251" y="3686"/>
                <a:ext cx="21" cy="32"/>
              </a:xfrm>
              <a:custGeom>
                <a:avLst/>
                <a:gdLst>
                  <a:gd name="T0" fmla="*/ 1 w 41"/>
                  <a:gd name="T1" fmla="*/ 0 h 63"/>
                  <a:gd name="T2" fmla="*/ 1 w 41"/>
                  <a:gd name="T3" fmla="*/ 1 h 63"/>
                  <a:gd name="T4" fmla="*/ 1 w 41"/>
                  <a:gd name="T5" fmla="*/ 1 h 63"/>
                  <a:gd name="T6" fmla="*/ 1 w 41"/>
                  <a:gd name="T7" fmla="*/ 1 h 63"/>
                  <a:gd name="T8" fmla="*/ 0 w 41"/>
                  <a:gd name="T9" fmla="*/ 1 h 63"/>
                  <a:gd name="T10" fmla="*/ 0 w 41"/>
                  <a:gd name="T11" fmla="*/ 0 h 63"/>
                  <a:gd name="T12" fmla="*/ 1 w 41"/>
                  <a:gd name="T13" fmla="*/ 0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63"/>
                  <a:gd name="T23" fmla="*/ 41 w 41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63">
                    <a:moveTo>
                      <a:pt x="41" y="0"/>
                    </a:moveTo>
                    <a:lnTo>
                      <a:pt x="41" y="46"/>
                    </a:lnTo>
                    <a:lnTo>
                      <a:pt x="10" y="46"/>
                    </a:lnTo>
                    <a:lnTo>
                      <a:pt x="10" y="63"/>
                    </a:lnTo>
                    <a:lnTo>
                      <a:pt x="0" y="63"/>
                    </a:lnTo>
                    <a:lnTo>
                      <a:pt x="0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7" name="Freeform 90"/>
              <p:cNvSpPr>
                <a:spLocks/>
              </p:cNvSpPr>
              <p:nvPr/>
            </p:nvSpPr>
            <p:spPr bwMode="auto">
              <a:xfrm>
                <a:off x="3251" y="3722"/>
                <a:ext cx="6" cy="13"/>
              </a:xfrm>
              <a:custGeom>
                <a:avLst/>
                <a:gdLst>
                  <a:gd name="T0" fmla="*/ 1 w 11"/>
                  <a:gd name="T1" fmla="*/ 1 h 25"/>
                  <a:gd name="T2" fmla="*/ 1 w 11"/>
                  <a:gd name="T3" fmla="*/ 0 h 25"/>
                  <a:gd name="T4" fmla="*/ 0 w 11"/>
                  <a:gd name="T5" fmla="*/ 0 h 25"/>
                  <a:gd name="T6" fmla="*/ 0 w 11"/>
                  <a:gd name="T7" fmla="*/ 1 h 25"/>
                  <a:gd name="T8" fmla="*/ 1 w 11"/>
                  <a:gd name="T9" fmla="*/ 1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25"/>
                  <a:gd name="T17" fmla="*/ 11 w 11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25">
                    <a:moveTo>
                      <a:pt x="11" y="6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8" name="Freeform 91"/>
              <p:cNvSpPr>
                <a:spLocks/>
              </p:cNvSpPr>
              <p:nvPr/>
            </p:nvSpPr>
            <p:spPr bwMode="auto">
              <a:xfrm>
                <a:off x="3299" y="3728"/>
                <a:ext cx="129" cy="44"/>
              </a:xfrm>
              <a:custGeom>
                <a:avLst/>
                <a:gdLst>
                  <a:gd name="T0" fmla="*/ 0 w 260"/>
                  <a:gd name="T1" fmla="*/ 0 h 89"/>
                  <a:gd name="T2" fmla="*/ 0 w 260"/>
                  <a:gd name="T3" fmla="*/ 0 h 89"/>
                  <a:gd name="T4" fmla="*/ 0 w 260"/>
                  <a:gd name="T5" fmla="*/ 0 h 89"/>
                  <a:gd name="T6" fmla="*/ 0 w 260"/>
                  <a:gd name="T7" fmla="*/ 0 h 89"/>
                  <a:gd name="T8" fmla="*/ 0 w 260"/>
                  <a:gd name="T9" fmla="*/ 0 h 89"/>
                  <a:gd name="T10" fmla="*/ 0 w 260"/>
                  <a:gd name="T11" fmla="*/ 0 h 89"/>
                  <a:gd name="T12" fmla="*/ 0 w 260"/>
                  <a:gd name="T13" fmla="*/ 0 h 89"/>
                  <a:gd name="T14" fmla="*/ 0 w 260"/>
                  <a:gd name="T15" fmla="*/ 0 h 89"/>
                  <a:gd name="T16" fmla="*/ 0 w 260"/>
                  <a:gd name="T17" fmla="*/ 0 h 89"/>
                  <a:gd name="T18" fmla="*/ 0 w 260"/>
                  <a:gd name="T19" fmla="*/ 0 h 89"/>
                  <a:gd name="T20" fmla="*/ 0 w 260"/>
                  <a:gd name="T21" fmla="*/ 0 h 89"/>
                  <a:gd name="T22" fmla="*/ 0 w 260"/>
                  <a:gd name="T23" fmla="*/ 0 h 89"/>
                  <a:gd name="T24" fmla="*/ 0 w 260"/>
                  <a:gd name="T25" fmla="*/ 0 h 89"/>
                  <a:gd name="T26" fmla="*/ 0 w 260"/>
                  <a:gd name="T27" fmla="*/ 0 h 89"/>
                  <a:gd name="T28" fmla="*/ 0 w 260"/>
                  <a:gd name="T29" fmla="*/ 0 h 89"/>
                  <a:gd name="T30" fmla="*/ 0 w 260"/>
                  <a:gd name="T31" fmla="*/ 0 h 89"/>
                  <a:gd name="T32" fmla="*/ 0 w 260"/>
                  <a:gd name="T33" fmla="*/ 0 h 89"/>
                  <a:gd name="T34" fmla="*/ 0 w 260"/>
                  <a:gd name="T35" fmla="*/ 0 h 89"/>
                  <a:gd name="T36" fmla="*/ 0 w 260"/>
                  <a:gd name="T37" fmla="*/ 0 h 89"/>
                  <a:gd name="T38" fmla="*/ 0 w 260"/>
                  <a:gd name="T39" fmla="*/ 0 h 89"/>
                  <a:gd name="T40" fmla="*/ 0 w 260"/>
                  <a:gd name="T41" fmla="*/ 0 h 89"/>
                  <a:gd name="T42" fmla="*/ 0 w 260"/>
                  <a:gd name="T43" fmla="*/ 0 h 89"/>
                  <a:gd name="T44" fmla="*/ 0 w 260"/>
                  <a:gd name="T45" fmla="*/ 0 h 89"/>
                  <a:gd name="T46" fmla="*/ 0 w 260"/>
                  <a:gd name="T47" fmla="*/ 0 h 89"/>
                  <a:gd name="T48" fmla="*/ 0 w 260"/>
                  <a:gd name="T49" fmla="*/ 0 h 89"/>
                  <a:gd name="T50" fmla="*/ 0 w 260"/>
                  <a:gd name="T51" fmla="*/ 0 h 89"/>
                  <a:gd name="T52" fmla="*/ 0 w 260"/>
                  <a:gd name="T53" fmla="*/ 0 h 89"/>
                  <a:gd name="T54" fmla="*/ 0 w 260"/>
                  <a:gd name="T55" fmla="*/ 0 h 89"/>
                  <a:gd name="T56" fmla="*/ 0 w 260"/>
                  <a:gd name="T57" fmla="*/ 0 h 89"/>
                  <a:gd name="T58" fmla="*/ 0 w 260"/>
                  <a:gd name="T59" fmla="*/ 0 h 89"/>
                  <a:gd name="T60" fmla="*/ 0 w 260"/>
                  <a:gd name="T61" fmla="*/ 0 h 89"/>
                  <a:gd name="T62" fmla="*/ 0 w 260"/>
                  <a:gd name="T63" fmla="*/ 0 h 89"/>
                  <a:gd name="T64" fmla="*/ 0 w 260"/>
                  <a:gd name="T65" fmla="*/ 0 h 89"/>
                  <a:gd name="T66" fmla="*/ 0 w 260"/>
                  <a:gd name="T67" fmla="*/ 0 h 89"/>
                  <a:gd name="T68" fmla="*/ 0 w 260"/>
                  <a:gd name="T69" fmla="*/ 0 h 89"/>
                  <a:gd name="T70" fmla="*/ 0 w 260"/>
                  <a:gd name="T71" fmla="*/ 0 h 89"/>
                  <a:gd name="T72" fmla="*/ 0 w 260"/>
                  <a:gd name="T73" fmla="*/ 0 h 89"/>
                  <a:gd name="T74" fmla="*/ 0 w 260"/>
                  <a:gd name="T75" fmla="*/ 0 h 89"/>
                  <a:gd name="T76" fmla="*/ 0 w 260"/>
                  <a:gd name="T77" fmla="*/ 0 h 89"/>
                  <a:gd name="T78" fmla="*/ 0 w 260"/>
                  <a:gd name="T79" fmla="*/ 0 h 89"/>
                  <a:gd name="T80" fmla="*/ 0 w 260"/>
                  <a:gd name="T81" fmla="*/ 0 h 89"/>
                  <a:gd name="T82" fmla="*/ 0 w 260"/>
                  <a:gd name="T83" fmla="*/ 0 h 89"/>
                  <a:gd name="T84" fmla="*/ 0 w 260"/>
                  <a:gd name="T85" fmla="*/ 0 h 89"/>
                  <a:gd name="T86" fmla="*/ 0 w 260"/>
                  <a:gd name="T87" fmla="*/ 0 h 89"/>
                  <a:gd name="T88" fmla="*/ 0 w 260"/>
                  <a:gd name="T89" fmla="*/ 0 h 89"/>
                  <a:gd name="T90" fmla="*/ 0 w 260"/>
                  <a:gd name="T91" fmla="*/ 0 h 89"/>
                  <a:gd name="T92" fmla="*/ 0 w 260"/>
                  <a:gd name="T93" fmla="*/ 0 h 89"/>
                  <a:gd name="T94" fmla="*/ 0 w 260"/>
                  <a:gd name="T95" fmla="*/ 0 h 89"/>
                  <a:gd name="T96" fmla="*/ 0 w 260"/>
                  <a:gd name="T97" fmla="*/ 0 h 8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60"/>
                  <a:gd name="T148" fmla="*/ 0 h 89"/>
                  <a:gd name="T149" fmla="*/ 260 w 260"/>
                  <a:gd name="T150" fmla="*/ 89 h 8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60" h="89">
                    <a:moveTo>
                      <a:pt x="187" y="25"/>
                    </a:moveTo>
                    <a:lnTo>
                      <a:pt x="185" y="24"/>
                    </a:lnTo>
                    <a:lnTo>
                      <a:pt x="177" y="22"/>
                    </a:lnTo>
                    <a:lnTo>
                      <a:pt x="171" y="22"/>
                    </a:lnTo>
                    <a:lnTo>
                      <a:pt x="132" y="22"/>
                    </a:lnTo>
                    <a:lnTo>
                      <a:pt x="132" y="32"/>
                    </a:lnTo>
                    <a:lnTo>
                      <a:pt x="128" y="33"/>
                    </a:lnTo>
                    <a:lnTo>
                      <a:pt x="125" y="35"/>
                    </a:lnTo>
                    <a:lnTo>
                      <a:pt x="120" y="38"/>
                    </a:lnTo>
                    <a:lnTo>
                      <a:pt x="117" y="41"/>
                    </a:lnTo>
                    <a:lnTo>
                      <a:pt x="115" y="46"/>
                    </a:lnTo>
                    <a:lnTo>
                      <a:pt x="115" y="49"/>
                    </a:lnTo>
                    <a:lnTo>
                      <a:pt x="113" y="51"/>
                    </a:lnTo>
                    <a:lnTo>
                      <a:pt x="115" y="56"/>
                    </a:lnTo>
                    <a:lnTo>
                      <a:pt x="115" y="59"/>
                    </a:lnTo>
                    <a:lnTo>
                      <a:pt x="117" y="60"/>
                    </a:lnTo>
                    <a:lnTo>
                      <a:pt x="117" y="64"/>
                    </a:lnTo>
                    <a:lnTo>
                      <a:pt x="120" y="67"/>
                    </a:lnTo>
                    <a:lnTo>
                      <a:pt x="125" y="70"/>
                    </a:lnTo>
                    <a:lnTo>
                      <a:pt x="128" y="70"/>
                    </a:lnTo>
                    <a:lnTo>
                      <a:pt x="131" y="71"/>
                    </a:lnTo>
                    <a:lnTo>
                      <a:pt x="134" y="71"/>
                    </a:lnTo>
                    <a:lnTo>
                      <a:pt x="140" y="73"/>
                    </a:lnTo>
                    <a:lnTo>
                      <a:pt x="140" y="32"/>
                    </a:lnTo>
                    <a:lnTo>
                      <a:pt x="144" y="29"/>
                    </a:lnTo>
                    <a:lnTo>
                      <a:pt x="145" y="25"/>
                    </a:lnTo>
                    <a:lnTo>
                      <a:pt x="148" y="25"/>
                    </a:lnTo>
                    <a:lnTo>
                      <a:pt x="153" y="22"/>
                    </a:lnTo>
                    <a:lnTo>
                      <a:pt x="158" y="22"/>
                    </a:lnTo>
                    <a:lnTo>
                      <a:pt x="171" y="22"/>
                    </a:lnTo>
                    <a:lnTo>
                      <a:pt x="177" y="22"/>
                    </a:lnTo>
                    <a:lnTo>
                      <a:pt x="185" y="24"/>
                    </a:lnTo>
                    <a:lnTo>
                      <a:pt x="187" y="25"/>
                    </a:lnTo>
                    <a:lnTo>
                      <a:pt x="185" y="29"/>
                    </a:lnTo>
                    <a:lnTo>
                      <a:pt x="179" y="32"/>
                    </a:lnTo>
                    <a:lnTo>
                      <a:pt x="174" y="32"/>
                    </a:lnTo>
                    <a:lnTo>
                      <a:pt x="169" y="33"/>
                    </a:lnTo>
                    <a:lnTo>
                      <a:pt x="156" y="33"/>
                    </a:lnTo>
                    <a:lnTo>
                      <a:pt x="156" y="76"/>
                    </a:lnTo>
                    <a:lnTo>
                      <a:pt x="167" y="76"/>
                    </a:lnTo>
                    <a:lnTo>
                      <a:pt x="174" y="75"/>
                    </a:lnTo>
                    <a:lnTo>
                      <a:pt x="174" y="89"/>
                    </a:lnTo>
                    <a:lnTo>
                      <a:pt x="96" y="89"/>
                    </a:lnTo>
                    <a:lnTo>
                      <a:pt x="96" y="2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260" y="0"/>
                    </a:lnTo>
                    <a:lnTo>
                      <a:pt x="18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9" name="Freeform 92"/>
              <p:cNvSpPr>
                <a:spLocks/>
              </p:cNvSpPr>
              <p:nvPr/>
            </p:nvSpPr>
            <p:spPr bwMode="auto">
              <a:xfrm>
                <a:off x="3355" y="3739"/>
                <a:ext cx="26" cy="26"/>
              </a:xfrm>
              <a:custGeom>
                <a:avLst/>
                <a:gdLst>
                  <a:gd name="T0" fmla="*/ 0 w 53"/>
                  <a:gd name="T1" fmla="*/ 0 h 51"/>
                  <a:gd name="T2" fmla="*/ 0 w 53"/>
                  <a:gd name="T3" fmla="*/ 0 h 51"/>
                  <a:gd name="T4" fmla="*/ 0 w 53"/>
                  <a:gd name="T5" fmla="*/ 1 h 51"/>
                  <a:gd name="T6" fmla="*/ 0 w 53"/>
                  <a:gd name="T7" fmla="*/ 1 h 51"/>
                  <a:gd name="T8" fmla="*/ 0 w 53"/>
                  <a:gd name="T9" fmla="*/ 1 h 51"/>
                  <a:gd name="T10" fmla="*/ 0 w 53"/>
                  <a:gd name="T11" fmla="*/ 1 h 51"/>
                  <a:gd name="T12" fmla="*/ 0 w 53"/>
                  <a:gd name="T13" fmla="*/ 1 h 51"/>
                  <a:gd name="T14" fmla="*/ 0 w 53"/>
                  <a:gd name="T15" fmla="*/ 1 h 51"/>
                  <a:gd name="T16" fmla="*/ 0 w 53"/>
                  <a:gd name="T17" fmla="*/ 1 h 51"/>
                  <a:gd name="T18" fmla="*/ 0 w 53"/>
                  <a:gd name="T19" fmla="*/ 1 h 51"/>
                  <a:gd name="T20" fmla="*/ 0 w 53"/>
                  <a:gd name="T21" fmla="*/ 1 h 51"/>
                  <a:gd name="T22" fmla="*/ 0 w 53"/>
                  <a:gd name="T23" fmla="*/ 1 h 51"/>
                  <a:gd name="T24" fmla="*/ 0 w 53"/>
                  <a:gd name="T25" fmla="*/ 1 h 51"/>
                  <a:gd name="T26" fmla="*/ 0 w 53"/>
                  <a:gd name="T27" fmla="*/ 1 h 51"/>
                  <a:gd name="T28" fmla="*/ 0 w 53"/>
                  <a:gd name="T29" fmla="*/ 1 h 51"/>
                  <a:gd name="T30" fmla="*/ 0 w 53"/>
                  <a:gd name="T31" fmla="*/ 1 h 51"/>
                  <a:gd name="T32" fmla="*/ 0 w 53"/>
                  <a:gd name="T33" fmla="*/ 1 h 51"/>
                  <a:gd name="T34" fmla="*/ 0 w 53"/>
                  <a:gd name="T35" fmla="*/ 1 h 51"/>
                  <a:gd name="T36" fmla="*/ 0 w 53"/>
                  <a:gd name="T37" fmla="*/ 1 h 51"/>
                  <a:gd name="T38" fmla="*/ 0 w 53"/>
                  <a:gd name="T39" fmla="*/ 1 h 51"/>
                  <a:gd name="T40" fmla="*/ 0 w 53"/>
                  <a:gd name="T41" fmla="*/ 1 h 51"/>
                  <a:gd name="T42" fmla="*/ 0 w 53"/>
                  <a:gd name="T43" fmla="*/ 1 h 51"/>
                  <a:gd name="T44" fmla="*/ 0 w 53"/>
                  <a:gd name="T45" fmla="*/ 1 h 51"/>
                  <a:gd name="T46" fmla="*/ 0 w 53"/>
                  <a:gd name="T47" fmla="*/ 1 h 51"/>
                  <a:gd name="T48" fmla="*/ 0 w 53"/>
                  <a:gd name="T49" fmla="*/ 1 h 51"/>
                  <a:gd name="T50" fmla="*/ 0 w 53"/>
                  <a:gd name="T51" fmla="*/ 0 h 51"/>
                  <a:gd name="T52" fmla="*/ 0 w 53"/>
                  <a:gd name="T53" fmla="*/ 0 h 51"/>
                  <a:gd name="T54" fmla="*/ 0 w 53"/>
                  <a:gd name="T55" fmla="*/ 0 h 5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3"/>
                  <a:gd name="T85" fmla="*/ 0 h 51"/>
                  <a:gd name="T86" fmla="*/ 53 w 53"/>
                  <a:gd name="T87" fmla="*/ 51 h 5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3" h="51">
                    <a:moveTo>
                      <a:pt x="47" y="0"/>
                    </a:moveTo>
                    <a:lnTo>
                      <a:pt x="40" y="0"/>
                    </a:lnTo>
                    <a:lnTo>
                      <a:pt x="35" y="3"/>
                    </a:lnTo>
                    <a:lnTo>
                      <a:pt x="34" y="3"/>
                    </a:lnTo>
                    <a:lnTo>
                      <a:pt x="31" y="7"/>
                    </a:lnTo>
                    <a:lnTo>
                      <a:pt x="27" y="10"/>
                    </a:lnTo>
                    <a:lnTo>
                      <a:pt x="27" y="51"/>
                    </a:lnTo>
                    <a:lnTo>
                      <a:pt x="21" y="49"/>
                    </a:lnTo>
                    <a:lnTo>
                      <a:pt x="18" y="49"/>
                    </a:lnTo>
                    <a:lnTo>
                      <a:pt x="15" y="48"/>
                    </a:lnTo>
                    <a:lnTo>
                      <a:pt x="12" y="48"/>
                    </a:lnTo>
                    <a:lnTo>
                      <a:pt x="7" y="45"/>
                    </a:lnTo>
                    <a:lnTo>
                      <a:pt x="5" y="42"/>
                    </a:lnTo>
                    <a:lnTo>
                      <a:pt x="4" y="38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2" y="27"/>
                    </a:lnTo>
                    <a:lnTo>
                      <a:pt x="2" y="24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7" y="16"/>
                    </a:lnTo>
                    <a:lnTo>
                      <a:pt x="12" y="13"/>
                    </a:lnTo>
                    <a:lnTo>
                      <a:pt x="15" y="11"/>
                    </a:lnTo>
                    <a:lnTo>
                      <a:pt x="19" y="10"/>
                    </a:lnTo>
                    <a:lnTo>
                      <a:pt x="19" y="0"/>
                    </a:lnTo>
                    <a:lnTo>
                      <a:pt x="53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0" name="Freeform 93"/>
              <p:cNvSpPr>
                <a:spLocks/>
              </p:cNvSpPr>
              <p:nvPr/>
            </p:nvSpPr>
            <p:spPr bwMode="auto">
              <a:xfrm>
                <a:off x="3247" y="3718"/>
                <a:ext cx="212" cy="93"/>
              </a:xfrm>
              <a:custGeom>
                <a:avLst/>
                <a:gdLst>
                  <a:gd name="T0" fmla="*/ 1 w 423"/>
                  <a:gd name="T1" fmla="*/ 0 h 188"/>
                  <a:gd name="T2" fmla="*/ 1 w 423"/>
                  <a:gd name="T3" fmla="*/ 0 h 188"/>
                  <a:gd name="T4" fmla="*/ 1 w 423"/>
                  <a:gd name="T5" fmla="*/ 0 h 188"/>
                  <a:gd name="T6" fmla="*/ 1 w 423"/>
                  <a:gd name="T7" fmla="*/ 0 h 188"/>
                  <a:gd name="T8" fmla="*/ 1 w 423"/>
                  <a:gd name="T9" fmla="*/ 0 h 188"/>
                  <a:gd name="T10" fmla="*/ 1 w 423"/>
                  <a:gd name="T11" fmla="*/ 0 h 188"/>
                  <a:gd name="T12" fmla="*/ 1 w 423"/>
                  <a:gd name="T13" fmla="*/ 0 h 188"/>
                  <a:gd name="T14" fmla="*/ 1 w 423"/>
                  <a:gd name="T15" fmla="*/ 0 h 188"/>
                  <a:gd name="T16" fmla="*/ 1 w 423"/>
                  <a:gd name="T17" fmla="*/ 0 h 188"/>
                  <a:gd name="T18" fmla="*/ 1 w 423"/>
                  <a:gd name="T19" fmla="*/ 0 h 188"/>
                  <a:gd name="T20" fmla="*/ 1 w 423"/>
                  <a:gd name="T21" fmla="*/ 0 h 188"/>
                  <a:gd name="T22" fmla="*/ 1 w 423"/>
                  <a:gd name="T23" fmla="*/ 0 h 188"/>
                  <a:gd name="T24" fmla="*/ 1 w 423"/>
                  <a:gd name="T25" fmla="*/ 0 h 188"/>
                  <a:gd name="T26" fmla="*/ 1 w 423"/>
                  <a:gd name="T27" fmla="*/ 0 h 188"/>
                  <a:gd name="T28" fmla="*/ 1 w 423"/>
                  <a:gd name="T29" fmla="*/ 0 h 188"/>
                  <a:gd name="T30" fmla="*/ 1 w 423"/>
                  <a:gd name="T31" fmla="*/ 0 h 188"/>
                  <a:gd name="T32" fmla="*/ 1 w 423"/>
                  <a:gd name="T33" fmla="*/ 0 h 188"/>
                  <a:gd name="T34" fmla="*/ 1 w 423"/>
                  <a:gd name="T35" fmla="*/ 0 h 188"/>
                  <a:gd name="T36" fmla="*/ 1 w 423"/>
                  <a:gd name="T37" fmla="*/ 0 h 188"/>
                  <a:gd name="T38" fmla="*/ 0 w 423"/>
                  <a:gd name="T39" fmla="*/ 0 h 188"/>
                  <a:gd name="T40" fmla="*/ 0 w 423"/>
                  <a:gd name="T41" fmla="*/ 0 h 188"/>
                  <a:gd name="T42" fmla="*/ 1 w 423"/>
                  <a:gd name="T43" fmla="*/ 0 h 188"/>
                  <a:gd name="T44" fmla="*/ 1 w 423"/>
                  <a:gd name="T45" fmla="*/ 0 h 188"/>
                  <a:gd name="T46" fmla="*/ 1 w 423"/>
                  <a:gd name="T47" fmla="*/ 0 h 188"/>
                  <a:gd name="T48" fmla="*/ 1 w 423"/>
                  <a:gd name="T49" fmla="*/ 0 h 188"/>
                  <a:gd name="T50" fmla="*/ 1 w 423"/>
                  <a:gd name="T51" fmla="*/ 0 h 188"/>
                  <a:gd name="T52" fmla="*/ 1 w 423"/>
                  <a:gd name="T53" fmla="*/ 0 h 188"/>
                  <a:gd name="T54" fmla="*/ 1 w 423"/>
                  <a:gd name="T55" fmla="*/ 0 h 188"/>
                  <a:gd name="T56" fmla="*/ 1 w 423"/>
                  <a:gd name="T57" fmla="*/ 0 h 188"/>
                  <a:gd name="T58" fmla="*/ 1 w 423"/>
                  <a:gd name="T59" fmla="*/ 0 h 188"/>
                  <a:gd name="T60" fmla="*/ 1 w 423"/>
                  <a:gd name="T61" fmla="*/ 0 h 188"/>
                  <a:gd name="T62" fmla="*/ 1 w 423"/>
                  <a:gd name="T63" fmla="*/ 0 h 188"/>
                  <a:gd name="T64" fmla="*/ 1 w 423"/>
                  <a:gd name="T65" fmla="*/ 0 h 188"/>
                  <a:gd name="T66" fmla="*/ 1 w 423"/>
                  <a:gd name="T67" fmla="*/ 0 h 188"/>
                  <a:gd name="T68" fmla="*/ 1 w 423"/>
                  <a:gd name="T69" fmla="*/ 0 h 188"/>
                  <a:gd name="T70" fmla="*/ 1 w 423"/>
                  <a:gd name="T71" fmla="*/ 0 h 188"/>
                  <a:gd name="T72" fmla="*/ 1 w 423"/>
                  <a:gd name="T73" fmla="*/ 0 h 188"/>
                  <a:gd name="T74" fmla="*/ 1 w 423"/>
                  <a:gd name="T75" fmla="*/ 0 h 188"/>
                  <a:gd name="T76" fmla="*/ 1 w 423"/>
                  <a:gd name="T77" fmla="*/ 0 h 188"/>
                  <a:gd name="T78" fmla="*/ 1 w 423"/>
                  <a:gd name="T79" fmla="*/ 0 h 188"/>
                  <a:gd name="T80" fmla="*/ 1 w 423"/>
                  <a:gd name="T81" fmla="*/ 0 h 188"/>
                  <a:gd name="T82" fmla="*/ 1 w 423"/>
                  <a:gd name="T83" fmla="*/ 0 h 18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23"/>
                  <a:gd name="T127" fmla="*/ 0 h 188"/>
                  <a:gd name="T128" fmla="*/ 423 w 423"/>
                  <a:gd name="T129" fmla="*/ 188 h 18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23" h="188">
                    <a:moveTo>
                      <a:pt x="377" y="18"/>
                    </a:moveTo>
                    <a:lnTo>
                      <a:pt x="363" y="21"/>
                    </a:lnTo>
                    <a:lnTo>
                      <a:pt x="291" y="48"/>
                    </a:lnTo>
                    <a:lnTo>
                      <a:pt x="288" y="50"/>
                    </a:lnTo>
                    <a:lnTo>
                      <a:pt x="282" y="53"/>
                    </a:lnTo>
                    <a:lnTo>
                      <a:pt x="278" y="53"/>
                    </a:lnTo>
                    <a:lnTo>
                      <a:pt x="272" y="54"/>
                    </a:lnTo>
                    <a:lnTo>
                      <a:pt x="259" y="54"/>
                    </a:lnTo>
                    <a:lnTo>
                      <a:pt x="259" y="97"/>
                    </a:lnTo>
                    <a:lnTo>
                      <a:pt x="270" y="97"/>
                    </a:lnTo>
                    <a:lnTo>
                      <a:pt x="278" y="96"/>
                    </a:lnTo>
                    <a:lnTo>
                      <a:pt x="278" y="110"/>
                    </a:lnTo>
                    <a:lnTo>
                      <a:pt x="199" y="110"/>
                    </a:lnTo>
                    <a:lnTo>
                      <a:pt x="199" y="46"/>
                    </a:lnTo>
                    <a:lnTo>
                      <a:pt x="103" y="32"/>
                    </a:lnTo>
                    <a:lnTo>
                      <a:pt x="21" y="15"/>
                    </a:lnTo>
                    <a:lnTo>
                      <a:pt x="19" y="16"/>
                    </a:lnTo>
                    <a:lnTo>
                      <a:pt x="8" y="35"/>
                    </a:lnTo>
                    <a:lnTo>
                      <a:pt x="5" y="48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3" y="105"/>
                    </a:lnTo>
                    <a:lnTo>
                      <a:pt x="5" y="112"/>
                    </a:lnTo>
                    <a:lnTo>
                      <a:pt x="6" y="123"/>
                    </a:lnTo>
                    <a:lnTo>
                      <a:pt x="14" y="142"/>
                    </a:lnTo>
                    <a:lnTo>
                      <a:pt x="22" y="156"/>
                    </a:lnTo>
                    <a:lnTo>
                      <a:pt x="89" y="173"/>
                    </a:lnTo>
                    <a:lnTo>
                      <a:pt x="91" y="181"/>
                    </a:lnTo>
                    <a:lnTo>
                      <a:pt x="94" y="188"/>
                    </a:lnTo>
                    <a:lnTo>
                      <a:pt x="283" y="181"/>
                    </a:lnTo>
                    <a:lnTo>
                      <a:pt x="361" y="170"/>
                    </a:lnTo>
                    <a:lnTo>
                      <a:pt x="360" y="162"/>
                    </a:lnTo>
                    <a:lnTo>
                      <a:pt x="388" y="137"/>
                    </a:lnTo>
                    <a:lnTo>
                      <a:pt x="385" y="112"/>
                    </a:lnTo>
                    <a:lnTo>
                      <a:pt x="385" y="77"/>
                    </a:lnTo>
                    <a:lnTo>
                      <a:pt x="390" y="61"/>
                    </a:lnTo>
                    <a:lnTo>
                      <a:pt x="393" y="43"/>
                    </a:lnTo>
                    <a:lnTo>
                      <a:pt x="403" y="27"/>
                    </a:lnTo>
                    <a:lnTo>
                      <a:pt x="412" y="15"/>
                    </a:lnTo>
                    <a:lnTo>
                      <a:pt x="418" y="7"/>
                    </a:lnTo>
                    <a:lnTo>
                      <a:pt x="423" y="0"/>
                    </a:lnTo>
                    <a:lnTo>
                      <a:pt x="377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1" name="Freeform 94"/>
              <p:cNvSpPr>
                <a:spLocks/>
              </p:cNvSpPr>
              <p:nvPr/>
            </p:nvSpPr>
            <p:spPr bwMode="auto">
              <a:xfrm>
                <a:off x="3245" y="3757"/>
                <a:ext cx="13" cy="38"/>
              </a:xfrm>
              <a:custGeom>
                <a:avLst/>
                <a:gdLst>
                  <a:gd name="T0" fmla="*/ 1 w 25"/>
                  <a:gd name="T1" fmla="*/ 0 h 78"/>
                  <a:gd name="T2" fmla="*/ 1 w 25"/>
                  <a:gd name="T3" fmla="*/ 0 h 78"/>
                  <a:gd name="T4" fmla="*/ 1 w 25"/>
                  <a:gd name="T5" fmla="*/ 0 h 78"/>
                  <a:gd name="T6" fmla="*/ 1 w 25"/>
                  <a:gd name="T7" fmla="*/ 0 h 78"/>
                  <a:gd name="T8" fmla="*/ 1 w 25"/>
                  <a:gd name="T9" fmla="*/ 0 h 78"/>
                  <a:gd name="T10" fmla="*/ 0 w 25"/>
                  <a:gd name="T11" fmla="*/ 0 h 78"/>
                  <a:gd name="T12" fmla="*/ 0 w 25"/>
                  <a:gd name="T13" fmla="*/ 0 h 78"/>
                  <a:gd name="T14" fmla="*/ 1 w 25"/>
                  <a:gd name="T15" fmla="*/ 0 h 78"/>
                  <a:gd name="T16" fmla="*/ 1 w 25"/>
                  <a:gd name="T17" fmla="*/ 0 h 78"/>
                  <a:gd name="T18" fmla="*/ 1 w 25"/>
                  <a:gd name="T19" fmla="*/ 0 h 78"/>
                  <a:gd name="T20" fmla="*/ 1 w 25"/>
                  <a:gd name="T21" fmla="*/ 0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"/>
                  <a:gd name="T34" fmla="*/ 0 h 78"/>
                  <a:gd name="T35" fmla="*/ 25 w 25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" h="78">
                    <a:moveTo>
                      <a:pt x="6" y="27"/>
                    </a:moveTo>
                    <a:lnTo>
                      <a:pt x="6" y="35"/>
                    </a:lnTo>
                    <a:lnTo>
                      <a:pt x="8" y="45"/>
                    </a:lnTo>
                    <a:lnTo>
                      <a:pt x="17" y="62"/>
                    </a:lnTo>
                    <a:lnTo>
                      <a:pt x="25" y="78"/>
                    </a:lnTo>
                    <a:lnTo>
                      <a:pt x="0" y="75"/>
                    </a:lnTo>
                    <a:lnTo>
                      <a:pt x="0" y="62"/>
                    </a:lnTo>
                    <a:lnTo>
                      <a:pt x="1" y="10"/>
                    </a:lnTo>
                    <a:lnTo>
                      <a:pt x="3" y="0"/>
                    </a:lnTo>
                    <a:lnTo>
                      <a:pt x="3" y="10"/>
                    </a:lnTo>
                    <a:lnTo>
                      <a:pt x="6" y="27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2" name="Rectangle 95"/>
              <p:cNvSpPr>
                <a:spLocks noChangeArrowheads="1"/>
              </p:cNvSpPr>
              <p:nvPr/>
            </p:nvSpPr>
            <p:spPr bwMode="auto">
              <a:xfrm>
                <a:off x="3220" y="3683"/>
                <a:ext cx="27" cy="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3" name="Freeform 96"/>
              <p:cNvSpPr>
                <a:spLocks/>
              </p:cNvSpPr>
              <p:nvPr/>
            </p:nvSpPr>
            <p:spPr bwMode="auto">
              <a:xfrm>
                <a:off x="3220" y="3686"/>
                <a:ext cx="27" cy="102"/>
              </a:xfrm>
              <a:custGeom>
                <a:avLst/>
                <a:gdLst>
                  <a:gd name="T0" fmla="*/ 1 w 54"/>
                  <a:gd name="T1" fmla="*/ 0 h 203"/>
                  <a:gd name="T2" fmla="*/ 1 w 54"/>
                  <a:gd name="T3" fmla="*/ 0 h 203"/>
                  <a:gd name="T4" fmla="*/ 1 w 54"/>
                  <a:gd name="T5" fmla="*/ 1 h 203"/>
                  <a:gd name="T6" fmla="*/ 1 w 54"/>
                  <a:gd name="T7" fmla="*/ 1 h 203"/>
                  <a:gd name="T8" fmla="*/ 1 w 54"/>
                  <a:gd name="T9" fmla="*/ 1 h 203"/>
                  <a:gd name="T10" fmla="*/ 1 w 54"/>
                  <a:gd name="T11" fmla="*/ 1 h 203"/>
                  <a:gd name="T12" fmla="*/ 1 w 54"/>
                  <a:gd name="T13" fmla="*/ 1 h 203"/>
                  <a:gd name="T14" fmla="*/ 1 w 54"/>
                  <a:gd name="T15" fmla="*/ 1 h 203"/>
                  <a:gd name="T16" fmla="*/ 1 w 54"/>
                  <a:gd name="T17" fmla="*/ 1 h 203"/>
                  <a:gd name="T18" fmla="*/ 1 w 54"/>
                  <a:gd name="T19" fmla="*/ 1 h 203"/>
                  <a:gd name="T20" fmla="*/ 1 w 54"/>
                  <a:gd name="T21" fmla="*/ 1 h 203"/>
                  <a:gd name="T22" fmla="*/ 1 w 54"/>
                  <a:gd name="T23" fmla="*/ 1 h 203"/>
                  <a:gd name="T24" fmla="*/ 1 w 54"/>
                  <a:gd name="T25" fmla="*/ 1 h 203"/>
                  <a:gd name="T26" fmla="*/ 0 w 54"/>
                  <a:gd name="T27" fmla="*/ 1 h 203"/>
                  <a:gd name="T28" fmla="*/ 0 w 54"/>
                  <a:gd name="T29" fmla="*/ 1 h 203"/>
                  <a:gd name="T30" fmla="*/ 1 w 54"/>
                  <a:gd name="T31" fmla="*/ 1 h 203"/>
                  <a:gd name="T32" fmla="*/ 1 w 54"/>
                  <a:gd name="T33" fmla="*/ 0 h 20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4"/>
                  <a:gd name="T52" fmla="*/ 0 h 203"/>
                  <a:gd name="T53" fmla="*/ 54 w 54"/>
                  <a:gd name="T54" fmla="*/ 203 h 20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4" h="203">
                    <a:moveTo>
                      <a:pt x="11" y="0"/>
                    </a:moveTo>
                    <a:lnTo>
                      <a:pt x="54" y="0"/>
                    </a:lnTo>
                    <a:lnTo>
                      <a:pt x="54" y="62"/>
                    </a:lnTo>
                    <a:lnTo>
                      <a:pt x="37" y="62"/>
                    </a:lnTo>
                    <a:lnTo>
                      <a:pt x="37" y="73"/>
                    </a:lnTo>
                    <a:lnTo>
                      <a:pt x="54" y="73"/>
                    </a:lnTo>
                    <a:lnTo>
                      <a:pt x="54" y="133"/>
                    </a:lnTo>
                    <a:lnTo>
                      <a:pt x="24" y="133"/>
                    </a:lnTo>
                    <a:lnTo>
                      <a:pt x="24" y="141"/>
                    </a:lnTo>
                    <a:lnTo>
                      <a:pt x="54" y="141"/>
                    </a:lnTo>
                    <a:lnTo>
                      <a:pt x="52" y="149"/>
                    </a:lnTo>
                    <a:lnTo>
                      <a:pt x="51" y="203"/>
                    </a:lnTo>
                    <a:lnTo>
                      <a:pt x="41" y="202"/>
                    </a:lnTo>
                    <a:lnTo>
                      <a:pt x="0" y="200"/>
                    </a:lnTo>
                    <a:lnTo>
                      <a:pt x="11" y="17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4" name="Rectangle 97"/>
              <p:cNvSpPr>
                <a:spLocks noChangeArrowheads="1"/>
              </p:cNvSpPr>
              <p:nvPr/>
            </p:nvSpPr>
            <p:spPr bwMode="auto">
              <a:xfrm>
                <a:off x="3232" y="3753"/>
                <a:ext cx="15" cy="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5" name="Freeform 98"/>
              <p:cNvSpPr>
                <a:spLocks/>
              </p:cNvSpPr>
              <p:nvPr/>
            </p:nvSpPr>
            <p:spPr bwMode="auto">
              <a:xfrm>
                <a:off x="3220" y="3786"/>
                <a:ext cx="25" cy="8"/>
              </a:xfrm>
              <a:custGeom>
                <a:avLst/>
                <a:gdLst>
                  <a:gd name="T0" fmla="*/ 0 w 51"/>
                  <a:gd name="T1" fmla="*/ 1 h 16"/>
                  <a:gd name="T2" fmla="*/ 0 w 51"/>
                  <a:gd name="T3" fmla="*/ 1 h 16"/>
                  <a:gd name="T4" fmla="*/ 0 w 51"/>
                  <a:gd name="T5" fmla="*/ 1 h 16"/>
                  <a:gd name="T6" fmla="*/ 0 w 51"/>
                  <a:gd name="T7" fmla="*/ 1 h 16"/>
                  <a:gd name="T8" fmla="*/ 0 w 51"/>
                  <a:gd name="T9" fmla="*/ 1 h 16"/>
                  <a:gd name="T10" fmla="*/ 0 w 51"/>
                  <a:gd name="T11" fmla="*/ 1 h 16"/>
                  <a:gd name="T12" fmla="*/ 0 w 51"/>
                  <a:gd name="T13" fmla="*/ 0 h 16"/>
                  <a:gd name="T14" fmla="*/ 0 w 51"/>
                  <a:gd name="T15" fmla="*/ 1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1"/>
                  <a:gd name="T25" fmla="*/ 0 h 16"/>
                  <a:gd name="T26" fmla="*/ 51 w 51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1" h="16">
                    <a:moveTo>
                      <a:pt x="0" y="9"/>
                    </a:moveTo>
                    <a:lnTo>
                      <a:pt x="32" y="13"/>
                    </a:lnTo>
                    <a:lnTo>
                      <a:pt x="44" y="16"/>
                    </a:lnTo>
                    <a:lnTo>
                      <a:pt x="51" y="16"/>
                    </a:lnTo>
                    <a:lnTo>
                      <a:pt x="51" y="3"/>
                    </a:lnTo>
                    <a:lnTo>
                      <a:pt x="41" y="2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6" name="Rectangle 99"/>
              <p:cNvSpPr>
                <a:spLocks noChangeArrowheads="1"/>
              </p:cNvSpPr>
              <p:nvPr/>
            </p:nvSpPr>
            <p:spPr bwMode="auto">
              <a:xfrm>
                <a:off x="3223" y="3689"/>
                <a:ext cx="0" cy="47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7" name="Freeform 100"/>
              <p:cNvSpPr>
                <a:spLocks/>
              </p:cNvSpPr>
              <p:nvPr/>
            </p:nvSpPr>
            <p:spPr bwMode="auto">
              <a:xfrm>
                <a:off x="3214" y="3684"/>
                <a:ext cx="12" cy="101"/>
              </a:xfrm>
              <a:custGeom>
                <a:avLst/>
                <a:gdLst>
                  <a:gd name="T0" fmla="*/ 1 w 22"/>
                  <a:gd name="T1" fmla="*/ 0 h 203"/>
                  <a:gd name="T2" fmla="*/ 1 w 22"/>
                  <a:gd name="T3" fmla="*/ 0 h 203"/>
                  <a:gd name="T4" fmla="*/ 1 w 22"/>
                  <a:gd name="T5" fmla="*/ 0 h 203"/>
                  <a:gd name="T6" fmla="*/ 1 w 22"/>
                  <a:gd name="T7" fmla="*/ 0 h 203"/>
                  <a:gd name="T8" fmla="*/ 1 w 22"/>
                  <a:gd name="T9" fmla="*/ 0 h 203"/>
                  <a:gd name="T10" fmla="*/ 1 w 22"/>
                  <a:gd name="T11" fmla="*/ 0 h 203"/>
                  <a:gd name="T12" fmla="*/ 1 w 22"/>
                  <a:gd name="T13" fmla="*/ 0 h 203"/>
                  <a:gd name="T14" fmla="*/ 1 w 22"/>
                  <a:gd name="T15" fmla="*/ 0 h 203"/>
                  <a:gd name="T16" fmla="*/ 1 w 22"/>
                  <a:gd name="T17" fmla="*/ 0 h 203"/>
                  <a:gd name="T18" fmla="*/ 0 w 22"/>
                  <a:gd name="T19" fmla="*/ 0 h 203"/>
                  <a:gd name="T20" fmla="*/ 0 w 22"/>
                  <a:gd name="T21" fmla="*/ 0 h 203"/>
                  <a:gd name="T22" fmla="*/ 1 w 22"/>
                  <a:gd name="T23" fmla="*/ 0 h 20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203"/>
                  <a:gd name="T38" fmla="*/ 22 w 22"/>
                  <a:gd name="T39" fmla="*/ 203 h 20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203">
                    <a:moveTo>
                      <a:pt x="6" y="0"/>
                    </a:moveTo>
                    <a:lnTo>
                      <a:pt x="6" y="116"/>
                    </a:lnTo>
                    <a:lnTo>
                      <a:pt x="6" y="119"/>
                    </a:lnTo>
                    <a:lnTo>
                      <a:pt x="8" y="121"/>
                    </a:lnTo>
                    <a:lnTo>
                      <a:pt x="11" y="121"/>
                    </a:lnTo>
                    <a:lnTo>
                      <a:pt x="17" y="121"/>
                    </a:lnTo>
                    <a:lnTo>
                      <a:pt x="22" y="121"/>
                    </a:lnTo>
                    <a:lnTo>
                      <a:pt x="22" y="178"/>
                    </a:lnTo>
                    <a:lnTo>
                      <a:pt x="11" y="175"/>
                    </a:lnTo>
                    <a:lnTo>
                      <a:pt x="0" y="203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Freeform 101"/>
              <p:cNvSpPr>
                <a:spLocks/>
              </p:cNvSpPr>
              <p:nvPr/>
            </p:nvSpPr>
            <p:spPr bwMode="auto">
              <a:xfrm>
                <a:off x="3214" y="3771"/>
                <a:ext cx="12" cy="14"/>
              </a:xfrm>
              <a:custGeom>
                <a:avLst/>
                <a:gdLst>
                  <a:gd name="T0" fmla="*/ 1 w 22"/>
                  <a:gd name="T1" fmla="*/ 0 h 28"/>
                  <a:gd name="T2" fmla="*/ 1 w 22"/>
                  <a:gd name="T3" fmla="*/ 1 h 28"/>
                  <a:gd name="T4" fmla="*/ 1 w 22"/>
                  <a:gd name="T5" fmla="*/ 1 h 28"/>
                  <a:gd name="T6" fmla="*/ 0 w 22"/>
                  <a:gd name="T7" fmla="*/ 1 h 28"/>
                  <a:gd name="T8" fmla="*/ 1 w 22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8"/>
                  <a:gd name="T17" fmla="*/ 22 w 22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8">
                    <a:moveTo>
                      <a:pt x="11" y="0"/>
                    </a:moveTo>
                    <a:lnTo>
                      <a:pt x="22" y="3"/>
                    </a:lnTo>
                    <a:lnTo>
                      <a:pt x="11" y="28"/>
                    </a:lnTo>
                    <a:lnTo>
                      <a:pt x="0" y="28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9" name="Freeform 102"/>
              <p:cNvSpPr>
                <a:spLocks/>
              </p:cNvSpPr>
              <p:nvPr/>
            </p:nvSpPr>
            <p:spPr bwMode="auto">
              <a:xfrm>
                <a:off x="3113" y="3495"/>
                <a:ext cx="179" cy="206"/>
              </a:xfrm>
              <a:custGeom>
                <a:avLst/>
                <a:gdLst>
                  <a:gd name="T0" fmla="*/ 1 w 358"/>
                  <a:gd name="T1" fmla="*/ 1 h 411"/>
                  <a:gd name="T2" fmla="*/ 1 w 358"/>
                  <a:gd name="T3" fmla="*/ 1 h 411"/>
                  <a:gd name="T4" fmla="*/ 1 w 358"/>
                  <a:gd name="T5" fmla="*/ 1 h 411"/>
                  <a:gd name="T6" fmla="*/ 1 w 358"/>
                  <a:gd name="T7" fmla="*/ 1 h 411"/>
                  <a:gd name="T8" fmla="*/ 1 w 358"/>
                  <a:gd name="T9" fmla="*/ 1 h 411"/>
                  <a:gd name="T10" fmla="*/ 1 w 358"/>
                  <a:gd name="T11" fmla="*/ 1 h 411"/>
                  <a:gd name="T12" fmla="*/ 1 w 358"/>
                  <a:gd name="T13" fmla="*/ 1 h 411"/>
                  <a:gd name="T14" fmla="*/ 1 w 358"/>
                  <a:gd name="T15" fmla="*/ 1 h 411"/>
                  <a:gd name="T16" fmla="*/ 1 w 358"/>
                  <a:gd name="T17" fmla="*/ 1 h 411"/>
                  <a:gd name="T18" fmla="*/ 1 w 358"/>
                  <a:gd name="T19" fmla="*/ 1 h 411"/>
                  <a:gd name="T20" fmla="*/ 1 w 358"/>
                  <a:gd name="T21" fmla="*/ 1 h 411"/>
                  <a:gd name="T22" fmla="*/ 1 w 358"/>
                  <a:gd name="T23" fmla="*/ 0 h 411"/>
                  <a:gd name="T24" fmla="*/ 1 w 358"/>
                  <a:gd name="T25" fmla="*/ 1 h 411"/>
                  <a:gd name="T26" fmla="*/ 1 w 358"/>
                  <a:gd name="T27" fmla="*/ 1 h 411"/>
                  <a:gd name="T28" fmla="*/ 1 w 358"/>
                  <a:gd name="T29" fmla="*/ 1 h 411"/>
                  <a:gd name="T30" fmla="*/ 1 w 358"/>
                  <a:gd name="T31" fmla="*/ 1 h 411"/>
                  <a:gd name="T32" fmla="*/ 1 w 358"/>
                  <a:gd name="T33" fmla="*/ 1 h 411"/>
                  <a:gd name="T34" fmla="*/ 1 w 358"/>
                  <a:gd name="T35" fmla="*/ 1 h 411"/>
                  <a:gd name="T36" fmla="*/ 1 w 358"/>
                  <a:gd name="T37" fmla="*/ 1 h 411"/>
                  <a:gd name="T38" fmla="*/ 0 w 358"/>
                  <a:gd name="T39" fmla="*/ 1 h 411"/>
                  <a:gd name="T40" fmla="*/ 1 w 358"/>
                  <a:gd name="T41" fmla="*/ 1 h 411"/>
                  <a:gd name="T42" fmla="*/ 1 w 358"/>
                  <a:gd name="T43" fmla="*/ 1 h 411"/>
                  <a:gd name="T44" fmla="*/ 1 w 358"/>
                  <a:gd name="T45" fmla="*/ 1 h 411"/>
                  <a:gd name="T46" fmla="*/ 1 w 358"/>
                  <a:gd name="T47" fmla="*/ 1 h 411"/>
                  <a:gd name="T48" fmla="*/ 1 w 358"/>
                  <a:gd name="T49" fmla="*/ 1 h 411"/>
                  <a:gd name="T50" fmla="*/ 1 w 358"/>
                  <a:gd name="T51" fmla="*/ 1 h 411"/>
                  <a:gd name="T52" fmla="*/ 1 w 358"/>
                  <a:gd name="T53" fmla="*/ 1 h 411"/>
                  <a:gd name="T54" fmla="*/ 1 w 358"/>
                  <a:gd name="T55" fmla="*/ 1 h 411"/>
                  <a:gd name="T56" fmla="*/ 1 w 358"/>
                  <a:gd name="T57" fmla="*/ 1 h 411"/>
                  <a:gd name="T58" fmla="*/ 1 w 358"/>
                  <a:gd name="T59" fmla="*/ 1 h 411"/>
                  <a:gd name="T60" fmla="*/ 1 w 358"/>
                  <a:gd name="T61" fmla="*/ 1 h 411"/>
                  <a:gd name="T62" fmla="*/ 1 w 358"/>
                  <a:gd name="T63" fmla="*/ 1 h 411"/>
                  <a:gd name="T64" fmla="*/ 1 w 358"/>
                  <a:gd name="T65" fmla="*/ 1 h 411"/>
                  <a:gd name="T66" fmla="*/ 1 w 358"/>
                  <a:gd name="T67" fmla="*/ 1 h 411"/>
                  <a:gd name="T68" fmla="*/ 1 w 358"/>
                  <a:gd name="T69" fmla="*/ 1 h 411"/>
                  <a:gd name="T70" fmla="*/ 1 w 358"/>
                  <a:gd name="T71" fmla="*/ 1 h 411"/>
                  <a:gd name="T72" fmla="*/ 1 w 358"/>
                  <a:gd name="T73" fmla="*/ 1 h 411"/>
                  <a:gd name="T74" fmla="*/ 1 w 358"/>
                  <a:gd name="T75" fmla="*/ 1 h 411"/>
                  <a:gd name="T76" fmla="*/ 1 w 358"/>
                  <a:gd name="T77" fmla="*/ 1 h 411"/>
                  <a:gd name="T78" fmla="*/ 1 w 358"/>
                  <a:gd name="T79" fmla="*/ 1 h 411"/>
                  <a:gd name="T80" fmla="*/ 1 w 358"/>
                  <a:gd name="T81" fmla="*/ 1 h 411"/>
                  <a:gd name="T82" fmla="*/ 1 w 358"/>
                  <a:gd name="T83" fmla="*/ 1 h 411"/>
                  <a:gd name="T84" fmla="*/ 1 w 358"/>
                  <a:gd name="T85" fmla="*/ 1 h 411"/>
                  <a:gd name="T86" fmla="*/ 1 w 358"/>
                  <a:gd name="T87" fmla="*/ 1 h 411"/>
                  <a:gd name="T88" fmla="*/ 1 w 358"/>
                  <a:gd name="T89" fmla="*/ 1 h 411"/>
                  <a:gd name="T90" fmla="*/ 1 w 358"/>
                  <a:gd name="T91" fmla="*/ 1 h 411"/>
                  <a:gd name="T92" fmla="*/ 1 w 358"/>
                  <a:gd name="T93" fmla="*/ 1 h 411"/>
                  <a:gd name="T94" fmla="*/ 1 w 358"/>
                  <a:gd name="T95" fmla="*/ 1 h 411"/>
                  <a:gd name="T96" fmla="*/ 1 w 358"/>
                  <a:gd name="T97" fmla="*/ 1 h 411"/>
                  <a:gd name="T98" fmla="*/ 1 w 358"/>
                  <a:gd name="T99" fmla="*/ 1 h 41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8"/>
                  <a:gd name="T151" fmla="*/ 0 h 411"/>
                  <a:gd name="T152" fmla="*/ 358 w 358"/>
                  <a:gd name="T153" fmla="*/ 411 h 41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8" h="411">
                    <a:moveTo>
                      <a:pt x="357" y="27"/>
                    </a:moveTo>
                    <a:lnTo>
                      <a:pt x="358" y="24"/>
                    </a:lnTo>
                    <a:lnTo>
                      <a:pt x="358" y="17"/>
                    </a:lnTo>
                    <a:lnTo>
                      <a:pt x="357" y="12"/>
                    </a:lnTo>
                    <a:lnTo>
                      <a:pt x="355" y="11"/>
                    </a:lnTo>
                    <a:lnTo>
                      <a:pt x="352" y="8"/>
                    </a:lnTo>
                    <a:lnTo>
                      <a:pt x="350" y="4"/>
                    </a:lnTo>
                    <a:lnTo>
                      <a:pt x="344" y="3"/>
                    </a:lnTo>
                    <a:lnTo>
                      <a:pt x="339" y="3"/>
                    </a:lnTo>
                    <a:lnTo>
                      <a:pt x="333" y="1"/>
                    </a:lnTo>
                    <a:lnTo>
                      <a:pt x="328" y="1"/>
                    </a:lnTo>
                    <a:lnTo>
                      <a:pt x="323" y="0"/>
                    </a:lnTo>
                    <a:lnTo>
                      <a:pt x="312" y="1"/>
                    </a:lnTo>
                    <a:lnTo>
                      <a:pt x="304" y="3"/>
                    </a:lnTo>
                    <a:lnTo>
                      <a:pt x="293" y="3"/>
                    </a:lnTo>
                    <a:lnTo>
                      <a:pt x="102" y="66"/>
                    </a:lnTo>
                    <a:lnTo>
                      <a:pt x="102" y="74"/>
                    </a:lnTo>
                    <a:lnTo>
                      <a:pt x="51" y="87"/>
                    </a:lnTo>
                    <a:lnTo>
                      <a:pt x="16" y="112"/>
                    </a:lnTo>
                    <a:lnTo>
                      <a:pt x="0" y="124"/>
                    </a:lnTo>
                    <a:lnTo>
                      <a:pt x="13" y="124"/>
                    </a:lnTo>
                    <a:lnTo>
                      <a:pt x="29" y="144"/>
                    </a:lnTo>
                    <a:lnTo>
                      <a:pt x="104" y="125"/>
                    </a:lnTo>
                    <a:lnTo>
                      <a:pt x="104" y="211"/>
                    </a:lnTo>
                    <a:lnTo>
                      <a:pt x="80" y="216"/>
                    </a:lnTo>
                    <a:lnTo>
                      <a:pt x="119" y="266"/>
                    </a:lnTo>
                    <a:lnTo>
                      <a:pt x="7" y="411"/>
                    </a:lnTo>
                    <a:lnTo>
                      <a:pt x="169" y="408"/>
                    </a:lnTo>
                    <a:lnTo>
                      <a:pt x="169" y="311"/>
                    </a:lnTo>
                    <a:lnTo>
                      <a:pt x="134" y="314"/>
                    </a:lnTo>
                    <a:lnTo>
                      <a:pt x="134" y="184"/>
                    </a:lnTo>
                    <a:lnTo>
                      <a:pt x="124" y="185"/>
                    </a:lnTo>
                    <a:lnTo>
                      <a:pt x="123" y="184"/>
                    </a:lnTo>
                    <a:lnTo>
                      <a:pt x="121" y="181"/>
                    </a:lnTo>
                    <a:lnTo>
                      <a:pt x="123" y="179"/>
                    </a:lnTo>
                    <a:lnTo>
                      <a:pt x="126" y="178"/>
                    </a:lnTo>
                    <a:lnTo>
                      <a:pt x="134" y="176"/>
                    </a:lnTo>
                    <a:lnTo>
                      <a:pt x="134" y="84"/>
                    </a:lnTo>
                    <a:lnTo>
                      <a:pt x="212" y="39"/>
                    </a:lnTo>
                    <a:lnTo>
                      <a:pt x="244" y="33"/>
                    </a:lnTo>
                    <a:lnTo>
                      <a:pt x="277" y="31"/>
                    </a:lnTo>
                    <a:lnTo>
                      <a:pt x="310" y="31"/>
                    </a:lnTo>
                    <a:lnTo>
                      <a:pt x="336" y="35"/>
                    </a:lnTo>
                    <a:lnTo>
                      <a:pt x="337" y="35"/>
                    </a:lnTo>
                    <a:lnTo>
                      <a:pt x="339" y="31"/>
                    </a:lnTo>
                    <a:lnTo>
                      <a:pt x="342" y="31"/>
                    </a:lnTo>
                    <a:lnTo>
                      <a:pt x="350" y="31"/>
                    </a:lnTo>
                    <a:lnTo>
                      <a:pt x="353" y="31"/>
                    </a:lnTo>
                    <a:lnTo>
                      <a:pt x="357" y="27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Freeform 103"/>
              <p:cNvSpPr>
                <a:spLocks/>
              </p:cNvSpPr>
              <p:nvPr/>
            </p:nvSpPr>
            <p:spPr bwMode="auto">
              <a:xfrm>
                <a:off x="3127" y="3558"/>
                <a:ext cx="37" cy="49"/>
              </a:xfrm>
              <a:custGeom>
                <a:avLst/>
                <a:gdLst>
                  <a:gd name="T0" fmla="*/ 0 w 75"/>
                  <a:gd name="T1" fmla="*/ 0 h 99"/>
                  <a:gd name="T2" fmla="*/ 0 w 75"/>
                  <a:gd name="T3" fmla="*/ 0 h 99"/>
                  <a:gd name="T4" fmla="*/ 0 w 75"/>
                  <a:gd name="T5" fmla="*/ 0 h 99"/>
                  <a:gd name="T6" fmla="*/ 0 w 75"/>
                  <a:gd name="T7" fmla="*/ 0 h 99"/>
                  <a:gd name="T8" fmla="*/ 0 w 75"/>
                  <a:gd name="T9" fmla="*/ 0 h 99"/>
                  <a:gd name="T10" fmla="*/ 0 w 75"/>
                  <a:gd name="T11" fmla="*/ 0 h 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99"/>
                  <a:gd name="T20" fmla="*/ 75 w 75"/>
                  <a:gd name="T21" fmla="*/ 99 h 9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99">
                    <a:moveTo>
                      <a:pt x="0" y="18"/>
                    </a:moveTo>
                    <a:lnTo>
                      <a:pt x="75" y="0"/>
                    </a:lnTo>
                    <a:lnTo>
                      <a:pt x="75" y="86"/>
                    </a:lnTo>
                    <a:lnTo>
                      <a:pt x="52" y="89"/>
                    </a:lnTo>
                    <a:lnTo>
                      <a:pt x="0" y="99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1" name="Freeform 104"/>
              <p:cNvSpPr>
                <a:spLocks/>
              </p:cNvSpPr>
              <p:nvPr/>
            </p:nvSpPr>
            <p:spPr bwMode="auto">
              <a:xfrm>
                <a:off x="3149" y="3563"/>
                <a:ext cx="10" cy="37"/>
              </a:xfrm>
              <a:custGeom>
                <a:avLst/>
                <a:gdLst>
                  <a:gd name="T0" fmla="*/ 1 w 19"/>
                  <a:gd name="T1" fmla="*/ 1 h 74"/>
                  <a:gd name="T2" fmla="*/ 1 w 19"/>
                  <a:gd name="T3" fmla="*/ 0 h 74"/>
                  <a:gd name="T4" fmla="*/ 0 w 19"/>
                  <a:gd name="T5" fmla="*/ 1 h 74"/>
                  <a:gd name="T6" fmla="*/ 0 w 19"/>
                  <a:gd name="T7" fmla="*/ 1 h 74"/>
                  <a:gd name="T8" fmla="*/ 1 w 19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74"/>
                  <a:gd name="T17" fmla="*/ 19 w 19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74">
                    <a:moveTo>
                      <a:pt x="19" y="71"/>
                    </a:moveTo>
                    <a:lnTo>
                      <a:pt x="19" y="0"/>
                    </a:lnTo>
                    <a:lnTo>
                      <a:pt x="0" y="6"/>
                    </a:lnTo>
                    <a:lnTo>
                      <a:pt x="0" y="74"/>
                    </a:ln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Freeform 105"/>
              <p:cNvSpPr>
                <a:spLocks/>
              </p:cNvSpPr>
              <p:nvPr/>
            </p:nvSpPr>
            <p:spPr bwMode="auto">
              <a:xfrm>
                <a:off x="3132" y="3568"/>
                <a:ext cx="14" cy="32"/>
              </a:xfrm>
              <a:custGeom>
                <a:avLst/>
                <a:gdLst>
                  <a:gd name="T0" fmla="*/ 1 w 27"/>
                  <a:gd name="T1" fmla="*/ 0 h 65"/>
                  <a:gd name="T2" fmla="*/ 1 w 27"/>
                  <a:gd name="T3" fmla="*/ 0 h 65"/>
                  <a:gd name="T4" fmla="*/ 0 w 27"/>
                  <a:gd name="T5" fmla="*/ 0 h 65"/>
                  <a:gd name="T6" fmla="*/ 0 w 27"/>
                  <a:gd name="T7" fmla="*/ 0 h 65"/>
                  <a:gd name="T8" fmla="*/ 1 w 27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65"/>
                  <a:gd name="T17" fmla="*/ 27 w 27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65">
                    <a:moveTo>
                      <a:pt x="27" y="61"/>
                    </a:moveTo>
                    <a:lnTo>
                      <a:pt x="27" y="0"/>
                    </a:lnTo>
                    <a:lnTo>
                      <a:pt x="0" y="7"/>
                    </a:lnTo>
                    <a:lnTo>
                      <a:pt x="0" y="65"/>
                    </a:lnTo>
                    <a:lnTo>
                      <a:pt x="27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3" name="Freeform 106"/>
              <p:cNvSpPr>
                <a:spLocks/>
              </p:cNvSpPr>
              <p:nvPr/>
            </p:nvSpPr>
            <p:spPr bwMode="auto">
              <a:xfrm>
                <a:off x="3085" y="3557"/>
                <a:ext cx="88" cy="144"/>
              </a:xfrm>
              <a:custGeom>
                <a:avLst/>
                <a:gdLst>
                  <a:gd name="T0" fmla="*/ 0 w 177"/>
                  <a:gd name="T1" fmla="*/ 1 h 287"/>
                  <a:gd name="T2" fmla="*/ 0 w 177"/>
                  <a:gd name="T3" fmla="*/ 1 h 287"/>
                  <a:gd name="T4" fmla="*/ 0 w 177"/>
                  <a:gd name="T5" fmla="*/ 1 h 287"/>
                  <a:gd name="T6" fmla="*/ 0 w 177"/>
                  <a:gd name="T7" fmla="*/ 0 h 287"/>
                  <a:gd name="T8" fmla="*/ 0 w 177"/>
                  <a:gd name="T9" fmla="*/ 0 h 287"/>
                  <a:gd name="T10" fmla="*/ 0 w 177"/>
                  <a:gd name="T11" fmla="*/ 1 h 287"/>
                  <a:gd name="T12" fmla="*/ 0 w 177"/>
                  <a:gd name="T13" fmla="*/ 1 h 287"/>
                  <a:gd name="T14" fmla="*/ 0 w 177"/>
                  <a:gd name="T15" fmla="*/ 1 h 287"/>
                  <a:gd name="T16" fmla="*/ 0 w 177"/>
                  <a:gd name="T17" fmla="*/ 1 h 287"/>
                  <a:gd name="T18" fmla="*/ 0 w 177"/>
                  <a:gd name="T19" fmla="*/ 1 h 287"/>
                  <a:gd name="T20" fmla="*/ 0 w 177"/>
                  <a:gd name="T21" fmla="*/ 1 h 287"/>
                  <a:gd name="T22" fmla="*/ 0 w 177"/>
                  <a:gd name="T23" fmla="*/ 1 h 287"/>
                  <a:gd name="T24" fmla="*/ 0 w 177"/>
                  <a:gd name="T25" fmla="*/ 1 h 287"/>
                  <a:gd name="T26" fmla="*/ 0 w 177"/>
                  <a:gd name="T27" fmla="*/ 1 h 287"/>
                  <a:gd name="T28" fmla="*/ 0 w 177"/>
                  <a:gd name="T29" fmla="*/ 1 h 28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7"/>
                  <a:gd name="T46" fmla="*/ 0 h 287"/>
                  <a:gd name="T47" fmla="*/ 177 w 177"/>
                  <a:gd name="T48" fmla="*/ 287 h 28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7" h="287">
                    <a:moveTo>
                      <a:pt x="137" y="90"/>
                    </a:moveTo>
                    <a:lnTo>
                      <a:pt x="85" y="100"/>
                    </a:lnTo>
                    <a:lnTo>
                      <a:pt x="85" y="19"/>
                    </a:lnTo>
                    <a:lnTo>
                      <a:pt x="69" y="0"/>
                    </a:lnTo>
                    <a:lnTo>
                      <a:pt x="56" y="0"/>
                    </a:lnTo>
                    <a:lnTo>
                      <a:pt x="56" y="81"/>
                    </a:lnTo>
                    <a:lnTo>
                      <a:pt x="64" y="77"/>
                    </a:lnTo>
                    <a:lnTo>
                      <a:pt x="64" y="82"/>
                    </a:lnTo>
                    <a:lnTo>
                      <a:pt x="56" y="84"/>
                    </a:lnTo>
                    <a:lnTo>
                      <a:pt x="56" y="204"/>
                    </a:lnTo>
                    <a:lnTo>
                      <a:pt x="8" y="206"/>
                    </a:lnTo>
                    <a:lnTo>
                      <a:pt x="0" y="206"/>
                    </a:lnTo>
                    <a:lnTo>
                      <a:pt x="64" y="287"/>
                    </a:lnTo>
                    <a:lnTo>
                      <a:pt x="177" y="142"/>
                    </a:lnTo>
                    <a:lnTo>
                      <a:pt x="137" y="9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Freeform 107"/>
              <p:cNvSpPr>
                <a:spLocks/>
              </p:cNvSpPr>
              <p:nvPr/>
            </p:nvSpPr>
            <p:spPr bwMode="auto">
              <a:xfrm>
                <a:off x="3051" y="3607"/>
                <a:ext cx="66" cy="96"/>
              </a:xfrm>
              <a:custGeom>
                <a:avLst/>
                <a:gdLst>
                  <a:gd name="T0" fmla="*/ 0 w 132"/>
                  <a:gd name="T1" fmla="*/ 1 h 190"/>
                  <a:gd name="T2" fmla="*/ 0 w 132"/>
                  <a:gd name="T3" fmla="*/ 1 h 190"/>
                  <a:gd name="T4" fmla="*/ 1 w 132"/>
                  <a:gd name="T5" fmla="*/ 1 h 190"/>
                  <a:gd name="T6" fmla="*/ 1 w 132"/>
                  <a:gd name="T7" fmla="*/ 1 h 190"/>
                  <a:gd name="T8" fmla="*/ 1 w 132"/>
                  <a:gd name="T9" fmla="*/ 1 h 190"/>
                  <a:gd name="T10" fmla="*/ 1 w 132"/>
                  <a:gd name="T11" fmla="*/ 1 h 190"/>
                  <a:gd name="T12" fmla="*/ 1 w 132"/>
                  <a:gd name="T13" fmla="*/ 1 h 190"/>
                  <a:gd name="T14" fmla="*/ 1 w 132"/>
                  <a:gd name="T15" fmla="*/ 1 h 190"/>
                  <a:gd name="T16" fmla="*/ 1 w 132"/>
                  <a:gd name="T17" fmla="*/ 0 h 190"/>
                  <a:gd name="T18" fmla="*/ 1 w 132"/>
                  <a:gd name="T19" fmla="*/ 1 h 190"/>
                  <a:gd name="T20" fmla="*/ 1 w 132"/>
                  <a:gd name="T21" fmla="*/ 1 h 190"/>
                  <a:gd name="T22" fmla="*/ 1 w 132"/>
                  <a:gd name="T23" fmla="*/ 1 h 190"/>
                  <a:gd name="T24" fmla="*/ 1 w 132"/>
                  <a:gd name="T25" fmla="*/ 1 h 190"/>
                  <a:gd name="T26" fmla="*/ 0 w 132"/>
                  <a:gd name="T27" fmla="*/ 1 h 1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2"/>
                  <a:gd name="T43" fmla="*/ 0 h 190"/>
                  <a:gd name="T44" fmla="*/ 132 w 132"/>
                  <a:gd name="T45" fmla="*/ 190 h 1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2" h="190">
                    <a:moveTo>
                      <a:pt x="0" y="11"/>
                    </a:moveTo>
                    <a:lnTo>
                      <a:pt x="0" y="144"/>
                    </a:lnTo>
                    <a:lnTo>
                      <a:pt x="3" y="144"/>
                    </a:lnTo>
                    <a:lnTo>
                      <a:pt x="3" y="190"/>
                    </a:lnTo>
                    <a:lnTo>
                      <a:pt x="132" y="187"/>
                    </a:lnTo>
                    <a:lnTo>
                      <a:pt x="68" y="106"/>
                    </a:lnTo>
                    <a:lnTo>
                      <a:pt x="59" y="108"/>
                    </a:lnTo>
                    <a:lnTo>
                      <a:pt x="57" y="108"/>
                    </a:lnTo>
                    <a:lnTo>
                      <a:pt x="57" y="0"/>
                    </a:lnTo>
                    <a:lnTo>
                      <a:pt x="53" y="1"/>
                    </a:lnTo>
                    <a:lnTo>
                      <a:pt x="53" y="109"/>
                    </a:lnTo>
                    <a:lnTo>
                      <a:pt x="6" y="112"/>
                    </a:lnTo>
                    <a:lnTo>
                      <a:pt x="6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5" name="Freeform 108"/>
              <p:cNvSpPr>
                <a:spLocks/>
              </p:cNvSpPr>
              <p:nvPr/>
            </p:nvSpPr>
            <p:spPr bwMode="auto">
              <a:xfrm>
                <a:off x="3052" y="3669"/>
                <a:ext cx="162" cy="116"/>
              </a:xfrm>
              <a:custGeom>
                <a:avLst/>
                <a:gdLst>
                  <a:gd name="T0" fmla="*/ 0 w 325"/>
                  <a:gd name="T1" fmla="*/ 1 h 232"/>
                  <a:gd name="T2" fmla="*/ 0 w 325"/>
                  <a:gd name="T3" fmla="*/ 0 h 232"/>
                  <a:gd name="T4" fmla="*/ 0 w 325"/>
                  <a:gd name="T5" fmla="*/ 0 h 232"/>
                  <a:gd name="T6" fmla="*/ 0 w 325"/>
                  <a:gd name="T7" fmla="*/ 1 h 232"/>
                  <a:gd name="T8" fmla="*/ 0 w 325"/>
                  <a:gd name="T9" fmla="*/ 1 h 232"/>
                  <a:gd name="T10" fmla="*/ 0 w 325"/>
                  <a:gd name="T11" fmla="*/ 1 h 232"/>
                  <a:gd name="T12" fmla="*/ 0 w 325"/>
                  <a:gd name="T13" fmla="*/ 1 h 232"/>
                  <a:gd name="T14" fmla="*/ 0 w 325"/>
                  <a:gd name="T15" fmla="*/ 1 h 232"/>
                  <a:gd name="T16" fmla="*/ 0 w 325"/>
                  <a:gd name="T17" fmla="*/ 1 h 232"/>
                  <a:gd name="T18" fmla="*/ 0 w 325"/>
                  <a:gd name="T19" fmla="*/ 1 h 232"/>
                  <a:gd name="T20" fmla="*/ 0 w 325"/>
                  <a:gd name="T21" fmla="*/ 1 h 232"/>
                  <a:gd name="T22" fmla="*/ 0 w 325"/>
                  <a:gd name="T23" fmla="*/ 1 h 232"/>
                  <a:gd name="T24" fmla="*/ 0 w 325"/>
                  <a:gd name="T25" fmla="*/ 1 h 232"/>
                  <a:gd name="T26" fmla="*/ 0 w 325"/>
                  <a:gd name="T27" fmla="*/ 1 h 2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5"/>
                  <a:gd name="T43" fmla="*/ 0 h 232"/>
                  <a:gd name="T44" fmla="*/ 325 w 325"/>
                  <a:gd name="T45" fmla="*/ 232 h 2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5" h="232">
                    <a:moveTo>
                      <a:pt x="290" y="61"/>
                    </a:moveTo>
                    <a:lnTo>
                      <a:pt x="290" y="0"/>
                    </a:lnTo>
                    <a:lnTo>
                      <a:pt x="299" y="0"/>
                    </a:lnTo>
                    <a:lnTo>
                      <a:pt x="299" y="29"/>
                    </a:lnTo>
                    <a:lnTo>
                      <a:pt x="325" y="29"/>
                    </a:lnTo>
                    <a:lnTo>
                      <a:pt x="325" y="232"/>
                    </a:lnTo>
                    <a:lnTo>
                      <a:pt x="318" y="229"/>
                    </a:lnTo>
                    <a:lnTo>
                      <a:pt x="307" y="166"/>
                    </a:lnTo>
                    <a:lnTo>
                      <a:pt x="304" y="132"/>
                    </a:lnTo>
                    <a:lnTo>
                      <a:pt x="303" y="105"/>
                    </a:lnTo>
                    <a:lnTo>
                      <a:pt x="0" y="97"/>
                    </a:lnTo>
                    <a:lnTo>
                      <a:pt x="0" y="67"/>
                    </a:lnTo>
                    <a:lnTo>
                      <a:pt x="129" y="64"/>
                    </a:lnTo>
                    <a:lnTo>
                      <a:pt x="290" y="61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Freeform 109"/>
              <p:cNvSpPr>
                <a:spLocks/>
              </p:cNvSpPr>
              <p:nvPr/>
            </p:nvSpPr>
            <p:spPr bwMode="auto">
              <a:xfrm>
                <a:off x="2901" y="3711"/>
                <a:ext cx="302" cy="67"/>
              </a:xfrm>
              <a:custGeom>
                <a:avLst/>
                <a:gdLst>
                  <a:gd name="T0" fmla="*/ 0 w 605"/>
                  <a:gd name="T1" fmla="*/ 0 h 135"/>
                  <a:gd name="T2" fmla="*/ 0 w 605"/>
                  <a:gd name="T3" fmla="*/ 0 h 135"/>
                  <a:gd name="T4" fmla="*/ 0 w 605"/>
                  <a:gd name="T5" fmla="*/ 0 h 135"/>
                  <a:gd name="T6" fmla="*/ 0 w 605"/>
                  <a:gd name="T7" fmla="*/ 0 h 135"/>
                  <a:gd name="T8" fmla="*/ 0 w 605"/>
                  <a:gd name="T9" fmla="*/ 0 h 135"/>
                  <a:gd name="T10" fmla="*/ 0 w 605"/>
                  <a:gd name="T11" fmla="*/ 0 h 135"/>
                  <a:gd name="T12" fmla="*/ 0 w 605"/>
                  <a:gd name="T13" fmla="*/ 0 h 135"/>
                  <a:gd name="T14" fmla="*/ 0 w 605"/>
                  <a:gd name="T15" fmla="*/ 0 h 135"/>
                  <a:gd name="T16" fmla="*/ 0 w 605"/>
                  <a:gd name="T17" fmla="*/ 0 h 135"/>
                  <a:gd name="T18" fmla="*/ 0 w 605"/>
                  <a:gd name="T19" fmla="*/ 0 h 135"/>
                  <a:gd name="T20" fmla="*/ 0 w 605"/>
                  <a:gd name="T21" fmla="*/ 0 h 135"/>
                  <a:gd name="T22" fmla="*/ 0 w 605"/>
                  <a:gd name="T23" fmla="*/ 0 h 135"/>
                  <a:gd name="T24" fmla="*/ 0 w 605"/>
                  <a:gd name="T25" fmla="*/ 0 h 135"/>
                  <a:gd name="T26" fmla="*/ 0 w 605"/>
                  <a:gd name="T27" fmla="*/ 0 h 135"/>
                  <a:gd name="T28" fmla="*/ 0 w 605"/>
                  <a:gd name="T29" fmla="*/ 0 h 135"/>
                  <a:gd name="T30" fmla="*/ 0 w 605"/>
                  <a:gd name="T31" fmla="*/ 0 h 135"/>
                  <a:gd name="T32" fmla="*/ 0 w 605"/>
                  <a:gd name="T33" fmla="*/ 0 h 135"/>
                  <a:gd name="T34" fmla="*/ 0 w 605"/>
                  <a:gd name="T35" fmla="*/ 0 h 135"/>
                  <a:gd name="T36" fmla="*/ 0 w 605"/>
                  <a:gd name="T37" fmla="*/ 0 h 135"/>
                  <a:gd name="T38" fmla="*/ 0 w 605"/>
                  <a:gd name="T39" fmla="*/ 0 h 135"/>
                  <a:gd name="T40" fmla="*/ 0 w 605"/>
                  <a:gd name="T41" fmla="*/ 0 h 135"/>
                  <a:gd name="T42" fmla="*/ 0 w 605"/>
                  <a:gd name="T43" fmla="*/ 0 h 135"/>
                  <a:gd name="T44" fmla="*/ 0 w 605"/>
                  <a:gd name="T45" fmla="*/ 0 h 135"/>
                  <a:gd name="T46" fmla="*/ 0 w 605"/>
                  <a:gd name="T47" fmla="*/ 0 h 135"/>
                  <a:gd name="T48" fmla="*/ 0 w 605"/>
                  <a:gd name="T49" fmla="*/ 0 h 135"/>
                  <a:gd name="T50" fmla="*/ 0 w 605"/>
                  <a:gd name="T51" fmla="*/ 0 h 135"/>
                  <a:gd name="T52" fmla="*/ 0 w 605"/>
                  <a:gd name="T53" fmla="*/ 0 h 135"/>
                  <a:gd name="T54" fmla="*/ 0 w 605"/>
                  <a:gd name="T55" fmla="*/ 0 h 135"/>
                  <a:gd name="T56" fmla="*/ 0 w 605"/>
                  <a:gd name="T57" fmla="*/ 0 h 135"/>
                  <a:gd name="T58" fmla="*/ 0 w 605"/>
                  <a:gd name="T59" fmla="*/ 0 h 135"/>
                  <a:gd name="T60" fmla="*/ 0 w 605"/>
                  <a:gd name="T61" fmla="*/ 0 h 135"/>
                  <a:gd name="T62" fmla="*/ 0 w 605"/>
                  <a:gd name="T63" fmla="*/ 0 h 135"/>
                  <a:gd name="T64" fmla="*/ 0 w 605"/>
                  <a:gd name="T65" fmla="*/ 0 h 135"/>
                  <a:gd name="T66" fmla="*/ 0 w 605"/>
                  <a:gd name="T67" fmla="*/ 0 h 135"/>
                  <a:gd name="T68" fmla="*/ 0 w 605"/>
                  <a:gd name="T69" fmla="*/ 0 h 135"/>
                  <a:gd name="T70" fmla="*/ 0 w 605"/>
                  <a:gd name="T71" fmla="*/ 0 h 135"/>
                  <a:gd name="T72" fmla="*/ 0 w 605"/>
                  <a:gd name="T73" fmla="*/ 0 h 135"/>
                  <a:gd name="T74" fmla="*/ 0 w 605"/>
                  <a:gd name="T75" fmla="*/ 0 h 135"/>
                  <a:gd name="T76" fmla="*/ 0 w 605"/>
                  <a:gd name="T77" fmla="*/ 0 h 135"/>
                  <a:gd name="T78" fmla="*/ 0 w 605"/>
                  <a:gd name="T79" fmla="*/ 0 h 13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05"/>
                  <a:gd name="T121" fmla="*/ 0 h 135"/>
                  <a:gd name="T122" fmla="*/ 605 w 605"/>
                  <a:gd name="T123" fmla="*/ 135 h 13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05" h="135">
                    <a:moveTo>
                      <a:pt x="410" y="113"/>
                    </a:moveTo>
                    <a:lnTo>
                      <a:pt x="379" y="113"/>
                    </a:lnTo>
                    <a:lnTo>
                      <a:pt x="379" y="102"/>
                    </a:lnTo>
                    <a:lnTo>
                      <a:pt x="374" y="99"/>
                    </a:lnTo>
                    <a:lnTo>
                      <a:pt x="366" y="92"/>
                    </a:lnTo>
                    <a:lnTo>
                      <a:pt x="364" y="84"/>
                    </a:lnTo>
                    <a:lnTo>
                      <a:pt x="363" y="75"/>
                    </a:lnTo>
                    <a:lnTo>
                      <a:pt x="363" y="67"/>
                    </a:lnTo>
                    <a:lnTo>
                      <a:pt x="364" y="57"/>
                    </a:lnTo>
                    <a:lnTo>
                      <a:pt x="367" y="49"/>
                    </a:lnTo>
                    <a:lnTo>
                      <a:pt x="375" y="43"/>
                    </a:lnTo>
                    <a:lnTo>
                      <a:pt x="383" y="41"/>
                    </a:lnTo>
                    <a:lnTo>
                      <a:pt x="391" y="40"/>
                    </a:lnTo>
                    <a:lnTo>
                      <a:pt x="391" y="22"/>
                    </a:lnTo>
                    <a:lnTo>
                      <a:pt x="402" y="22"/>
                    </a:lnTo>
                    <a:lnTo>
                      <a:pt x="402" y="38"/>
                    </a:lnTo>
                    <a:lnTo>
                      <a:pt x="431" y="40"/>
                    </a:lnTo>
                    <a:lnTo>
                      <a:pt x="442" y="41"/>
                    </a:lnTo>
                    <a:lnTo>
                      <a:pt x="449" y="43"/>
                    </a:lnTo>
                    <a:lnTo>
                      <a:pt x="455" y="49"/>
                    </a:lnTo>
                    <a:lnTo>
                      <a:pt x="474" y="89"/>
                    </a:lnTo>
                    <a:lnTo>
                      <a:pt x="487" y="91"/>
                    </a:lnTo>
                    <a:lnTo>
                      <a:pt x="487" y="56"/>
                    </a:lnTo>
                    <a:lnTo>
                      <a:pt x="517" y="56"/>
                    </a:lnTo>
                    <a:lnTo>
                      <a:pt x="517" y="94"/>
                    </a:lnTo>
                    <a:lnTo>
                      <a:pt x="527" y="94"/>
                    </a:lnTo>
                    <a:lnTo>
                      <a:pt x="552" y="59"/>
                    </a:lnTo>
                    <a:lnTo>
                      <a:pt x="555" y="56"/>
                    </a:lnTo>
                    <a:lnTo>
                      <a:pt x="560" y="52"/>
                    </a:lnTo>
                    <a:lnTo>
                      <a:pt x="568" y="49"/>
                    </a:lnTo>
                    <a:lnTo>
                      <a:pt x="605" y="49"/>
                    </a:lnTo>
                    <a:lnTo>
                      <a:pt x="603" y="22"/>
                    </a:lnTo>
                    <a:lnTo>
                      <a:pt x="302" y="14"/>
                    </a:lnTo>
                    <a:lnTo>
                      <a:pt x="302" y="2"/>
                    </a:lnTo>
                    <a:lnTo>
                      <a:pt x="5" y="0"/>
                    </a:lnTo>
                    <a:lnTo>
                      <a:pt x="0" y="64"/>
                    </a:lnTo>
                    <a:lnTo>
                      <a:pt x="6" y="76"/>
                    </a:lnTo>
                    <a:lnTo>
                      <a:pt x="11" y="86"/>
                    </a:lnTo>
                    <a:lnTo>
                      <a:pt x="62" y="83"/>
                    </a:lnTo>
                    <a:lnTo>
                      <a:pt x="57" y="81"/>
                    </a:lnTo>
                    <a:lnTo>
                      <a:pt x="51" y="43"/>
                    </a:lnTo>
                    <a:lnTo>
                      <a:pt x="35" y="43"/>
                    </a:lnTo>
                    <a:lnTo>
                      <a:pt x="33" y="19"/>
                    </a:lnTo>
                    <a:lnTo>
                      <a:pt x="48" y="19"/>
                    </a:lnTo>
                    <a:lnTo>
                      <a:pt x="52" y="19"/>
                    </a:lnTo>
                    <a:lnTo>
                      <a:pt x="57" y="22"/>
                    </a:lnTo>
                    <a:lnTo>
                      <a:pt x="60" y="29"/>
                    </a:lnTo>
                    <a:lnTo>
                      <a:pt x="67" y="49"/>
                    </a:lnTo>
                    <a:lnTo>
                      <a:pt x="68" y="29"/>
                    </a:lnTo>
                    <a:lnTo>
                      <a:pt x="72" y="22"/>
                    </a:lnTo>
                    <a:lnTo>
                      <a:pt x="76" y="19"/>
                    </a:lnTo>
                    <a:lnTo>
                      <a:pt x="99" y="21"/>
                    </a:lnTo>
                    <a:lnTo>
                      <a:pt x="105" y="21"/>
                    </a:lnTo>
                    <a:lnTo>
                      <a:pt x="110" y="22"/>
                    </a:lnTo>
                    <a:lnTo>
                      <a:pt x="115" y="27"/>
                    </a:lnTo>
                    <a:lnTo>
                      <a:pt x="115" y="91"/>
                    </a:lnTo>
                    <a:lnTo>
                      <a:pt x="110" y="89"/>
                    </a:lnTo>
                    <a:lnTo>
                      <a:pt x="111" y="95"/>
                    </a:lnTo>
                    <a:lnTo>
                      <a:pt x="115" y="102"/>
                    </a:lnTo>
                    <a:lnTo>
                      <a:pt x="118" y="106"/>
                    </a:lnTo>
                    <a:lnTo>
                      <a:pt x="126" y="108"/>
                    </a:lnTo>
                    <a:lnTo>
                      <a:pt x="130" y="108"/>
                    </a:lnTo>
                    <a:lnTo>
                      <a:pt x="135" y="105"/>
                    </a:lnTo>
                    <a:lnTo>
                      <a:pt x="140" y="102"/>
                    </a:lnTo>
                    <a:lnTo>
                      <a:pt x="143" y="95"/>
                    </a:lnTo>
                    <a:lnTo>
                      <a:pt x="143" y="86"/>
                    </a:lnTo>
                    <a:lnTo>
                      <a:pt x="122" y="60"/>
                    </a:lnTo>
                    <a:lnTo>
                      <a:pt x="126" y="19"/>
                    </a:lnTo>
                    <a:lnTo>
                      <a:pt x="307" y="27"/>
                    </a:lnTo>
                    <a:lnTo>
                      <a:pt x="301" y="29"/>
                    </a:lnTo>
                    <a:lnTo>
                      <a:pt x="297" y="32"/>
                    </a:lnTo>
                    <a:lnTo>
                      <a:pt x="297" y="75"/>
                    </a:lnTo>
                    <a:lnTo>
                      <a:pt x="337" y="133"/>
                    </a:lnTo>
                    <a:lnTo>
                      <a:pt x="391" y="135"/>
                    </a:lnTo>
                    <a:lnTo>
                      <a:pt x="391" y="130"/>
                    </a:lnTo>
                    <a:lnTo>
                      <a:pt x="425" y="132"/>
                    </a:lnTo>
                    <a:lnTo>
                      <a:pt x="425" y="122"/>
                    </a:lnTo>
                    <a:lnTo>
                      <a:pt x="423" y="113"/>
                    </a:lnTo>
                    <a:lnTo>
                      <a:pt x="418" y="105"/>
                    </a:lnTo>
                    <a:lnTo>
                      <a:pt x="410" y="99"/>
                    </a:lnTo>
                    <a:lnTo>
                      <a:pt x="41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7" name="Freeform 110"/>
              <p:cNvSpPr>
                <a:spLocks/>
              </p:cNvSpPr>
              <p:nvPr/>
            </p:nvSpPr>
            <p:spPr bwMode="auto">
              <a:xfrm>
                <a:off x="3179" y="3752"/>
                <a:ext cx="41" cy="43"/>
              </a:xfrm>
              <a:custGeom>
                <a:avLst/>
                <a:gdLst>
                  <a:gd name="T0" fmla="*/ 0 w 83"/>
                  <a:gd name="T1" fmla="*/ 1 h 85"/>
                  <a:gd name="T2" fmla="*/ 0 w 83"/>
                  <a:gd name="T3" fmla="*/ 1 h 85"/>
                  <a:gd name="T4" fmla="*/ 0 w 83"/>
                  <a:gd name="T5" fmla="*/ 1 h 85"/>
                  <a:gd name="T6" fmla="*/ 0 w 83"/>
                  <a:gd name="T7" fmla="*/ 1 h 85"/>
                  <a:gd name="T8" fmla="*/ 0 w 83"/>
                  <a:gd name="T9" fmla="*/ 0 h 85"/>
                  <a:gd name="T10" fmla="*/ 0 w 83"/>
                  <a:gd name="T11" fmla="*/ 0 h 85"/>
                  <a:gd name="T12" fmla="*/ 0 w 83"/>
                  <a:gd name="T13" fmla="*/ 1 h 85"/>
                  <a:gd name="T14" fmla="*/ 0 w 83"/>
                  <a:gd name="T15" fmla="*/ 1 h 85"/>
                  <a:gd name="T16" fmla="*/ 0 w 83"/>
                  <a:gd name="T17" fmla="*/ 1 h 85"/>
                  <a:gd name="T18" fmla="*/ 0 w 83"/>
                  <a:gd name="T19" fmla="*/ 1 h 85"/>
                  <a:gd name="T20" fmla="*/ 0 w 83"/>
                  <a:gd name="T21" fmla="*/ 1 h 85"/>
                  <a:gd name="T22" fmla="*/ 0 w 83"/>
                  <a:gd name="T23" fmla="*/ 1 h 85"/>
                  <a:gd name="T24" fmla="*/ 0 w 83"/>
                  <a:gd name="T25" fmla="*/ 1 h 85"/>
                  <a:gd name="T26" fmla="*/ 0 w 83"/>
                  <a:gd name="T27" fmla="*/ 1 h 85"/>
                  <a:gd name="T28" fmla="*/ 0 w 83"/>
                  <a:gd name="T29" fmla="*/ 1 h 85"/>
                  <a:gd name="T30" fmla="*/ 0 w 83"/>
                  <a:gd name="T31" fmla="*/ 1 h 85"/>
                  <a:gd name="T32" fmla="*/ 0 w 83"/>
                  <a:gd name="T33" fmla="*/ 1 h 85"/>
                  <a:gd name="T34" fmla="*/ 0 w 83"/>
                  <a:gd name="T35" fmla="*/ 1 h 85"/>
                  <a:gd name="T36" fmla="*/ 0 w 83"/>
                  <a:gd name="T37" fmla="*/ 1 h 8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3"/>
                  <a:gd name="T58" fmla="*/ 0 h 85"/>
                  <a:gd name="T59" fmla="*/ 83 w 83"/>
                  <a:gd name="T60" fmla="*/ 85 h 8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3" h="85">
                    <a:moveTo>
                      <a:pt x="83" y="77"/>
                    </a:moveTo>
                    <a:lnTo>
                      <a:pt x="83" y="68"/>
                    </a:lnTo>
                    <a:lnTo>
                      <a:pt x="72" y="68"/>
                    </a:lnTo>
                    <a:lnTo>
                      <a:pt x="64" y="65"/>
                    </a:lnTo>
                    <a:lnTo>
                      <a:pt x="54" y="0"/>
                    </a:lnTo>
                    <a:lnTo>
                      <a:pt x="16" y="0"/>
                    </a:lnTo>
                    <a:lnTo>
                      <a:pt x="0" y="25"/>
                    </a:lnTo>
                    <a:lnTo>
                      <a:pt x="5" y="27"/>
                    </a:lnTo>
                    <a:lnTo>
                      <a:pt x="8" y="28"/>
                    </a:lnTo>
                    <a:lnTo>
                      <a:pt x="11" y="31"/>
                    </a:lnTo>
                    <a:lnTo>
                      <a:pt x="16" y="35"/>
                    </a:lnTo>
                    <a:lnTo>
                      <a:pt x="18" y="39"/>
                    </a:lnTo>
                    <a:lnTo>
                      <a:pt x="21" y="41"/>
                    </a:lnTo>
                    <a:lnTo>
                      <a:pt x="21" y="46"/>
                    </a:lnTo>
                    <a:lnTo>
                      <a:pt x="22" y="50"/>
                    </a:lnTo>
                    <a:lnTo>
                      <a:pt x="22" y="79"/>
                    </a:lnTo>
                    <a:lnTo>
                      <a:pt x="61" y="84"/>
                    </a:lnTo>
                    <a:lnTo>
                      <a:pt x="83" y="85"/>
                    </a:lnTo>
                    <a:lnTo>
                      <a:pt x="83" y="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Freeform 111"/>
              <p:cNvSpPr>
                <a:spLocks/>
              </p:cNvSpPr>
              <p:nvPr/>
            </p:nvSpPr>
            <p:spPr bwMode="auto">
              <a:xfrm>
                <a:off x="3141" y="3764"/>
                <a:ext cx="49" cy="24"/>
              </a:xfrm>
              <a:custGeom>
                <a:avLst/>
                <a:gdLst>
                  <a:gd name="T0" fmla="*/ 0 w 97"/>
                  <a:gd name="T1" fmla="*/ 0 h 50"/>
                  <a:gd name="T2" fmla="*/ 1 w 97"/>
                  <a:gd name="T3" fmla="*/ 0 h 50"/>
                  <a:gd name="T4" fmla="*/ 1 w 97"/>
                  <a:gd name="T5" fmla="*/ 0 h 50"/>
                  <a:gd name="T6" fmla="*/ 1 w 97"/>
                  <a:gd name="T7" fmla="*/ 0 h 50"/>
                  <a:gd name="T8" fmla="*/ 1 w 97"/>
                  <a:gd name="T9" fmla="*/ 0 h 50"/>
                  <a:gd name="T10" fmla="*/ 1 w 97"/>
                  <a:gd name="T11" fmla="*/ 0 h 50"/>
                  <a:gd name="T12" fmla="*/ 1 w 97"/>
                  <a:gd name="T13" fmla="*/ 0 h 50"/>
                  <a:gd name="T14" fmla="*/ 1 w 97"/>
                  <a:gd name="T15" fmla="*/ 0 h 50"/>
                  <a:gd name="T16" fmla="*/ 1 w 97"/>
                  <a:gd name="T17" fmla="*/ 0 h 50"/>
                  <a:gd name="T18" fmla="*/ 1 w 97"/>
                  <a:gd name="T19" fmla="*/ 0 h 50"/>
                  <a:gd name="T20" fmla="*/ 1 w 97"/>
                  <a:gd name="T21" fmla="*/ 0 h 50"/>
                  <a:gd name="T22" fmla="*/ 1 w 97"/>
                  <a:gd name="T23" fmla="*/ 0 h 50"/>
                  <a:gd name="T24" fmla="*/ 0 w 97"/>
                  <a:gd name="T25" fmla="*/ 0 h 50"/>
                  <a:gd name="T26" fmla="*/ 0 w 97"/>
                  <a:gd name="T27" fmla="*/ 0 h 5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50"/>
                  <a:gd name="T44" fmla="*/ 97 w 97"/>
                  <a:gd name="T45" fmla="*/ 50 h 5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50">
                    <a:moveTo>
                      <a:pt x="0" y="32"/>
                    </a:moveTo>
                    <a:lnTo>
                      <a:pt x="50" y="35"/>
                    </a:lnTo>
                    <a:lnTo>
                      <a:pt x="75" y="0"/>
                    </a:lnTo>
                    <a:lnTo>
                      <a:pt x="78" y="4"/>
                    </a:lnTo>
                    <a:lnTo>
                      <a:pt x="83" y="4"/>
                    </a:lnTo>
                    <a:lnTo>
                      <a:pt x="86" y="7"/>
                    </a:lnTo>
                    <a:lnTo>
                      <a:pt x="91" y="12"/>
                    </a:lnTo>
                    <a:lnTo>
                      <a:pt x="91" y="15"/>
                    </a:lnTo>
                    <a:lnTo>
                      <a:pt x="94" y="18"/>
                    </a:lnTo>
                    <a:lnTo>
                      <a:pt x="96" y="23"/>
                    </a:lnTo>
                    <a:lnTo>
                      <a:pt x="97" y="26"/>
                    </a:lnTo>
                    <a:lnTo>
                      <a:pt x="97" y="50"/>
                    </a:lnTo>
                    <a:lnTo>
                      <a:pt x="0" y="35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9" name="Freeform 112"/>
              <p:cNvSpPr>
                <a:spLocks/>
              </p:cNvSpPr>
              <p:nvPr/>
            </p:nvSpPr>
            <p:spPr bwMode="auto">
              <a:xfrm>
                <a:off x="3097" y="3744"/>
                <a:ext cx="29" cy="36"/>
              </a:xfrm>
              <a:custGeom>
                <a:avLst/>
                <a:gdLst>
                  <a:gd name="T0" fmla="*/ 1 w 57"/>
                  <a:gd name="T1" fmla="*/ 1 h 71"/>
                  <a:gd name="T2" fmla="*/ 1 w 57"/>
                  <a:gd name="T3" fmla="*/ 1 h 71"/>
                  <a:gd name="T4" fmla="*/ 1 w 57"/>
                  <a:gd name="T5" fmla="*/ 1 h 71"/>
                  <a:gd name="T6" fmla="*/ 1 w 57"/>
                  <a:gd name="T7" fmla="*/ 1 h 71"/>
                  <a:gd name="T8" fmla="*/ 1 w 57"/>
                  <a:gd name="T9" fmla="*/ 1 h 71"/>
                  <a:gd name="T10" fmla="*/ 1 w 57"/>
                  <a:gd name="T11" fmla="*/ 1 h 71"/>
                  <a:gd name="T12" fmla="*/ 1 w 57"/>
                  <a:gd name="T13" fmla="*/ 1 h 71"/>
                  <a:gd name="T14" fmla="*/ 0 w 57"/>
                  <a:gd name="T15" fmla="*/ 1 h 71"/>
                  <a:gd name="T16" fmla="*/ 0 w 57"/>
                  <a:gd name="T17" fmla="*/ 1 h 71"/>
                  <a:gd name="T18" fmla="*/ 1 w 57"/>
                  <a:gd name="T19" fmla="*/ 1 h 71"/>
                  <a:gd name="T20" fmla="*/ 1 w 57"/>
                  <a:gd name="T21" fmla="*/ 1 h 71"/>
                  <a:gd name="T22" fmla="*/ 1 w 57"/>
                  <a:gd name="T23" fmla="*/ 1 h 71"/>
                  <a:gd name="T24" fmla="*/ 1 w 57"/>
                  <a:gd name="T25" fmla="*/ 1 h 71"/>
                  <a:gd name="T26" fmla="*/ 1 w 57"/>
                  <a:gd name="T27" fmla="*/ 1 h 71"/>
                  <a:gd name="T28" fmla="*/ 1 w 57"/>
                  <a:gd name="T29" fmla="*/ 1 h 71"/>
                  <a:gd name="T30" fmla="*/ 1 w 57"/>
                  <a:gd name="T31" fmla="*/ 1 h 71"/>
                  <a:gd name="T32" fmla="*/ 1 w 57"/>
                  <a:gd name="T33" fmla="*/ 0 h 71"/>
                  <a:gd name="T34" fmla="*/ 1 w 57"/>
                  <a:gd name="T35" fmla="*/ 1 h 7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7"/>
                  <a:gd name="T55" fmla="*/ 0 h 71"/>
                  <a:gd name="T56" fmla="*/ 57 w 57"/>
                  <a:gd name="T57" fmla="*/ 71 h 7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7" h="71">
                    <a:moveTo>
                      <a:pt x="9" y="22"/>
                    </a:moveTo>
                    <a:lnTo>
                      <a:pt x="17" y="22"/>
                    </a:lnTo>
                    <a:lnTo>
                      <a:pt x="17" y="32"/>
                    </a:lnTo>
                    <a:lnTo>
                      <a:pt x="25" y="38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32" y="63"/>
                    </a:lnTo>
                    <a:lnTo>
                      <a:pt x="0" y="62"/>
                    </a:lnTo>
                    <a:lnTo>
                      <a:pt x="0" y="68"/>
                    </a:lnTo>
                    <a:lnTo>
                      <a:pt x="29" y="71"/>
                    </a:lnTo>
                    <a:lnTo>
                      <a:pt x="41" y="71"/>
                    </a:lnTo>
                    <a:lnTo>
                      <a:pt x="43" y="62"/>
                    </a:lnTo>
                    <a:lnTo>
                      <a:pt x="49" y="51"/>
                    </a:lnTo>
                    <a:lnTo>
                      <a:pt x="52" y="44"/>
                    </a:lnTo>
                    <a:lnTo>
                      <a:pt x="57" y="38"/>
                    </a:lnTo>
                    <a:lnTo>
                      <a:pt x="40" y="3"/>
                    </a:lnTo>
                    <a:lnTo>
                      <a:pt x="9" y="0"/>
                    </a:ln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0" name="Freeform 113"/>
              <p:cNvSpPr>
                <a:spLocks/>
              </p:cNvSpPr>
              <p:nvPr/>
            </p:nvSpPr>
            <p:spPr bwMode="auto">
              <a:xfrm>
                <a:off x="3102" y="3730"/>
                <a:ext cx="104" cy="51"/>
              </a:xfrm>
              <a:custGeom>
                <a:avLst/>
                <a:gdLst>
                  <a:gd name="T0" fmla="*/ 1 w 207"/>
                  <a:gd name="T1" fmla="*/ 0 h 103"/>
                  <a:gd name="T2" fmla="*/ 1 w 207"/>
                  <a:gd name="T3" fmla="*/ 0 h 103"/>
                  <a:gd name="T4" fmla="*/ 1 w 207"/>
                  <a:gd name="T5" fmla="*/ 0 h 103"/>
                  <a:gd name="T6" fmla="*/ 1 w 207"/>
                  <a:gd name="T7" fmla="*/ 0 h 103"/>
                  <a:gd name="T8" fmla="*/ 1 w 207"/>
                  <a:gd name="T9" fmla="*/ 0 h 103"/>
                  <a:gd name="T10" fmla="*/ 1 w 207"/>
                  <a:gd name="T11" fmla="*/ 0 h 103"/>
                  <a:gd name="T12" fmla="*/ 1 w 207"/>
                  <a:gd name="T13" fmla="*/ 0 h 103"/>
                  <a:gd name="T14" fmla="*/ 1 w 207"/>
                  <a:gd name="T15" fmla="*/ 0 h 103"/>
                  <a:gd name="T16" fmla="*/ 1 w 207"/>
                  <a:gd name="T17" fmla="*/ 0 h 103"/>
                  <a:gd name="T18" fmla="*/ 1 w 207"/>
                  <a:gd name="T19" fmla="*/ 0 h 103"/>
                  <a:gd name="T20" fmla="*/ 1 w 207"/>
                  <a:gd name="T21" fmla="*/ 0 h 103"/>
                  <a:gd name="T22" fmla="*/ 1 w 207"/>
                  <a:gd name="T23" fmla="*/ 0 h 103"/>
                  <a:gd name="T24" fmla="*/ 1 w 207"/>
                  <a:gd name="T25" fmla="*/ 0 h 103"/>
                  <a:gd name="T26" fmla="*/ 1 w 207"/>
                  <a:gd name="T27" fmla="*/ 0 h 103"/>
                  <a:gd name="T28" fmla="*/ 1 w 207"/>
                  <a:gd name="T29" fmla="*/ 0 h 103"/>
                  <a:gd name="T30" fmla="*/ 0 w 207"/>
                  <a:gd name="T31" fmla="*/ 0 h 103"/>
                  <a:gd name="T32" fmla="*/ 0 w 207"/>
                  <a:gd name="T33" fmla="*/ 0 h 103"/>
                  <a:gd name="T34" fmla="*/ 1 w 207"/>
                  <a:gd name="T35" fmla="*/ 0 h 103"/>
                  <a:gd name="T36" fmla="*/ 1 w 207"/>
                  <a:gd name="T37" fmla="*/ 0 h 103"/>
                  <a:gd name="T38" fmla="*/ 1 w 207"/>
                  <a:gd name="T39" fmla="*/ 0 h 103"/>
                  <a:gd name="T40" fmla="*/ 1 w 207"/>
                  <a:gd name="T41" fmla="*/ 0 h 103"/>
                  <a:gd name="T42" fmla="*/ 1 w 207"/>
                  <a:gd name="T43" fmla="*/ 0 h 103"/>
                  <a:gd name="T44" fmla="*/ 1 w 207"/>
                  <a:gd name="T45" fmla="*/ 0 h 103"/>
                  <a:gd name="T46" fmla="*/ 1 w 207"/>
                  <a:gd name="T47" fmla="*/ 0 h 103"/>
                  <a:gd name="T48" fmla="*/ 1 w 207"/>
                  <a:gd name="T49" fmla="*/ 0 h 103"/>
                  <a:gd name="T50" fmla="*/ 1 w 207"/>
                  <a:gd name="T51" fmla="*/ 0 h 103"/>
                  <a:gd name="T52" fmla="*/ 1 w 207"/>
                  <a:gd name="T53" fmla="*/ 0 h 10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07"/>
                  <a:gd name="T82" fmla="*/ 0 h 103"/>
                  <a:gd name="T83" fmla="*/ 207 w 207"/>
                  <a:gd name="T84" fmla="*/ 103 h 10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07" h="103">
                    <a:moveTo>
                      <a:pt x="203" y="11"/>
                    </a:moveTo>
                    <a:lnTo>
                      <a:pt x="166" y="11"/>
                    </a:lnTo>
                    <a:lnTo>
                      <a:pt x="160" y="14"/>
                    </a:lnTo>
                    <a:lnTo>
                      <a:pt x="153" y="18"/>
                    </a:lnTo>
                    <a:lnTo>
                      <a:pt x="150" y="21"/>
                    </a:lnTo>
                    <a:lnTo>
                      <a:pt x="125" y="54"/>
                    </a:lnTo>
                    <a:lnTo>
                      <a:pt x="117" y="54"/>
                    </a:lnTo>
                    <a:lnTo>
                      <a:pt x="117" y="18"/>
                    </a:lnTo>
                    <a:lnTo>
                      <a:pt x="85" y="18"/>
                    </a:lnTo>
                    <a:lnTo>
                      <a:pt x="85" y="53"/>
                    </a:lnTo>
                    <a:lnTo>
                      <a:pt x="72" y="51"/>
                    </a:lnTo>
                    <a:lnTo>
                      <a:pt x="53" y="11"/>
                    </a:lnTo>
                    <a:lnTo>
                      <a:pt x="48" y="5"/>
                    </a:lnTo>
                    <a:lnTo>
                      <a:pt x="40" y="3"/>
                    </a:lnTo>
                    <a:lnTo>
                      <a:pt x="29" y="2"/>
                    </a:lnTo>
                    <a:lnTo>
                      <a:pt x="0" y="0"/>
                    </a:lnTo>
                    <a:lnTo>
                      <a:pt x="0" y="29"/>
                    </a:lnTo>
                    <a:lnTo>
                      <a:pt x="32" y="32"/>
                    </a:lnTo>
                    <a:lnTo>
                      <a:pt x="48" y="65"/>
                    </a:lnTo>
                    <a:lnTo>
                      <a:pt x="64" y="97"/>
                    </a:lnTo>
                    <a:lnTo>
                      <a:pt x="67" y="99"/>
                    </a:lnTo>
                    <a:lnTo>
                      <a:pt x="78" y="100"/>
                    </a:lnTo>
                    <a:lnTo>
                      <a:pt x="129" y="103"/>
                    </a:lnTo>
                    <a:lnTo>
                      <a:pt x="153" y="68"/>
                    </a:lnTo>
                    <a:lnTo>
                      <a:pt x="169" y="45"/>
                    </a:lnTo>
                    <a:lnTo>
                      <a:pt x="207" y="45"/>
                    </a:lnTo>
                    <a:lnTo>
                      <a:pt x="203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1" name="Freeform 114"/>
              <p:cNvSpPr>
                <a:spLocks/>
              </p:cNvSpPr>
              <p:nvPr/>
            </p:nvSpPr>
            <p:spPr bwMode="auto">
              <a:xfrm>
                <a:off x="3082" y="3730"/>
                <a:ext cx="15" cy="31"/>
              </a:xfrm>
              <a:custGeom>
                <a:avLst/>
                <a:gdLst>
                  <a:gd name="T0" fmla="*/ 1 w 30"/>
                  <a:gd name="T1" fmla="*/ 1 h 62"/>
                  <a:gd name="T2" fmla="*/ 1 w 30"/>
                  <a:gd name="T3" fmla="*/ 0 h 62"/>
                  <a:gd name="T4" fmla="*/ 1 w 30"/>
                  <a:gd name="T5" fmla="*/ 1 h 62"/>
                  <a:gd name="T6" fmla="*/ 1 w 30"/>
                  <a:gd name="T7" fmla="*/ 1 h 62"/>
                  <a:gd name="T8" fmla="*/ 1 w 30"/>
                  <a:gd name="T9" fmla="*/ 1 h 62"/>
                  <a:gd name="T10" fmla="*/ 1 w 30"/>
                  <a:gd name="T11" fmla="*/ 1 h 62"/>
                  <a:gd name="T12" fmla="*/ 0 w 30"/>
                  <a:gd name="T13" fmla="*/ 1 h 62"/>
                  <a:gd name="T14" fmla="*/ 0 w 30"/>
                  <a:gd name="T15" fmla="*/ 1 h 62"/>
                  <a:gd name="T16" fmla="*/ 1 w 30"/>
                  <a:gd name="T17" fmla="*/ 1 h 62"/>
                  <a:gd name="T18" fmla="*/ 1 w 30"/>
                  <a:gd name="T19" fmla="*/ 1 h 62"/>
                  <a:gd name="T20" fmla="*/ 1 w 30"/>
                  <a:gd name="T21" fmla="*/ 1 h 62"/>
                  <a:gd name="T22" fmla="*/ 1 w 30"/>
                  <a:gd name="T23" fmla="*/ 1 h 62"/>
                  <a:gd name="T24" fmla="*/ 1 w 30"/>
                  <a:gd name="T25" fmla="*/ 1 h 62"/>
                  <a:gd name="T26" fmla="*/ 1 w 30"/>
                  <a:gd name="T27" fmla="*/ 1 h 6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0"/>
                  <a:gd name="T43" fmla="*/ 0 h 62"/>
                  <a:gd name="T44" fmla="*/ 30 w 30"/>
                  <a:gd name="T45" fmla="*/ 62 h 6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0" h="62">
                    <a:moveTo>
                      <a:pt x="30" y="49"/>
                    </a:moveTo>
                    <a:lnTo>
                      <a:pt x="30" y="0"/>
                    </a:lnTo>
                    <a:lnTo>
                      <a:pt x="22" y="1"/>
                    </a:lnTo>
                    <a:lnTo>
                      <a:pt x="12" y="3"/>
                    </a:lnTo>
                    <a:lnTo>
                      <a:pt x="6" y="11"/>
                    </a:lnTo>
                    <a:lnTo>
                      <a:pt x="3" y="17"/>
                    </a:lnTo>
                    <a:lnTo>
                      <a:pt x="0" y="27"/>
                    </a:lnTo>
                    <a:lnTo>
                      <a:pt x="0" y="35"/>
                    </a:lnTo>
                    <a:lnTo>
                      <a:pt x="1" y="44"/>
                    </a:lnTo>
                    <a:lnTo>
                      <a:pt x="4" y="52"/>
                    </a:lnTo>
                    <a:lnTo>
                      <a:pt x="11" y="59"/>
                    </a:lnTo>
                    <a:lnTo>
                      <a:pt x="17" y="62"/>
                    </a:lnTo>
                    <a:lnTo>
                      <a:pt x="17" y="49"/>
                    </a:lnTo>
                    <a:lnTo>
                      <a:pt x="3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Rectangle 115"/>
              <p:cNvSpPr>
                <a:spLocks noChangeArrowheads="1"/>
              </p:cNvSpPr>
              <p:nvPr/>
            </p:nvSpPr>
            <p:spPr bwMode="auto">
              <a:xfrm>
                <a:off x="3150" y="3745"/>
                <a:ext cx="3" cy="1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3" name="Rectangle 116"/>
              <p:cNvSpPr>
                <a:spLocks noChangeArrowheads="1"/>
              </p:cNvSpPr>
              <p:nvPr/>
            </p:nvSpPr>
            <p:spPr bwMode="auto">
              <a:xfrm>
                <a:off x="3097" y="3722"/>
                <a:ext cx="5" cy="3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Rectangle 117"/>
              <p:cNvSpPr>
                <a:spLocks noChangeArrowheads="1"/>
              </p:cNvSpPr>
              <p:nvPr/>
            </p:nvSpPr>
            <p:spPr bwMode="auto">
              <a:xfrm>
                <a:off x="3098" y="3758"/>
                <a:ext cx="5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5" name="Rectangle 118"/>
              <p:cNvSpPr>
                <a:spLocks noChangeArrowheads="1"/>
              </p:cNvSpPr>
              <p:nvPr/>
            </p:nvSpPr>
            <p:spPr bwMode="auto">
              <a:xfrm>
                <a:off x="3091" y="3755"/>
                <a:ext cx="4" cy="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Freeform 119"/>
              <p:cNvSpPr>
                <a:spLocks/>
              </p:cNvSpPr>
              <p:nvPr/>
            </p:nvSpPr>
            <p:spPr bwMode="auto">
              <a:xfrm>
                <a:off x="3194" y="3763"/>
                <a:ext cx="8" cy="21"/>
              </a:xfrm>
              <a:custGeom>
                <a:avLst/>
                <a:gdLst>
                  <a:gd name="T0" fmla="*/ 1 w 16"/>
                  <a:gd name="T1" fmla="*/ 1 h 41"/>
                  <a:gd name="T2" fmla="*/ 1 w 16"/>
                  <a:gd name="T3" fmla="*/ 1 h 41"/>
                  <a:gd name="T4" fmla="*/ 1 w 16"/>
                  <a:gd name="T5" fmla="*/ 1 h 41"/>
                  <a:gd name="T6" fmla="*/ 1 w 16"/>
                  <a:gd name="T7" fmla="*/ 1 h 41"/>
                  <a:gd name="T8" fmla="*/ 1 w 16"/>
                  <a:gd name="T9" fmla="*/ 1 h 41"/>
                  <a:gd name="T10" fmla="*/ 1 w 16"/>
                  <a:gd name="T11" fmla="*/ 1 h 41"/>
                  <a:gd name="T12" fmla="*/ 1 w 16"/>
                  <a:gd name="T13" fmla="*/ 1 h 41"/>
                  <a:gd name="T14" fmla="*/ 1 w 16"/>
                  <a:gd name="T15" fmla="*/ 1 h 41"/>
                  <a:gd name="T16" fmla="*/ 1 w 16"/>
                  <a:gd name="T17" fmla="*/ 1 h 41"/>
                  <a:gd name="T18" fmla="*/ 1 w 16"/>
                  <a:gd name="T19" fmla="*/ 1 h 41"/>
                  <a:gd name="T20" fmla="*/ 1 w 16"/>
                  <a:gd name="T21" fmla="*/ 1 h 41"/>
                  <a:gd name="T22" fmla="*/ 1 w 16"/>
                  <a:gd name="T23" fmla="*/ 1 h 41"/>
                  <a:gd name="T24" fmla="*/ 1 w 16"/>
                  <a:gd name="T25" fmla="*/ 1 h 41"/>
                  <a:gd name="T26" fmla="*/ 1 w 16"/>
                  <a:gd name="T27" fmla="*/ 1 h 41"/>
                  <a:gd name="T28" fmla="*/ 1 w 16"/>
                  <a:gd name="T29" fmla="*/ 1 h 41"/>
                  <a:gd name="T30" fmla="*/ 1 w 16"/>
                  <a:gd name="T31" fmla="*/ 0 h 41"/>
                  <a:gd name="T32" fmla="*/ 1 w 16"/>
                  <a:gd name="T33" fmla="*/ 1 h 41"/>
                  <a:gd name="T34" fmla="*/ 1 w 16"/>
                  <a:gd name="T35" fmla="*/ 1 h 41"/>
                  <a:gd name="T36" fmla="*/ 1 w 16"/>
                  <a:gd name="T37" fmla="*/ 1 h 41"/>
                  <a:gd name="T38" fmla="*/ 1 w 16"/>
                  <a:gd name="T39" fmla="*/ 1 h 41"/>
                  <a:gd name="T40" fmla="*/ 1 w 16"/>
                  <a:gd name="T41" fmla="*/ 1 h 41"/>
                  <a:gd name="T42" fmla="*/ 1 w 16"/>
                  <a:gd name="T43" fmla="*/ 1 h 41"/>
                  <a:gd name="T44" fmla="*/ 1 w 16"/>
                  <a:gd name="T45" fmla="*/ 1 h 41"/>
                  <a:gd name="T46" fmla="*/ 1 w 16"/>
                  <a:gd name="T47" fmla="*/ 1 h 41"/>
                  <a:gd name="T48" fmla="*/ 0 w 16"/>
                  <a:gd name="T49" fmla="*/ 1 h 41"/>
                  <a:gd name="T50" fmla="*/ 0 w 16"/>
                  <a:gd name="T51" fmla="*/ 1 h 41"/>
                  <a:gd name="T52" fmla="*/ 0 w 16"/>
                  <a:gd name="T53" fmla="*/ 1 h 41"/>
                  <a:gd name="T54" fmla="*/ 1 w 16"/>
                  <a:gd name="T55" fmla="*/ 1 h 41"/>
                  <a:gd name="T56" fmla="*/ 1 w 16"/>
                  <a:gd name="T57" fmla="*/ 1 h 41"/>
                  <a:gd name="T58" fmla="*/ 1 w 16"/>
                  <a:gd name="T59" fmla="*/ 1 h 41"/>
                  <a:gd name="T60" fmla="*/ 1 w 16"/>
                  <a:gd name="T61" fmla="*/ 1 h 41"/>
                  <a:gd name="T62" fmla="*/ 1 w 16"/>
                  <a:gd name="T63" fmla="*/ 1 h 41"/>
                  <a:gd name="T64" fmla="*/ 1 w 16"/>
                  <a:gd name="T65" fmla="*/ 1 h 41"/>
                  <a:gd name="T66" fmla="*/ 1 w 16"/>
                  <a:gd name="T67" fmla="*/ 1 h 41"/>
                  <a:gd name="T68" fmla="*/ 1 w 16"/>
                  <a:gd name="T69" fmla="*/ 1 h 41"/>
                  <a:gd name="T70" fmla="*/ 1 w 16"/>
                  <a:gd name="T71" fmla="*/ 1 h 41"/>
                  <a:gd name="T72" fmla="*/ 1 w 16"/>
                  <a:gd name="T73" fmla="*/ 1 h 41"/>
                  <a:gd name="T74" fmla="*/ 1 w 16"/>
                  <a:gd name="T75" fmla="*/ 1 h 41"/>
                  <a:gd name="T76" fmla="*/ 1 w 16"/>
                  <a:gd name="T77" fmla="*/ 1 h 41"/>
                  <a:gd name="T78" fmla="*/ 1 w 16"/>
                  <a:gd name="T79" fmla="*/ 1 h 4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6"/>
                  <a:gd name="T121" fmla="*/ 0 h 41"/>
                  <a:gd name="T122" fmla="*/ 16 w 16"/>
                  <a:gd name="T123" fmla="*/ 41 h 4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6" h="41">
                    <a:moveTo>
                      <a:pt x="15" y="38"/>
                    </a:moveTo>
                    <a:lnTo>
                      <a:pt x="13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3"/>
                    </a:lnTo>
                    <a:lnTo>
                      <a:pt x="8" y="33"/>
                    </a:lnTo>
                    <a:lnTo>
                      <a:pt x="8" y="32"/>
                    </a:lnTo>
                    <a:lnTo>
                      <a:pt x="7" y="30"/>
                    </a:lnTo>
                    <a:lnTo>
                      <a:pt x="5" y="28"/>
                    </a:lnTo>
                    <a:lnTo>
                      <a:pt x="5" y="9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4" y="38"/>
                    </a:lnTo>
                    <a:lnTo>
                      <a:pt x="5" y="38"/>
                    </a:lnTo>
                    <a:lnTo>
                      <a:pt x="7" y="40"/>
                    </a:lnTo>
                    <a:lnTo>
                      <a:pt x="8" y="40"/>
                    </a:lnTo>
                    <a:lnTo>
                      <a:pt x="10" y="41"/>
                    </a:lnTo>
                    <a:lnTo>
                      <a:pt x="12" y="41"/>
                    </a:lnTo>
                    <a:lnTo>
                      <a:pt x="13" y="40"/>
                    </a:lnTo>
                    <a:lnTo>
                      <a:pt x="16" y="38"/>
                    </a:lnTo>
                    <a:lnTo>
                      <a:pt x="15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7" name="Freeform 120"/>
              <p:cNvSpPr>
                <a:spLocks/>
              </p:cNvSpPr>
              <p:nvPr/>
            </p:nvSpPr>
            <p:spPr bwMode="auto">
              <a:xfrm>
                <a:off x="3196" y="3763"/>
                <a:ext cx="8" cy="18"/>
              </a:xfrm>
              <a:custGeom>
                <a:avLst/>
                <a:gdLst>
                  <a:gd name="T0" fmla="*/ 1 w 16"/>
                  <a:gd name="T1" fmla="*/ 1 h 36"/>
                  <a:gd name="T2" fmla="*/ 1 w 16"/>
                  <a:gd name="T3" fmla="*/ 1 h 36"/>
                  <a:gd name="T4" fmla="*/ 1 w 16"/>
                  <a:gd name="T5" fmla="*/ 1 h 36"/>
                  <a:gd name="T6" fmla="*/ 1 w 16"/>
                  <a:gd name="T7" fmla="*/ 1 h 36"/>
                  <a:gd name="T8" fmla="*/ 1 w 16"/>
                  <a:gd name="T9" fmla="*/ 1 h 36"/>
                  <a:gd name="T10" fmla="*/ 1 w 16"/>
                  <a:gd name="T11" fmla="*/ 1 h 36"/>
                  <a:gd name="T12" fmla="*/ 1 w 16"/>
                  <a:gd name="T13" fmla="*/ 1 h 36"/>
                  <a:gd name="T14" fmla="*/ 1 w 16"/>
                  <a:gd name="T15" fmla="*/ 1 h 36"/>
                  <a:gd name="T16" fmla="*/ 1 w 16"/>
                  <a:gd name="T17" fmla="*/ 1 h 36"/>
                  <a:gd name="T18" fmla="*/ 0 w 16"/>
                  <a:gd name="T19" fmla="*/ 1 h 36"/>
                  <a:gd name="T20" fmla="*/ 0 w 16"/>
                  <a:gd name="T21" fmla="*/ 1 h 36"/>
                  <a:gd name="T22" fmla="*/ 1 w 16"/>
                  <a:gd name="T23" fmla="*/ 1 h 36"/>
                  <a:gd name="T24" fmla="*/ 1 w 16"/>
                  <a:gd name="T25" fmla="*/ 1 h 36"/>
                  <a:gd name="T26" fmla="*/ 1 w 16"/>
                  <a:gd name="T27" fmla="*/ 1 h 36"/>
                  <a:gd name="T28" fmla="*/ 1 w 16"/>
                  <a:gd name="T29" fmla="*/ 1 h 36"/>
                  <a:gd name="T30" fmla="*/ 1 w 16"/>
                  <a:gd name="T31" fmla="*/ 0 h 36"/>
                  <a:gd name="T32" fmla="*/ 1 w 16"/>
                  <a:gd name="T33" fmla="*/ 0 h 36"/>
                  <a:gd name="T34" fmla="*/ 1 w 16"/>
                  <a:gd name="T35" fmla="*/ 1 h 36"/>
                  <a:gd name="T36" fmla="*/ 1 w 16"/>
                  <a:gd name="T37" fmla="*/ 1 h 36"/>
                  <a:gd name="T38" fmla="*/ 1 w 16"/>
                  <a:gd name="T39" fmla="*/ 1 h 36"/>
                  <a:gd name="T40" fmla="*/ 1 w 16"/>
                  <a:gd name="T41" fmla="*/ 1 h 36"/>
                  <a:gd name="T42" fmla="*/ 1 w 16"/>
                  <a:gd name="T43" fmla="*/ 1 h 36"/>
                  <a:gd name="T44" fmla="*/ 1 w 16"/>
                  <a:gd name="T45" fmla="*/ 1 h 36"/>
                  <a:gd name="T46" fmla="*/ 1 w 16"/>
                  <a:gd name="T47" fmla="*/ 1 h 36"/>
                  <a:gd name="T48" fmla="*/ 1 w 16"/>
                  <a:gd name="T49" fmla="*/ 1 h 36"/>
                  <a:gd name="T50" fmla="*/ 1 w 16"/>
                  <a:gd name="T51" fmla="*/ 1 h 36"/>
                  <a:gd name="T52" fmla="*/ 1 w 16"/>
                  <a:gd name="T53" fmla="*/ 1 h 36"/>
                  <a:gd name="T54" fmla="*/ 1 w 16"/>
                  <a:gd name="T55" fmla="*/ 1 h 36"/>
                  <a:gd name="T56" fmla="*/ 1 w 16"/>
                  <a:gd name="T57" fmla="*/ 1 h 36"/>
                  <a:gd name="T58" fmla="*/ 1 w 16"/>
                  <a:gd name="T59" fmla="*/ 1 h 36"/>
                  <a:gd name="T60" fmla="*/ 1 w 16"/>
                  <a:gd name="T61" fmla="*/ 1 h 36"/>
                  <a:gd name="T62" fmla="*/ 1 w 16"/>
                  <a:gd name="T63" fmla="*/ 1 h 36"/>
                  <a:gd name="T64" fmla="*/ 1 w 16"/>
                  <a:gd name="T65" fmla="*/ 1 h 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6"/>
                  <a:gd name="T100" fmla="*/ 0 h 36"/>
                  <a:gd name="T101" fmla="*/ 16 w 16"/>
                  <a:gd name="T102" fmla="*/ 36 h 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6" h="36">
                    <a:moveTo>
                      <a:pt x="10" y="36"/>
                    </a:moveTo>
                    <a:lnTo>
                      <a:pt x="8" y="36"/>
                    </a:lnTo>
                    <a:lnTo>
                      <a:pt x="7" y="36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3" y="33"/>
                    </a:lnTo>
                    <a:lnTo>
                      <a:pt x="3" y="30"/>
                    </a:lnTo>
                    <a:lnTo>
                      <a:pt x="2" y="28"/>
                    </a:lnTo>
                    <a:lnTo>
                      <a:pt x="0" y="27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10" y="1"/>
                    </a:lnTo>
                    <a:lnTo>
                      <a:pt x="10" y="3"/>
                    </a:lnTo>
                    <a:lnTo>
                      <a:pt x="13" y="3"/>
                    </a:lnTo>
                    <a:lnTo>
                      <a:pt x="13" y="5"/>
                    </a:lnTo>
                    <a:lnTo>
                      <a:pt x="15" y="8"/>
                    </a:lnTo>
                    <a:lnTo>
                      <a:pt x="15" y="9"/>
                    </a:lnTo>
                    <a:lnTo>
                      <a:pt x="16" y="11"/>
                    </a:lnTo>
                    <a:lnTo>
                      <a:pt x="16" y="28"/>
                    </a:lnTo>
                    <a:lnTo>
                      <a:pt x="15" y="30"/>
                    </a:lnTo>
                    <a:lnTo>
                      <a:pt x="15" y="33"/>
                    </a:lnTo>
                    <a:lnTo>
                      <a:pt x="13" y="35"/>
                    </a:lnTo>
                    <a:lnTo>
                      <a:pt x="13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8" name="Freeform 121"/>
              <p:cNvSpPr>
                <a:spLocks/>
              </p:cNvSpPr>
              <p:nvPr/>
            </p:nvSpPr>
            <p:spPr bwMode="auto">
              <a:xfrm>
                <a:off x="2962" y="3721"/>
                <a:ext cx="93" cy="27"/>
              </a:xfrm>
              <a:custGeom>
                <a:avLst/>
                <a:gdLst>
                  <a:gd name="T0" fmla="*/ 1 w 185"/>
                  <a:gd name="T1" fmla="*/ 1 h 54"/>
                  <a:gd name="T2" fmla="*/ 1 w 185"/>
                  <a:gd name="T3" fmla="*/ 1 h 54"/>
                  <a:gd name="T4" fmla="*/ 1 w 185"/>
                  <a:gd name="T5" fmla="*/ 1 h 54"/>
                  <a:gd name="T6" fmla="*/ 1 w 185"/>
                  <a:gd name="T7" fmla="*/ 1 h 54"/>
                  <a:gd name="T8" fmla="*/ 0 w 185"/>
                  <a:gd name="T9" fmla="*/ 1 h 54"/>
                  <a:gd name="T10" fmla="*/ 1 w 185"/>
                  <a:gd name="T11" fmla="*/ 0 h 54"/>
                  <a:gd name="T12" fmla="*/ 1 w 185"/>
                  <a:gd name="T13" fmla="*/ 1 h 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5"/>
                  <a:gd name="T22" fmla="*/ 0 h 54"/>
                  <a:gd name="T23" fmla="*/ 185 w 185"/>
                  <a:gd name="T24" fmla="*/ 54 h 5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5" h="54">
                    <a:moveTo>
                      <a:pt x="185" y="6"/>
                    </a:moveTo>
                    <a:lnTo>
                      <a:pt x="179" y="9"/>
                    </a:lnTo>
                    <a:lnTo>
                      <a:pt x="177" y="11"/>
                    </a:lnTo>
                    <a:lnTo>
                      <a:pt x="177" y="54"/>
                    </a:lnTo>
                    <a:lnTo>
                      <a:pt x="0" y="39"/>
                    </a:lnTo>
                    <a:lnTo>
                      <a:pt x="4" y="0"/>
                    </a:lnTo>
                    <a:lnTo>
                      <a:pt x="185" y="6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9" name="Freeform 122"/>
              <p:cNvSpPr>
                <a:spLocks/>
              </p:cNvSpPr>
              <p:nvPr/>
            </p:nvSpPr>
            <p:spPr bwMode="auto">
              <a:xfrm>
                <a:off x="2962" y="3741"/>
                <a:ext cx="108" cy="36"/>
              </a:xfrm>
              <a:custGeom>
                <a:avLst/>
                <a:gdLst>
                  <a:gd name="T0" fmla="*/ 0 w 217"/>
                  <a:gd name="T1" fmla="*/ 0 h 73"/>
                  <a:gd name="T2" fmla="*/ 0 w 217"/>
                  <a:gd name="T3" fmla="*/ 0 h 73"/>
                  <a:gd name="T4" fmla="*/ 0 w 217"/>
                  <a:gd name="T5" fmla="*/ 0 h 73"/>
                  <a:gd name="T6" fmla="*/ 0 w 217"/>
                  <a:gd name="T7" fmla="*/ 0 h 73"/>
                  <a:gd name="T8" fmla="*/ 0 w 217"/>
                  <a:gd name="T9" fmla="*/ 0 h 73"/>
                  <a:gd name="T10" fmla="*/ 0 w 217"/>
                  <a:gd name="T11" fmla="*/ 0 h 73"/>
                  <a:gd name="T12" fmla="*/ 0 w 217"/>
                  <a:gd name="T13" fmla="*/ 0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73"/>
                  <a:gd name="T23" fmla="*/ 217 w 21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73">
                    <a:moveTo>
                      <a:pt x="0" y="0"/>
                    </a:moveTo>
                    <a:lnTo>
                      <a:pt x="177" y="15"/>
                    </a:lnTo>
                    <a:lnTo>
                      <a:pt x="217" y="73"/>
                    </a:lnTo>
                    <a:lnTo>
                      <a:pt x="34" y="45"/>
                    </a:lnTo>
                    <a:lnTo>
                      <a:pt x="26" y="35"/>
                    </a:lnTo>
                    <a:lnTo>
                      <a:pt x="21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0" name="Freeform 123"/>
              <p:cNvSpPr>
                <a:spLocks/>
              </p:cNvSpPr>
              <p:nvPr/>
            </p:nvSpPr>
            <p:spPr bwMode="auto">
              <a:xfrm>
                <a:off x="2950" y="3721"/>
                <a:ext cx="8" cy="13"/>
              </a:xfrm>
              <a:custGeom>
                <a:avLst/>
                <a:gdLst>
                  <a:gd name="T0" fmla="*/ 1 w 16"/>
                  <a:gd name="T1" fmla="*/ 1 h 25"/>
                  <a:gd name="T2" fmla="*/ 0 w 16"/>
                  <a:gd name="T3" fmla="*/ 1 h 25"/>
                  <a:gd name="T4" fmla="*/ 0 w 16"/>
                  <a:gd name="T5" fmla="*/ 0 h 25"/>
                  <a:gd name="T6" fmla="*/ 1 w 16"/>
                  <a:gd name="T7" fmla="*/ 0 h 25"/>
                  <a:gd name="T8" fmla="*/ 1 w 16"/>
                  <a:gd name="T9" fmla="*/ 1 h 25"/>
                  <a:gd name="T10" fmla="*/ 1 w 16"/>
                  <a:gd name="T11" fmla="*/ 1 h 25"/>
                  <a:gd name="T12" fmla="*/ 1 w 16"/>
                  <a:gd name="T13" fmla="*/ 1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25"/>
                  <a:gd name="T23" fmla="*/ 16 w 16"/>
                  <a:gd name="T24" fmla="*/ 25 h 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25">
                    <a:moveTo>
                      <a:pt x="16" y="25"/>
                    </a:moveTo>
                    <a:lnTo>
                      <a:pt x="0" y="2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6" y="4"/>
                    </a:lnTo>
                    <a:lnTo>
                      <a:pt x="16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1" name="Freeform 124"/>
              <p:cNvSpPr>
                <a:spLocks/>
              </p:cNvSpPr>
              <p:nvPr/>
            </p:nvSpPr>
            <p:spPr bwMode="auto">
              <a:xfrm>
                <a:off x="2918" y="3720"/>
                <a:ext cx="32" cy="33"/>
              </a:xfrm>
              <a:custGeom>
                <a:avLst/>
                <a:gdLst>
                  <a:gd name="T0" fmla="*/ 0 w 66"/>
                  <a:gd name="T1" fmla="*/ 1 h 65"/>
                  <a:gd name="T2" fmla="*/ 0 w 66"/>
                  <a:gd name="T3" fmla="*/ 1 h 65"/>
                  <a:gd name="T4" fmla="*/ 0 w 66"/>
                  <a:gd name="T5" fmla="*/ 1 h 65"/>
                  <a:gd name="T6" fmla="*/ 0 w 66"/>
                  <a:gd name="T7" fmla="*/ 1 h 65"/>
                  <a:gd name="T8" fmla="*/ 0 w 66"/>
                  <a:gd name="T9" fmla="*/ 1 h 65"/>
                  <a:gd name="T10" fmla="*/ 0 w 66"/>
                  <a:gd name="T11" fmla="*/ 1 h 65"/>
                  <a:gd name="T12" fmla="*/ 0 w 66"/>
                  <a:gd name="T13" fmla="*/ 1 h 65"/>
                  <a:gd name="T14" fmla="*/ 0 w 66"/>
                  <a:gd name="T15" fmla="*/ 0 h 65"/>
                  <a:gd name="T16" fmla="*/ 0 w 66"/>
                  <a:gd name="T17" fmla="*/ 0 h 65"/>
                  <a:gd name="T18" fmla="*/ 0 w 66"/>
                  <a:gd name="T19" fmla="*/ 1 h 65"/>
                  <a:gd name="T20" fmla="*/ 0 w 66"/>
                  <a:gd name="T21" fmla="*/ 1 h 65"/>
                  <a:gd name="T22" fmla="*/ 0 w 66"/>
                  <a:gd name="T23" fmla="*/ 1 h 65"/>
                  <a:gd name="T24" fmla="*/ 0 w 66"/>
                  <a:gd name="T25" fmla="*/ 1 h 65"/>
                  <a:gd name="T26" fmla="*/ 0 w 66"/>
                  <a:gd name="T27" fmla="*/ 1 h 65"/>
                  <a:gd name="T28" fmla="*/ 0 w 66"/>
                  <a:gd name="T29" fmla="*/ 1 h 65"/>
                  <a:gd name="T30" fmla="*/ 0 w 66"/>
                  <a:gd name="T31" fmla="*/ 1 h 65"/>
                  <a:gd name="T32" fmla="*/ 0 w 66"/>
                  <a:gd name="T33" fmla="*/ 1 h 65"/>
                  <a:gd name="T34" fmla="*/ 0 w 66"/>
                  <a:gd name="T35" fmla="*/ 1 h 6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6"/>
                  <a:gd name="T55" fmla="*/ 0 h 65"/>
                  <a:gd name="T56" fmla="*/ 66 w 66"/>
                  <a:gd name="T57" fmla="*/ 65 h 6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6" h="65">
                    <a:moveTo>
                      <a:pt x="66" y="27"/>
                    </a:moveTo>
                    <a:lnTo>
                      <a:pt x="59" y="27"/>
                    </a:lnTo>
                    <a:lnTo>
                      <a:pt x="47" y="65"/>
                    </a:lnTo>
                    <a:lnTo>
                      <a:pt x="31" y="62"/>
                    </a:lnTo>
                    <a:lnTo>
                      <a:pt x="24" y="62"/>
                    </a:lnTo>
                    <a:lnTo>
                      <a:pt x="19" y="24"/>
                    </a:lnTo>
                    <a:lnTo>
                      <a:pt x="2" y="24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24" y="3"/>
                    </a:lnTo>
                    <a:lnTo>
                      <a:pt x="27" y="10"/>
                    </a:lnTo>
                    <a:lnTo>
                      <a:pt x="34" y="29"/>
                    </a:lnTo>
                    <a:lnTo>
                      <a:pt x="35" y="10"/>
                    </a:lnTo>
                    <a:lnTo>
                      <a:pt x="39" y="3"/>
                    </a:lnTo>
                    <a:lnTo>
                      <a:pt x="45" y="2"/>
                    </a:lnTo>
                    <a:lnTo>
                      <a:pt x="66" y="3"/>
                    </a:lnTo>
                    <a:lnTo>
                      <a:pt x="66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2" name="Freeform 125"/>
              <p:cNvSpPr>
                <a:spLocks/>
              </p:cNvSpPr>
              <p:nvPr/>
            </p:nvSpPr>
            <p:spPr bwMode="auto">
              <a:xfrm>
                <a:off x="2933" y="3734"/>
                <a:ext cx="25" cy="26"/>
              </a:xfrm>
              <a:custGeom>
                <a:avLst/>
                <a:gdLst>
                  <a:gd name="T0" fmla="*/ 0 w 51"/>
                  <a:gd name="T1" fmla="*/ 0 h 53"/>
                  <a:gd name="T2" fmla="*/ 0 w 51"/>
                  <a:gd name="T3" fmla="*/ 0 h 53"/>
                  <a:gd name="T4" fmla="*/ 0 w 51"/>
                  <a:gd name="T5" fmla="*/ 0 h 53"/>
                  <a:gd name="T6" fmla="*/ 0 w 51"/>
                  <a:gd name="T7" fmla="*/ 0 h 53"/>
                  <a:gd name="T8" fmla="*/ 0 w 51"/>
                  <a:gd name="T9" fmla="*/ 0 h 53"/>
                  <a:gd name="T10" fmla="*/ 0 w 51"/>
                  <a:gd name="T11" fmla="*/ 0 h 53"/>
                  <a:gd name="T12" fmla="*/ 0 w 51"/>
                  <a:gd name="T13" fmla="*/ 0 h 53"/>
                  <a:gd name="T14" fmla="*/ 0 w 51"/>
                  <a:gd name="T15" fmla="*/ 0 h 53"/>
                  <a:gd name="T16" fmla="*/ 0 w 51"/>
                  <a:gd name="T17" fmla="*/ 0 h 53"/>
                  <a:gd name="T18" fmla="*/ 0 w 51"/>
                  <a:gd name="T19" fmla="*/ 0 h 53"/>
                  <a:gd name="T20" fmla="*/ 0 w 51"/>
                  <a:gd name="T21" fmla="*/ 0 h 53"/>
                  <a:gd name="T22" fmla="*/ 0 w 51"/>
                  <a:gd name="T23" fmla="*/ 0 h 53"/>
                  <a:gd name="T24" fmla="*/ 0 w 51"/>
                  <a:gd name="T25" fmla="*/ 0 h 53"/>
                  <a:gd name="T26" fmla="*/ 0 w 51"/>
                  <a:gd name="T27" fmla="*/ 0 h 53"/>
                  <a:gd name="T28" fmla="*/ 0 w 51"/>
                  <a:gd name="T29" fmla="*/ 0 h 53"/>
                  <a:gd name="T30" fmla="*/ 0 w 51"/>
                  <a:gd name="T31" fmla="*/ 0 h 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1"/>
                  <a:gd name="T49" fmla="*/ 0 h 53"/>
                  <a:gd name="T50" fmla="*/ 51 w 51"/>
                  <a:gd name="T51" fmla="*/ 53 h 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1" h="53">
                    <a:moveTo>
                      <a:pt x="0" y="37"/>
                    </a:moveTo>
                    <a:lnTo>
                      <a:pt x="17" y="38"/>
                    </a:lnTo>
                    <a:lnTo>
                      <a:pt x="30" y="0"/>
                    </a:lnTo>
                    <a:lnTo>
                      <a:pt x="51" y="0"/>
                    </a:lnTo>
                    <a:lnTo>
                      <a:pt x="51" y="43"/>
                    </a:lnTo>
                    <a:lnTo>
                      <a:pt x="46" y="43"/>
                    </a:lnTo>
                    <a:lnTo>
                      <a:pt x="33" y="41"/>
                    </a:lnTo>
                    <a:lnTo>
                      <a:pt x="28" y="40"/>
                    </a:lnTo>
                    <a:lnTo>
                      <a:pt x="25" y="46"/>
                    </a:lnTo>
                    <a:lnTo>
                      <a:pt x="22" y="49"/>
                    </a:lnTo>
                    <a:lnTo>
                      <a:pt x="16" y="53"/>
                    </a:lnTo>
                    <a:lnTo>
                      <a:pt x="9" y="51"/>
                    </a:lnTo>
                    <a:lnTo>
                      <a:pt x="6" y="49"/>
                    </a:lnTo>
                    <a:lnTo>
                      <a:pt x="1" y="43"/>
                    </a:lnTo>
                    <a:lnTo>
                      <a:pt x="0" y="38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3" name="Freeform 126"/>
              <p:cNvSpPr>
                <a:spLocks/>
              </p:cNvSpPr>
              <p:nvPr/>
            </p:nvSpPr>
            <p:spPr bwMode="auto">
              <a:xfrm>
                <a:off x="2966" y="3753"/>
                <a:ext cx="10" cy="11"/>
              </a:xfrm>
              <a:custGeom>
                <a:avLst/>
                <a:gdLst>
                  <a:gd name="T0" fmla="*/ 1 w 20"/>
                  <a:gd name="T1" fmla="*/ 0 h 20"/>
                  <a:gd name="T2" fmla="*/ 1 w 20"/>
                  <a:gd name="T3" fmla="*/ 1 h 20"/>
                  <a:gd name="T4" fmla="*/ 1 w 20"/>
                  <a:gd name="T5" fmla="*/ 1 h 20"/>
                  <a:gd name="T6" fmla="*/ 1 w 20"/>
                  <a:gd name="T7" fmla="*/ 1 h 20"/>
                  <a:gd name="T8" fmla="*/ 0 w 20"/>
                  <a:gd name="T9" fmla="*/ 1 h 20"/>
                  <a:gd name="T10" fmla="*/ 1 w 20"/>
                  <a:gd name="T11" fmla="*/ 1 h 20"/>
                  <a:gd name="T12" fmla="*/ 1 w 20"/>
                  <a:gd name="T13" fmla="*/ 1 h 20"/>
                  <a:gd name="T14" fmla="*/ 1 w 20"/>
                  <a:gd name="T15" fmla="*/ 1 h 20"/>
                  <a:gd name="T16" fmla="*/ 1 w 20"/>
                  <a:gd name="T17" fmla="*/ 1 h 20"/>
                  <a:gd name="T18" fmla="*/ 1 w 20"/>
                  <a:gd name="T19" fmla="*/ 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"/>
                  <a:gd name="T31" fmla="*/ 0 h 20"/>
                  <a:gd name="T32" fmla="*/ 20 w 20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" h="20">
                    <a:moveTo>
                      <a:pt x="13" y="0"/>
                    </a:moveTo>
                    <a:lnTo>
                      <a:pt x="13" y="9"/>
                    </a:lnTo>
                    <a:lnTo>
                      <a:pt x="10" y="14"/>
                    </a:lnTo>
                    <a:lnTo>
                      <a:pt x="7" y="17"/>
                    </a:lnTo>
                    <a:lnTo>
                      <a:pt x="0" y="20"/>
                    </a:lnTo>
                    <a:lnTo>
                      <a:pt x="8" y="20"/>
                    </a:lnTo>
                    <a:lnTo>
                      <a:pt x="15" y="17"/>
                    </a:lnTo>
                    <a:lnTo>
                      <a:pt x="18" y="16"/>
                    </a:lnTo>
                    <a:lnTo>
                      <a:pt x="2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4" name="Freeform 127"/>
              <p:cNvSpPr>
                <a:spLocks/>
              </p:cNvSpPr>
              <p:nvPr/>
            </p:nvSpPr>
            <p:spPr bwMode="auto">
              <a:xfrm>
                <a:off x="2941" y="3753"/>
                <a:ext cx="9" cy="7"/>
              </a:xfrm>
              <a:custGeom>
                <a:avLst/>
                <a:gdLst>
                  <a:gd name="T0" fmla="*/ 1 w 17"/>
                  <a:gd name="T1" fmla="*/ 0 h 13"/>
                  <a:gd name="T2" fmla="*/ 1 w 17"/>
                  <a:gd name="T3" fmla="*/ 1 h 13"/>
                  <a:gd name="T4" fmla="*/ 1 w 17"/>
                  <a:gd name="T5" fmla="*/ 1 h 13"/>
                  <a:gd name="T6" fmla="*/ 0 w 17"/>
                  <a:gd name="T7" fmla="*/ 1 h 13"/>
                  <a:gd name="T8" fmla="*/ 1 w 17"/>
                  <a:gd name="T9" fmla="*/ 1 h 13"/>
                  <a:gd name="T10" fmla="*/ 1 w 17"/>
                  <a:gd name="T11" fmla="*/ 1 h 13"/>
                  <a:gd name="T12" fmla="*/ 1 w 17"/>
                  <a:gd name="T13" fmla="*/ 1 h 13"/>
                  <a:gd name="T14" fmla="*/ 1 w 17"/>
                  <a:gd name="T15" fmla="*/ 1 h 13"/>
                  <a:gd name="T16" fmla="*/ 1 w 17"/>
                  <a:gd name="T17" fmla="*/ 0 h 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13"/>
                  <a:gd name="T29" fmla="*/ 17 w 17"/>
                  <a:gd name="T30" fmla="*/ 13 h 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13">
                    <a:moveTo>
                      <a:pt x="12" y="0"/>
                    </a:moveTo>
                    <a:lnTo>
                      <a:pt x="9" y="6"/>
                    </a:lnTo>
                    <a:lnTo>
                      <a:pt x="6" y="9"/>
                    </a:lnTo>
                    <a:lnTo>
                      <a:pt x="0" y="13"/>
                    </a:lnTo>
                    <a:lnTo>
                      <a:pt x="6" y="13"/>
                    </a:lnTo>
                    <a:lnTo>
                      <a:pt x="11" y="11"/>
                    </a:lnTo>
                    <a:lnTo>
                      <a:pt x="15" y="9"/>
                    </a:lnTo>
                    <a:lnTo>
                      <a:pt x="17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5" name="Freeform 128"/>
              <p:cNvSpPr>
                <a:spLocks/>
              </p:cNvSpPr>
              <p:nvPr/>
            </p:nvSpPr>
            <p:spPr bwMode="auto">
              <a:xfrm>
                <a:off x="3209" y="3791"/>
                <a:ext cx="27" cy="18"/>
              </a:xfrm>
              <a:custGeom>
                <a:avLst/>
                <a:gdLst>
                  <a:gd name="T0" fmla="*/ 1 w 54"/>
                  <a:gd name="T1" fmla="*/ 0 h 37"/>
                  <a:gd name="T2" fmla="*/ 1 w 54"/>
                  <a:gd name="T3" fmla="*/ 0 h 37"/>
                  <a:gd name="T4" fmla="*/ 1 w 54"/>
                  <a:gd name="T5" fmla="*/ 0 h 37"/>
                  <a:gd name="T6" fmla="*/ 1 w 54"/>
                  <a:gd name="T7" fmla="*/ 0 h 37"/>
                  <a:gd name="T8" fmla="*/ 1 w 54"/>
                  <a:gd name="T9" fmla="*/ 0 h 37"/>
                  <a:gd name="T10" fmla="*/ 1 w 54"/>
                  <a:gd name="T11" fmla="*/ 0 h 37"/>
                  <a:gd name="T12" fmla="*/ 1 w 54"/>
                  <a:gd name="T13" fmla="*/ 0 h 37"/>
                  <a:gd name="T14" fmla="*/ 1 w 54"/>
                  <a:gd name="T15" fmla="*/ 0 h 37"/>
                  <a:gd name="T16" fmla="*/ 1 w 54"/>
                  <a:gd name="T17" fmla="*/ 0 h 37"/>
                  <a:gd name="T18" fmla="*/ 1 w 54"/>
                  <a:gd name="T19" fmla="*/ 0 h 37"/>
                  <a:gd name="T20" fmla="*/ 1 w 54"/>
                  <a:gd name="T21" fmla="*/ 0 h 37"/>
                  <a:gd name="T22" fmla="*/ 1 w 54"/>
                  <a:gd name="T23" fmla="*/ 0 h 37"/>
                  <a:gd name="T24" fmla="*/ 1 w 54"/>
                  <a:gd name="T25" fmla="*/ 0 h 37"/>
                  <a:gd name="T26" fmla="*/ 1 w 54"/>
                  <a:gd name="T27" fmla="*/ 0 h 37"/>
                  <a:gd name="T28" fmla="*/ 1 w 54"/>
                  <a:gd name="T29" fmla="*/ 0 h 37"/>
                  <a:gd name="T30" fmla="*/ 1 w 54"/>
                  <a:gd name="T31" fmla="*/ 0 h 37"/>
                  <a:gd name="T32" fmla="*/ 1 w 54"/>
                  <a:gd name="T33" fmla="*/ 0 h 37"/>
                  <a:gd name="T34" fmla="*/ 1 w 54"/>
                  <a:gd name="T35" fmla="*/ 0 h 37"/>
                  <a:gd name="T36" fmla="*/ 1 w 54"/>
                  <a:gd name="T37" fmla="*/ 0 h 37"/>
                  <a:gd name="T38" fmla="*/ 1 w 54"/>
                  <a:gd name="T39" fmla="*/ 0 h 37"/>
                  <a:gd name="T40" fmla="*/ 0 w 54"/>
                  <a:gd name="T41" fmla="*/ 0 h 37"/>
                  <a:gd name="T42" fmla="*/ 0 w 54"/>
                  <a:gd name="T43" fmla="*/ 0 h 37"/>
                  <a:gd name="T44" fmla="*/ 0 w 54"/>
                  <a:gd name="T45" fmla="*/ 0 h 37"/>
                  <a:gd name="T46" fmla="*/ 1 w 54"/>
                  <a:gd name="T47" fmla="*/ 0 h 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4"/>
                  <a:gd name="T73" fmla="*/ 0 h 37"/>
                  <a:gd name="T74" fmla="*/ 54 w 54"/>
                  <a:gd name="T75" fmla="*/ 37 h 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4" h="37">
                    <a:moveTo>
                      <a:pt x="22" y="8"/>
                    </a:moveTo>
                    <a:lnTo>
                      <a:pt x="22" y="0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12"/>
                    </a:lnTo>
                    <a:lnTo>
                      <a:pt x="51" y="18"/>
                    </a:lnTo>
                    <a:lnTo>
                      <a:pt x="49" y="21"/>
                    </a:lnTo>
                    <a:lnTo>
                      <a:pt x="47" y="26"/>
                    </a:lnTo>
                    <a:lnTo>
                      <a:pt x="46" y="29"/>
                    </a:lnTo>
                    <a:lnTo>
                      <a:pt x="41" y="31"/>
                    </a:lnTo>
                    <a:lnTo>
                      <a:pt x="39" y="34"/>
                    </a:lnTo>
                    <a:lnTo>
                      <a:pt x="35" y="35"/>
                    </a:lnTo>
                    <a:lnTo>
                      <a:pt x="31" y="37"/>
                    </a:lnTo>
                    <a:lnTo>
                      <a:pt x="24" y="37"/>
                    </a:lnTo>
                    <a:lnTo>
                      <a:pt x="20" y="35"/>
                    </a:lnTo>
                    <a:lnTo>
                      <a:pt x="17" y="34"/>
                    </a:lnTo>
                    <a:lnTo>
                      <a:pt x="12" y="32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0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2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6" name="Freeform 129"/>
              <p:cNvSpPr>
                <a:spLocks/>
              </p:cNvSpPr>
              <p:nvPr/>
            </p:nvSpPr>
            <p:spPr bwMode="auto">
              <a:xfrm>
                <a:off x="3222" y="3792"/>
                <a:ext cx="20" cy="17"/>
              </a:xfrm>
              <a:custGeom>
                <a:avLst/>
                <a:gdLst>
                  <a:gd name="T0" fmla="*/ 1 w 39"/>
                  <a:gd name="T1" fmla="*/ 1 h 33"/>
                  <a:gd name="T2" fmla="*/ 1 w 39"/>
                  <a:gd name="T3" fmla="*/ 1 h 33"/>
                  <a:gd name="T4" fmla="*/ 1 w 39"/>
                  <a:gd name="T5" fmla="*/ 1 h 33"/>
                  <a:gd name="T6" fmla="*/ 1 w 39"/>
                  <a:gd name="T7" fmla="*/ 1 h 33"/>
                  <a:gd name="T8" fmla="*/ 1 w 39"/>
                  <a:gd name="T9" fmla="*/ 1 h 33"/>
                  <a:gd name="T10" fmla="*/ 1 w 39"/>
                  <a:gd name="T11" fmla="*/ 1 h 33"/>
                  <a:gd name="T12" fmla="*/ 1 w 39"/>
                  <a:gd name="T13" fmla="*/ 1 h 33"/>
                  <a:gd name="T14" fmla="*/ 1 w 39"/>
                  <a:gd name="T15" fmla="*/ 1 h 33"/>
                  <a:gd name="T16" fmla="*/ 1 w 39"/>
                  <a:gd name="T17" fmla="*/ 1 h 33"/>
                  <a:gd name="T18" fmla="*/ 1 w 39"/>
                  <a:gd name="T19" fmla="*/ 1 h 33"/>
                  <a:gd name="T20" fmla="*/ 0 w 39"/>
                  <a:gd name="T21" fmla="*/ 1 h 33"/>
                  <a:gd name="T22" fmla="*/ 1 w 39"/>
                  <a:gd name="T23" fmla="*/ 1 h 33"/>
                  <a:gd name="T24" fmla="*/ 1 w 39"/>
                  <a:gd name="T25" fmla="*/ 1 h 33"/>
                  <a:gd name="T26" fmla="*/ 1 w 39"/>
                  <a:gd name="T27" fmla="*/ 1 h 33"/>
                  <a:gd name="T28" fmla="*/ 1 w 39"/>
                  <a:gd name="T29" fmla="*/ 1 h 33"/>
                  <a:gd name="T30" fmla="*/ 1 w 39"/>
                  <a:gd name="T31" fmla="*/ 1 h 33"/>
                  <a:gd name="T32" fmla="*/ 1 w 39"/>
                  <a:gd name="T33" fmla="*/ 1 h 33"/>
                  <a:gd name="T34" fmla="*/ 1 w 39"/>
                  <a:gd name="T35" fmla="*/ 1 h 33"/>
                  <a:gd name="T36" fmla="*/ 1 w 39"/>
                  <a:gd name="T37" fmla="*/ 1 h 33"/>
                  <a:gd name="T38" fmla="*/ 1 w 39"/>
                  <a:gd name="T39" fmla="*/ 1 h 33"/>
                  <a:gd name="T40" fmla="*/ 1 w 39"/>
                  <a:gd name="T41" fmla="*/ 1 h 33"/>
                  <a:gd name="T42" fmla="*/ 1 w 39"/>
                  <a:gd name="T43" fmla="*/ 0 h 33"/>
                  <a:gd name="T44" fmla="*/ 1 w 39"/>
                  <a:gd name="T45" fmla="*/ 1 h 3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"/>
                  <a:gd name="T70" fmla="*/ 0 h 33"/>
                  <a:gd name="T71" fmla="*/ 39 w 39"/>
                  <a:gd name="T72" fmla="*/ 33 h 3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" h="33">
                    <a:moveTo>
                      <a:pt x="39" y="3"/>
                    </a:moveTo>
                    <a:lnTo>
                      <a:pt x="39" y="8"/>
                    </a:lnTo>
                    <a:lnTo>
                      <a:pt x="38" y="12"/>
                    </a:lnTo>
                    <a:lnTo>
                      <a:pt x="35" y="17"/>
                    </a:lnTo>
                    <a:lnTo>
                      <a:pt x="32" y="20"/>
                    </a:lnTo>
                    <a:lnTo>
                      <a:pt x="32" y="25"/>
                    </a:lnTo>
                    <a:lnTo>
                      <a:pt x="28" y="27"/>
                    </a:lnTo>
                    <a:lnTo>
                      <a:pt x="24" y="28"/>
                    </a:lnTo>
                    <a:lnTo>
                      <a:pt x="20" y="31"/>
                    </a:lnTo>
                    <a:lnTo>
                      <a:pt x="16" y="33"/>
                    </a:lnTo>
                    <a:lnTo>
                      <a:pt x="0" y="33"/>
                    </a:lnTo>
                    <a:lnTo>
                      <a:pt x="3" y="33"/>
                    </a:lnTo>
                    <a:lnTo>
                      <a:pt x="8" y="31"/>
                    </a:lnTo>
                    <a:lnTo>
                      <a:pt x="11" y="28"/>
                    </a:lnTo>
                    <a:lnTo>
                      <a:pt x="12" y="27"/>
                    </a:lnTo>
                    <a:lnTo>
                      <a:pt x="17" y="25"/>
                    </a:lnTo>
                    <a:lnTo>
                      <a:pt x="20" y="20"/>
                    </a:lnTo>
                    <a:lnTo>
                      <a:pt x="22" y="17"/>
                    </a:lnTo>
                    <a:lnTo>
                      <a:pt x="24" y="12"/>
                    </a:lnTo>
                    <a:lnTo>
                      <a:pt x="25" y="8"/>
                    </a:lnTo>
                    <a:lnTo>
                      <a:pt x="27" y="4"/>
                    </a:lnTo>
                    <a:lnTo>
                      <a:pt x="27" y="0"/>
                    </a:lnTo>
                    <a:lnTo>
                      <a:pt x="39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7" name="Freeform 130"/>
              <p:cNvSpPr>
                <a:spLocks/>
              </p:cNvSpPr>
              <p:nvPr/>
            </p:nvSpPr>
            <p:spPr bwMode="auto">
              <a:xfrm>
                <a:off x="3125" y="3779"/>
                <a:ext cx="16" cy="15"/>
              </a:xfrm>
              <a:custGeom>
                <a:avLst/>
                <a:gdLst>
                  <a:gd name="T0" fmla="*/ 0 w 33"/>
                  <a:gd name="T1" fmla="*/ 1 h 30"/>
                  <a:gd name="T2" fmla="*/ 0 w 33"/>
                  <a:gd name="T3" fmla="*/ 1 h 30"/>
                  <a:gd name="T4" fmla="*/ 0 w 33"/>
                  <a:gd name="T5" fmla="*/ 1 h 30"/>
                  <a:gd name="T6" fmla="*/ 0 w 33"/>
                  <a:gd name="T7" fmla="*/ 1 h 30"/>
                  <a:gd name="T8" fmla="*/ 0 w 33"/>
                  <a:gd name="T9" fmla="*/ 1 h 30"/>
                  <a:gd name="T10" fmla="*/ 0 w 33"/>
                  <a:gd name="T11" fmla="*/ 1 h 30"/>
                  <a:gd name="T12" fmla="*/ 0 w 33"/>
                  <a:gd name="T13" fmla="*/ 1 h 30"/>
                  <a:gd name="T14" fmla="*/ 0 w 33"/>
                  <a:gd name="T15" fmla="*/ 1 h 30"/>
                  <a:gd name="T16" fmla="*/ 0 w 33"/>
                  <a:gd name="T17" fmla="*/ 1 h 30"/>
                  <a:gd name="T18" fmla="*/ 0 w 33"/>
                  <a:gd name="T19" fmla="*/ 1 h 30"/>
                  <a:gd name="T20" fmla="*/ 0 w 33"/>
                  <a:gd name="T21" fmla="*/ 1 h 30"/>
                  <a:gd name="T22" fmla="*/ 0 w 33"/>
                  <a:gd name="T23" fmla="*/ 1 h 30"/>
                  <a:gd name="T24" fmla="*/ 0 w 33"/>
                  <a:gd name="T25" fmla="*/ 1 h 30"/>
                  <a:gd name="T26" fmla="*/ 0 w 33"/>
                  <a:gd name="T27" fmla="*/ 1 h 30"/>
                  <a:gd name="T28" fmla="*/ 0 w 33"/>
                  <a:gd name="T29" fmla="*/ 1 h 30"/>
                  <a:gd name="T30" fmla="*/ 0 w 33"/>
                  <a:gd name="T31" fmla="*/ 1 h 30"/>
                  <a:gd name="T32" fmla="*/ 0 w 33"/>
                  <a:gd name="T33" fmla="*/ 1 h 30"/>
                  <a:gd name="T34" fmla="*/ 0 w 33"/>
                  <a:gd name="T35" fmla="*/ 0 h 30"/>
                  <a:gd name="T36" fmla="*/ 0 w 33"/>
                  <a:gd name="T37" fmla="*/ 1 h 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"/>
                  <a:gd name="T58" fmla="*/ 0 h 30"/>
                  <a:gd name="T59" fmla="*/ 33 w 33"/>
                  <a:gd name="T60" fmla="*/ 30 h 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" h="30">
                    <a:moveTo>
                      <a:pt x="33" y="1"/>
                    </a:moveTo>
                    <a:lnTo>
                      <a:pt x="33" y="4"/>
                    </a:lnTo>
                    <a:lnTo>
                      <a:pt x="30" y="11"/>
                    </a:lnTo>
                    <a:lnTo>
                      <a:pt x="29" y="14"/>
                    </a:lnTo>
                    <a:lnTo>
                      <a:pt x="29" y="19"/>
                    </a:lnTo>
                    <a:lnTo>
                      <a:pt x="25" y="22"/>
                    </a:lnTo>
                    <a:lnTo>
                      <a:pt x="22" y="25"/>
                    </a:lnTo>
                    <a:lnTo>
                      <a:pt x="18" y="27"/>
                    </a:lnTo>
                    <a:lnTo>
                      <a:pt x="16" y="28"/>
                    </a:lnTo>
                    <a:lnTo>
                      <a:pt x="11" y="30"/>
                    </a:lnTo>
                    <a:lnTo>
                      <a:pt x="0" y="30"/>
                    </a:lnTo>
                    <a:lnTo>
                      <a:pt x="5" y="28"/>
                    </a:lnTo>
                    <a:lnTo>
                      <a:pt x="8" y="27"/>
                    </a:lnTo>
                    <a:lnTo>
                      <a:pt x="18" y="19"/>
                    </a:lnTo>
                    <a:lnTo>
                      <a:pt x="18" y="14"/>
                    </a:lnTo>
                    <a:lnTo>
                      <a:pt x="19" y="11"/>
                    </a:lnTo>
                    <a:lnTo>
                      <a:pt x="21" y="4"/>
                    </a:lnTo>
                    <a:lnTo>
                      <a:pt x="22" y="0"/>
                    </a:lnTo>
                    <a:lnTo>
                      <a:pt x="33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8" name="Freeform 131"/>
              <p:cNvSpPr>
                <a:spLocks/>
              </p:cNvSpPr>
              <p:nvPr/>
            </p:nvSpPr>
            <p:spPr bwMode="auto">
              <a:xfrm>
                <a:off x="3113" y="3763"/>
                <a:ext cx="23" cy="31"/>
              </a:xfrm>
              <a:custGeom>
                <a:avLst/>
                <a:gdLst>
                  <a:gd name="T0" fmla="*/ 1 w 46"/>
                  <a:gd name="T1" fmla="*/ 1 h 62"/>
                  <a:gd name="T2" fmla="*/ 1 w 46"/>
                  <a:gd name="T3" fmla="*/ 1 h 62"/>
                  <a:gd name="T4" fmla="*/ 1 w 46"/>
                  <a:gd name="T5" fmla="*/ 1 h 62"/>
                  <a:gd name="T6" fmla="*/ 1 w 46"/>
                  <a:gd name="T7" fmla="*/ 1 h 62"/>
                  <a:gd name="T8" fmla="*/ 1 w 46"/>
                  <a:gd name="T9" fmla="*/ 0 h 62"/>
                  <a:gd name="T10" fmla="*/ 1 w 46"/>
                  <a:gd name="T11" fmla="*/ 1 h 62"/>
                  <a:gd name="T12" fmla="*/ 1 w 46"/>
                  <a:gd name="T13" fmla="*/ 1 h 62"/>
                  <a:gd name="T14" fmla="*/ 1 w 46"/>
                  <a:gd name="T15" fmla="*/ 1 h 62"/>
                  <a:gd name="T16" fmla="*/ 1 w 46"/>
                  <a:gd name="T17" fmla="*/ 1 h 62"/>
                  <a:gd name="T18" fmla="*/ 1 w 46"/>
                  <a:gd name="T19" fmla="*/ 1 h 62"/>
                  <a:gd name="T20" fmla="*/ 1 w 46"/>
                  <a:gd name="T21" fmla="*/ 1 h 62"/>
                  <a:gd name="T22" fmla="*/ 1 w 46"/>
                  <a:gd name="T23" fmla="*/ 1 h 62"/>
                  <a:gd name="T24" fmla="*/ 1 w 46"/>
                  <a:gd name="T25" fmla="*/ 1 h 62"/>
                  <a:gd name="T26" fmla="*/ 1 w 46"/>
                  <a:gd name="T27" fmla="*/ 1 h 62"/>
                  <a:gd name="T28" fmla="*/ 1 w 46"/>
                  <a:gd name="T29" fmla="*/ 1 h 62"/>
                  <a:gd name="T30" fmla="*/ 1 w 46"/>
                  <a:gd name="T31" fmla="*/ 1 h 62"/>
                  <a:gd name="T32" fmla="*/ 1 w 46"/>
                  <a:gd name="T33" fmla="*/ 1 h 62"/>
                  <a:gd name="T34" fmla="*/ 1 w 46"/>
                  <a:gd name="T35" fmla="*/ 1 h 62"/>
                  <a:gd name="T36" fmla="*/ 1 w 46"/>
                  <a:gd name="T37" fmla="*/ 1 h 62"/>
                  <a:gd name="T38" fmla="*/ 1 w 46"/>
                  <a:gd name="T39" fmla="*/ 1 h 62"/>
                  <a:gd name="T40" fmla="*/ 1 w 46"/>
                  <a:gd name="T41" fmla="*/ 1 h 62"/>
                  <a:gd name="T42" fmla="*/ 1 w 46"/>
                  <a:gd name="T43" fmla="*/ 1 h 62"/>
                  <a:gd name="T44" fmla="*/ 1 w 46"/>
                  <a:gd name="T45" fmla="*/ 1 h 62"/>
                  <a:gd name="T46" fmla="*/ 0 w 46"/>
                  <a:gd name="T47" fmla="*/ 1 h 62"/>
                  <a:gd name="T48" fmla="*/ 1 w 46"/>
                  <a:gd name="T49" fmla="*/ 1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6"/>
                  <a:gd name="T76" fmla="*/ 0 h 62"/>
                  <a:gd name="T77" fmla="*/ 46 w 46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6" h="62">
                    <a:moveTo>
                      <a:pt x="13" y="33"/>
                    </a:moveTo>
                    <a:lnTo>
                      <a:pt x="14" y="24"/>
                    </a:lnTo>
                    <a:lnTo>
                      <a:pt x="19" y="13"/>
                    </a:lnTo>
                    <a:lnTo>
                      <a:pt x="24" y="6"/>
                    </a:lnTo>
                    <a:lnTo>
                      <a:pt x="29" y="0"/>
                    </a:lnTo>
                    <a:lnTo>
                      <a:pt x="43" y="32"/>
                    </a:lnTo>
                    <a:lnTo>
                      <a:pt x="46" y="32"/>
                    </a:lnTo>
                    <a:lnTo>
                      <a:pt x="45" y="38"/>
                    </a:lnTo>
                    <a:lnTo>
                      <a:pt x="43" y="43"/>
                    </a:lnTo>
                    <a:lnTo>
                      <a:pt x="42" y="46"/>
                    </a:lnTo>
                    <a:lnTo>
                      <a:pt x="40" y="52"/>
                    </a:lnTo>
                    <a:lnTo>
                      <a:pt x="32" y="59"/>
                    </a:lnTo>
                    <a:lnTo>
                      <a:pt x="29" y="60"/>
                    </a:lnTo>
                    <a:lnTo>
                      <a:pt x="24" y="62"/>
                    </a:lnTo>
                    <a:lnTo>
                      <a:pt x="21" y="62"/>
                    </a:lnTo>
                    <a:lnTo>
                      <a:pt x="18" y="60"/>
                    </a:lnTo>
                    <a:lnTo>
                      <a:pt x="14" y="59"/>
                    </a:lnTo>
                    <a:lnTo>
                      <a:pt x="11" y="57"/>
                    </a:lnTo>
                    <a:lnTo>
                      <a:pt x="8" y="54"/>
                    </a:lnTo>
                    <a:lnTo>
                      <a:pt x="5" y="51"/>
                    </a:lnTo>
                    <a:lnTo>
                      <a:pt x="3" y="46"/>
                    </a:lnTo>
                    <a:lnTo>
                      <a:pt x="2" y="43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13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9" name="Freeform 132"/>
              <p:cNvSpPr>
                <a:spLocks/>
              </p:cNvSpPr>
              <p:nvPr/>
            </p:nvSpPr>
            <p:spPr bwMode="auto">
              <a:xfrm>
                <a:off x="2919" y="3552"/>
                <a:ext cx="202" cy="87"/>
              </a:xfrm>
              <a:custGeom>
                <a:avLst/>
                <a:gdLst>
                  <a:gd name="T0" fmla="*/ 1 w 402"/>
                  <a:gd name="T1" fmla="*/ 0 h 175"/>
                  <a:gd name="T2" fmla="*/ 1 w 402"/>
                  <a:gd name="T3" fmla="*/ 0 h 175"/>
                  <a:gd name="T4" fmla="*/ 0 w 402"/>
                  <a:gd name="T5" fmla="*/ 0 h 175"/>
                  <a:gd name="T6" fmla="*/ 0 w 402"/>
                  <a:gd name="T7" fmla="*/ 0 h 175"/>
                  <a:gd name="T8" fmla="*/ 1 w 402"/>
                  <a:gd name="T9" fmla="*/ 0 h 175"/>
                  <a:gd name="T10" fmla="*/ 1 w 402"/>
                  <a:gd name="T11" fmla="*/ 0 h 175"/>
                  <a:gd name="T12" fmla="*/ 1 w 402"/>
                  <a:gd name="T13" fmla="*/ 0 h 175"/>
                  <a:gd name="T14" fmla="*/ 1 w 402"/>
                  <a:gd name="T15" fmla="*/ 0 h 175"/>
                  <a:gd name="T16" fmla="*/ 1 w 402"/>
                  <a:gd name="T17" fmla="*/ 0 h 175"/>
                  <a:gd name="T18" fmla="*/ 1 w 402"/>
                  <a:gd name="T19" fmla="*/ 0 h 175"/>
                  <a:gd name="T20" fmla="*/ 1 w 402"/>
                  <a:gd name="T21" fmla="*/ 0 h 175"/>
                  <a:gd name="T22" fmla="*/ 1 w 402"/>
                  <a:gd name="T23" fmla="*/ 0 h 175"/>
                  <a:gd name="T24" fmla="*/ 1 w 402"/>
                  <a:gd name="T25" fmla="*/ 0 h 175"/>
                  <a:gd name="T26" fmla="*/ 1 w 402"/>
                  <a:gd name="T27" fmla="*/ 0 h 17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02"/>
                  <a:gd name="T43" fmla="*/ 0 h 175"/>
                  <a:gd name="T44" fmla="*/ 402 w 402"/>
                  <a:gd name="T45" fmla="*/ 175 h 17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02" h="175">
                    <a:moveTo>
                      <a:pt x="386" y="12"/>
                    </a:moveTo>
                    <a:lnTo>
                      <a:pt x="386" y="77"/>
                    </a:lnTo>
                    <a:lnTo>
                      <a:pt x="0" y="175"/>
                    </a:lnTo>
                    <a:lnTo>
                      <a:pt x="0" y="145"/>
                    </a:lnTo>
                    <a:lnTo>
                      <a:pt x="95" y="115"/>
                    </a:lnTo>
                    <a:lnTo>
                      <a:pt x="71" y="110"/>
                    </a:lnTo>
                    <a:lnTo>
                      <a:pt x="71" y="85"/>
                    </a:lnTo>
                    <a:lnTo>
                      <a:pt x="73" y="80"/>
                    </a:lnTo>
                    <a:lnTo>
                      <a:pt x="82" y="77"/>
                    </a:lnTo>
                    <a:lnTo>
                      <a:pt x="92" y="73"/>
                    </a:lnTo>
                    <a:lnTo>
                      <a:pt x="97" y="73"/>
                    </a:lnTo>
                    <a:lnTo>
                      <a:pt x="149" y="70"/>
                    </a:lnTo>
                    <a:lnTo>
                      <a:pt x="402" y="0"/>
                    </a:lnTo>
                    <a:lnTo>
                      <a:pt x="386" y="12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0" name="Freeform 133"/>
              <p:cNvSpPr>
                <a:spLocks/>
              </p:cNvSpPr>
              <p:nvPr/>
            </p:nvSpPr>
            <p:spPr bwMode="auto">
              <a:xfrm>
                <a:off x="2907" y="3591"/>
                <a:ext cx="60" cy="33"/>
              </a:xfrm>
              <a:custGeom>
                <a:avLst/>
                <a:gdLst>
                  <a:gd name="T0" fmla="*/ 1 w 119"/>
                  <a:gd name="T1" fmla="*/ 1 h 65"/>
                  <a:gd name="T2" fmla="*/ 1 w 119"/>
                  <a:gd name="T3" fmla="*/ 1 h 65"/>
                  <a:gd name="T4" fmla="*/ 1 w 119"/>
                  <a:gd name="T5" fmla="*/ 1 h 65"/>
                  <a:gd name="T6" fmla="*/ 1 w 119"/>
                  <a:gd name="T7" fmla="*/ 1 h 65"/>
                  <a:gd name="T8" fmla="*/ 1 w 119"/>
                  <a:gd name="T9" fmla="*/ 0 h 65"/>
                  <a:gd name="T10" fmla="*/ 0 w 119"/>
                  <a:gd name="T11" fmla="*/ 1 h 65"/>
                  <a:gd name="T12" fmla="*/ 0 w 119"/>
                  <a:gd name="T13" fmla="*/ 1 h 65"/>
                  <a:gd name="T14" fmla="*/ 1 w 119"/>
                  <a:gd name="T15" fmla="*/ 1 h 6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9"/>
                  <a:gd name="T25" fmla="*/ 0 h 65"/>
                  <a:gd name="T26" fmla="*/ 119 w 119"/>
                  <a:gd name="T27" fmla="*/ 65 h 6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9" h="65">
                    <a:moveTo>
                      <a:pt x="22" y="65"/>
                    </a:moveTo>
                    <a:lnTo>
                      <a:pt x="119" y="35"/>
                    </a:lnTo>
                    <a:lnTo>
                      <a:pt x="95" y="30"/>
                    </a:lnTo>
                    <a:lnTo>
                      <a:pt x="95" y="5"/>
                    </a:lnTo>
                    <a:lnTo>
                      <a:pt x="97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22" y="65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1" name="Freeform 134"/>
              <p:cNvSpPr>
                <a:spLocks/>
              </p:cNvSpPr>
              <p:nvPr/>
            </p:nvSpPr>
            <p:spPr bwMode="auto">
              <a:xfrm>
                <a:off x="2919" y="3590"/>
                <a:ext cx="194" cy="67"/>
              </a:xfrm>
              <a:custGeom>
                <a:avLst/>
                <a:gdLst>
                  <a:gd name="T0" fmla="*/ 0 w 386"/>
                  <a:gd name="T1" fmla="*/ 0 h 135"/>
                  <a:gd name="T2" fmla="*/ 1 w 386"/>
                  <a:gd name="T3" fmla="*/ 0 h 135"/>
                  <a:gd name="T4" fmla="*/ 1 w 386"/>
                  <a:gd name="T5" fmla="*/ 0 h 135"/>
                  <a:gd name="T6" fmla="*/ 1 w 386"/>
                  <a:gd name="T7" fmla="*/ 0 h 135"/>
                  <a:gd name="T8" fmla="*/ 1 w 386"/>
                  <a:gd name="T9" fmla="*/ 0 h 135"/>
                  <a:gd name="T10" fmla="*/ 0 w 386"/>
                  <a:gd name="T11" fmla="*/ 0 h 135"/>
                  <a:gd name="T12" fmla="*/ 0 w 386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6"/>
                  <a:gd name="T22" fmla="*/ 0 h 135"/>
                  <a:gd name="T23" fmla="*/ 386 w 386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6" h="135">
                    <a:moveTo>
                      <a:pt x="0" y="135"/>
                    </a:moveTo>
                    <a:lnTo>
                      <a:pt x="233" y="101"/>
                    </a:lnTo>
                    <a:lnTo>
                      <a:pt x="248" y="47"/>
                    </a:lnTo>
                    <a:lnTo>
                      <a:pt x="386" y="17"/>
                    </a:lnTo>
                    <a:lnTo>
                      <a:pt x="386" y="0"/>
                    </a:lnTo>
                    <a:lnTo>
                      <a:pt x="0" y="98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2" name="Freeform 135"/>
              <p:cNvSpPr>
                <a:spLocks/>
              </p:cNvSpPr>
              <p:nvPr/>
            </p:nvSpPr>
            <p:spPr bwMode="auto">
              <a:xfrm>
                <a:off x="2902" y="3596"/>
                <a:ext cx="215" cy="110"/>
              </a:xfrm>
              <a:custGeom>
                <a:avLst/>
                <a:gdLst>
                  <a:gd name="T0" fmla="*/ 1 w 429"/>
                  <a:gd name="T1" fmla="*/ 1 h 220"/>
                  <a:gd name="T2" fmla="*/ 1 w 429"/>
                  <a:gd name="T3" fmla="*/ 1 h 220"/>
                  <a:gd name="T4" fmla="*/ 0 w 429"/>
                  <a:gd name="T5" fmla="*/ 1 h 220"/>
                  <a:gd name="T6" fmla="*/ 0 w 429"/>
                  <a:gd name="T7" fmla="*/ 1 h 220"/>
                  <a:gd name="T8" fmla="*/ 1 w 429"/>
                  <a:gd name="T9" fmla="*/ 1 h 220"/>
                  <a:gd name="T10" fmla="*/ 1 w 429"/>
                  <a:gd name="T11" fmla="*/ 1 h 220"/>
                  <a:gd name="T12" fmla="*/ 1 w 429"/>
                  <a:gd name="T13" fmla="*/ 1 h 220"/>
                  <a:gd name="T14" fmla="*/ 1 w 429"/>
                  <a:gd name="T15" fmla="*/ 1 h 220"/>
                  <a:gd name="T16" fmla="*/ 1 w 429"/>
                  <a:gd name="T17" fmla="*/ 0 h 220"/>
                  <a:gd name="T18" fmla="*/ 1 w 429"/>
                  <a:gd name="T19" fmla="*/ 1 h 220"/>
                  <a:gd name="T20" fmla="*/ 1 w 429"/>
                  <a:gd name="T21" fmla="*/ 1 h 220"/>
                  <a:gd name="T22" fmla="*/ 1 w 429"/>
                  <a:gd name="T23" fmla="*/ 1 h 220"/>
                  <a:gd name="T24" fmla="*/ 1 w 429"/>
                  <a:gd name="T25" fmla="*/ 1 h 220"/>
                  <a:gd name="T26" fmla="*/ 1 w 429"/>
                  <a:gd name="T27" fmla="*/ 1 h 220"/>
                  <a:gd name="T28" fmla="*/ 1 w 429"/>
                  <a:gd name="T29" fmla="*/ 1 h 220"/>
                  <a:gd name="T30" fmla="*/ 1 w 429"/>
                  <a:gd name="T31" fmla="*/ 1 h 220"/>
                  <a:gd name="T32" fmla="*/ 1 w 429"/>
                  <a:gd name="T33" fmla="*/ 1 h 220"/>
                  <a:gd name="T34" fmla="*/ 1 w 429"/>
                  <a:gd name="T35" fmla="*/ 1 h 220"/>
                  <a:gd name="T36" fmla="*/ 1 w 429"/>
                  <a:gd name="T37" fmla="*/ 1 h 220"/>
                  <a:gd name="T38" fmla="*/ 1 w 429"/>
                  <a:gd name="T39" fmla="*/ 1 h 220"/>
                  <a:gd name="T40" fmla="*/ 1 w 429"/>
                  <a:gd name="T41" fmla="*/ 1 h 220"/>
                  <a:gd name="T42" fmla="*/ 1 w 429"/>
                  <a:gd name="T43" fmla="*/ 1 h 220"/>
                  <a:gd name="T44" fmla="*/ 1 w 429"/>
                  <a:gd name="T45" fmla="*/ 1 h 220"/>
                  <a:gd name="T46" fmla="*/ 1 w 429"/>
                  <a:gd name="T47" fmla="*/ 1 h 220"/>
                  <a:gd name="T48" fmla="*/ 1 w 429"/>
                  <a:gd name="T49" fmla="*/ 1 h 22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29"/>
                  <a:gd name="T76" fmla="*/ 0 h 220"/>
                  <a:gd name="T77" fmla="*/ 429 w 429"/>
                  <a:gd name="T78" fmla="*/ 220 h 22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29" h="220">
                    <a:moveTo>
                      <a:pt x="6" y="132"/>
                    </a:moveTo>
                    <a:lnTo>
                      <a:pt x="6" y="218"/>
                    </a:lnTo>
                    <a:lnTo>
                      <a:pt x="0" y="220"/>
                    </a:lnTo>
                    <a:lnTo>
                      <a:pt x="0" y="129"/>
                    </a:lnTo>
                    <a:lnTo>
                      <a:pt x="35" y="123"/>
                    </a:lnTo>
                    <a:lnTo>
                      <a:pt x="268" y="89"/>
                    </a:lnTo>
                    <a:lnTo>
                      <a:pt x="284" y="34"/>
                    </a:lnTo>
                    <a:lnTo>
                      <a:pt x="423" y="4"/>
                    </a:lnTo>
                    <a:lnTo>
                      <a:pt x="429" y="0"/>
                    </a:lnTo>
                    <a:lnTo>
                      <a:pt x="429" y="5"/>
                    </a:lnTo>
                    <a:lnTo>
                      <a:pt x="423" y="7"/>
                    </a:lnTo>
                    <a:lnTo>
                      <a:pt x="354" y="23"/>
                    </a:lnTo>
                    <a:lnTo>
                      <a:pt x="351" y="24"/>
                    </a:lnTo>
                    <a:lnTo>
                      <a:pt x="303" y="34"/>
                    </a:lnTo>
                    <a:lnTo>
                      <a:pt x="297" y="34"/>
                    </a:lnTo>
                    <a:lnTo>
                      <a:pt x="288" y="37"/>
                    </a:lnTo>
                    <a:lnTo>
                      <a:pt x="272" y="92"/>
                    </a:lnTo>
                    <a:lnTo>
                      <a:pt x="254" y="94"/>
                    </a:lnTo>
                    <a:lnTo>
                      <a:pt x="202" y="102"/>
                    </a:lnTo>
                    <a:lnTo>
                      <a:pt x="155" y="110"/>
                    </a:lnTo>
                    <a:lnTo>
                      <a:pt x="117" y="115"/>
                    </a:lnTo>
                    <a:lnTo>
                      <a:pt x="79" y="121"/>
                    </a:lnTo>
                    <a:lnTo>
                      <a:pt x="38" y="127"/>
                    </a:lnTo>
                    <a:lnTo>
                      <a:pt x="35" y="129"/>
                    </a:lnTo>
                    <a:lnTo>
                      <a:pt x="6" y="1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3" name="Freeform 136"/>
              <p:cNvSpPr>
                <a:spLocks/>
              </p:cNvSpPr>
              <p:nvPr/>
            </p:nvSpPr>
            <p:spPr bwMode="auto">
              <a:xfrm>
                <a:off x="3079" y="3600"/>
                <a:ext cx="34" cy="61"/>
              </a:xfrm>
              <a:custGeom>
                <a:avLst/>
                <a:gdLst>
                  <a:gd name="T0" fmla="*/ 0 w 67"/>
                  <a:gd name="T1" fmla="*/ 0 h 123"/>
                  <a:gd name="T2" fmla="*/ 0 w 67"/>
                  <a:gd name="T3" fmla="*/ 0 h 123"/>
                  <a:gd name="T4" fmla="*/ 1 w 67"/>
                  <a:gd name="T5" fmla="*/ 0 h 123"/>
                  <a:gd name="T6" fmla="*/ 1 w 67"/>
                  <a:gd name="T7" fmla="*/ 0 h 123"/>
                  <a:gd name="T8" fmla="*/ 1 w 67"/>
                  <a:gd name="T9" fmla="*/ 0 h 123"/>
                  <a:gd name="T10" fmla="*/ 1 w 67"/>
                  <a:gd name="T11" fmla="*/ 0 h 123"/>
                  <a:gd name="T12" fmla="*/ 1 w 67"/>
                  <a:gd name="T13" fmla="*/ 0 h 123"/>
                  <a:gd name="T14" fmla="*/ 1 w 67"/>
                  <a:gd name="T15" fmla="*/ 0 h 123"/>
                  <a:gd name="T16" fmla="*/ 0 w 67"/>
                  <a:gd name="T17" fmla="*/ 0 h 1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7"/>
                  <a:gd name="T28" fmla="*/ 0 h 123"/>
                  <a:gd name="T29" fmla="*/ 67 w 67"/>
                  <a:gd name="T30" fmla="*/ 123 h 1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7" h="123">
                    <a:moveTo>
                      <a:pt x="0" y="16"/>
                    </a:moveTo>
                    <a:lnTo>
                      <a:pt x="0" y="123"/>
                    </a:lnTo>
                    <a:lnTo>
                      <a:pt x="2" y="123"/>
                    </a:lnTo>
                    <a:lnTo>
                      <a:pt x="11" y="121"/>
                    </a:lnTo>
                    <a:lnTo>
                      <a:pt x="21" y="121"/>
                    </a:lnTo>
                    <a:lnTo>
                      <a:pt x="21" y="46"/>
                    </a:lnTo>
                    <a:lnTo>
                      <a:pt x="67" y="38"/>
                    </a:lnTo>
                    <a:lnTo>
                      <a:pt x="67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4" name="Freeform 137"/>
              <p:cNvSpPr>
                <a:spLocks/>
              </p:cNvSpPr>
              <p:nvPr/>
            </p:nvSpPr>
            <p:spPr bwMode="auto">
              <a:xfrm>
                <a:off x="3090" y="3619"/>
                <a:ext cx="23" cy="42"/>
              </a:xfrm>
              <a:custGeom>
                <a:avLst/>
                <a:gdLst>
                  <a:gd name="T0" fmla="*/ 0 w 46"/>
                  <a:gd name="T1" fmla="*/ 1 h 83"/>
                  <a:gd name="T2" fmla="*/ 0 w 46"/>
                  <a:gd name="T3" fmla="*/ 1 h 83"/>
                  <a:gd name="T4" fmla="*/ 1 w 46"/>
                  <a:gd name="T5" fmla="*/ 0 h 83"/>
                  <a:gd name="T6" fmla="*/ 1 w 46"/>
                  <a:gd name="T7" fmla="*/ 1 h 83"/>
                  <a:gd name="T8" fmla="*/ 0 w 46"/>
                  <a:gd name="T9" fmla="*/ 1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83"/>
                  <a:gd name="T17" fmla="*/ 46 w 46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83">
                    <a:moveTo>
                      <a:pt x="0" y="83"/>
                    </a:moveTo>
                    <a:lnTo>
                      <a:pt x="0" y="8"/>
                    </a:lnTo>
                    <a:lnTo>
                      <a:pt x="46" y="0"/>
                    </a:lnTo>
                    <a:lnTo>
                      <a:pt x="46" y="80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5" name="Freeform 138"/>
              <p:cNvSpPr>
                <a:spLocks/>
              </p:cNvSpPr>
              <p:nvPr/>
            </p:nvSpPr>
            <p:spPr bwMode="auto">
              <a:xfrm>
                <a:off x="3054" y="3608"/>
                <a:ext cx="24" cy="56"/>
              </a:xfrm>
              <a:custGeom>
                <a:avLst/>
                <a:gdLst>
                  <a:gd name="T0" fmla="*/ 1 w 48"/>
                  <a:gd name="T1" fmla="*/ 1 h 111"/>
                  <a:gd name="T2" fmla="*/ 1 w 48"/>
                  <a:gd name="T3" fmla="*/ 0 h 111"/>
                  <a:gd name="T4" fmla="*/ 0 w 48"/>
                  <a:gd name="T5" fmla="*/ 1 h 111"/>
                  <a:gd name="T6" fmla="*/ 0 w 48"/>
                  <a:gd name="T7" fmla="*/ 1 h 111"/>
                  <a:gd name="T8" fmla="*/ 1 w 48"/>
                  <a:gd name="T9" fmla="*/ 1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11"/>
                  <a:gd name="T17" fmla="*/ 48 w 48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11">
                    <a:moveTo>
                      <a:pt x="48" y="108"/>
                    </a:moveTo>
                    <a:lnTo>
                      <a:pt x="48" y="0"/>
                    </a:lnTo>
                    <a:lnTo>
                      <a:pt x="0" y="11"/>
                    </a:lnTo>
                    <a:lnTo>
                      <a:pt x="0" y="111"/>
                    </a:lnTo>
                    <a:lnTo>
                      <a:pt x="48" y="108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6" name="Freeform 139"/>
              <p:cNvSpPr>
                <a:spLocks/>
              </p:cNvSpPr>
              <p:nvPr/>
            </p:nvSpPr>
            <p:spPr bwMode="auto">
              <a:xfrm>
                <a:off x="2919" y="3614"/>
                <a:ext cx="133" cy="80"/>
              </a:xfrm>
              <a:custGeom>
                <a:avLst/>
                <a:gdLst>
                  <a:gd name="T0" fmla="*/ 1 w 265"/>
                  <a:gd name="T1" fmla="*/ 0 h 161"/>
                  <a:gd name="T2" fmla="*/ 1 w 265"/>
                  <a:gd name="T3" fmla="*/ 0 h 161"/>
                  <a:gd name="T4" fmla="*/ 1 w 265"/>
                  <a:gd name="T5" fmla="*/ 0 h 161"/>
                  <a:gd name="T6" fmla="*/ 1 w 265"/>
                  <a:gd name="T7" fmla="*/ 0 h 161"/>
                  <a:gd name="T8" fmla="*/ 1 w 265"/>
                  <a:gd name="T9" fmla="*/ 0 h 161"/>
                  <a:gd name="T10" fmla="*/ 1 w 265"/>
                  <a:gd name="T11" fmla="*/ 0 h 161"/>
                  <a:gd name="T12" fmla="*/ 1 w 265"/>
                  <a:gd name="T13" fmla="*/ 0 h 161"/>
                  <a:gd name="T14" fmla="*/ 1 w 265"/>
                  <a:gd name="T15" fmla="*/ 0 h 161"/>
                  <a:gd name="T16" fmla="*/ 1 w 265"/>
                  <a:gd name="T17" fmla="*/ 0 h 161"/>
                  <a:gd name="T18" fmla="*/ 1 w 265"/>
                  <a:gd name="T19" fmla="*/ 0 h 161"/>
                  <a:gd name="T20" fmla="*/ 1 w 265"/>
                  <a:gd name="T21" fmla="*/ 0 h 161"/>
                  <a:gd name="T22" fmla="*/ 1 w 265"/>
                  <a:gd name="T23" fmla="*/ 0 h 161"/>
                  <a:gd name="T24" fmla="*/ 1 w 265"/>
                  <a:gd name="T25" fmla="*/ 0 h 161"/>
                  <a:gd name="T26" fmla="*/ 1 w 265"/>
                  <a:gd name="T27" fmla="*/ 0 h 161"/>
                  <a:gd name="T28" fmla="*/ 1 w 265"/>
                  <a:gd name="T29" fmla="*/ 0 h 161"/>
                  <a:gd name="T30" fmla="*/ 0 w 265"/>
                  <a:gd name="T31" fmla="*/ 0 h 161"/>
                  <a:gd name="T32" fmla="*/ 0 w 265"/>
                  <a:gd name="T33" fmla="*/ 0 h 161"/>
                  <a:gd name="T34" fmla="*/ 1 w 265"/>
                  <a:gd name="T35" fmla="*/ 0 h 161"/>
                  <a:gd name="T36" fmla="*/ 1 w 265"/>
                  <a:gd name="T37" fmla="*/ 0 h 161"/>
                  <a:gd name="T38" fmla="*/ 1 w 265"/>
                  <a:gd name="T39" fmla="*/ 0 h 161"/>
                  <a:gd name="T40" fmla="*/ 1 w 265"/>
                  <a:gd name="T41" fmla="*/ 0 h 161"/>
                  <a:gd name="T42" fmla="*/ 1 w 265"/>
                  <a:gd name="T43" fmla="*/ 0 h 161"/>
                  <a:gd name="T44" fmla="*/ 1 w 265"/>
                  <a:gd name="T45" fmla="*/ 0 h 161"/>
                  <a:gd name="T46" fmla="*/ 1 w 265"/>
                  <a:gd name="T47" fmla="*/ 0 h 161"/>
                  <a:gd name="T48" fmla="*/ 1 w 265"/>
                  <a:gd name="T49" fmla="*/ 0 h 161"/>
                  <a:gd name="T50" fmla="*/ 1 w 265"/>
                  <a:gd name="T51" fmla="*/ 0 h 16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65"/>
                  <a:gd name="T79" fmla="*/ 0 h 161"/>
                  <a:gd name="T80" fmla="*/ 265 w 265"/>
                  <a:gd name="T81" fmla="*/ 161 h 16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65" h="161">
                    <a:moveTo>
                      <a:pt x="262" y="0"/>
                    </a:moveTo>
                    <a:lnTo>
                      <a:pt x="262" y="132"/>
                    </a:lnTo>
                    <a:lnTo>
                      <a:pt x="265" y="132"/>
                    </a:lnTo>
                    <a:lnTo>
                      <a:pt x="265" y="154"/>
                    </a:lnTo>
                    <a:lnTo>
                      <a:pt x="224" y="156"/>
                    </a:lnTo>
                    <a:lnTo>
                      <a:pt x="219" y="156"/>
                    </a:lnTo>
                    <a:lnTo>
                      <a:pt x="171" y="158"/>
                    </a:lnTo>
                    <a:lnTo>
                      <a:pt x="167" y="158"/>
                    </a:lnTo>
                    <a:lnTo>
                      <a:pt x="125" y="158"/>
                    </a:lnTo>
                    <a:lnTo>
                      <a:pt x="120" y="158"/>
                    </a:lnTo>
                    <a:lnTo>
                      <a:pt x="89" y="158"/>
                    </a:lnTo>
                    <a:lnTo>
                      <a:pt x="84" y="158"/>
                    </a:lnTo>
                    <a:lnTo>
                      <a:pt x="49" y="159"/>
                    </a:lnTo>
                    <a:lnTo>
                      <a:pt x="46" y="159"/>
                    </a:lnTo>
                    <a:lnTo>
                      <a:pt x="8" y="161"/>
                    </a:lnTo>
                    <a:lnTo>
                      <a:pt x="0" y="161"/>
                    </a:lnTo>
                    <a:lnTo>
                      <a:pt x="0" y="94"/>
                    </a:lnTo>
                    <a:lnTo>
                      <a:pt x="4" y="92"/>
                    </a:lnTo>
                    <a:lnTo>
                      <a:pt x="46" y="86"/>
                    </a:lnTo>
                    <a:lnTo>
                      <a:pt x="84" y="81"/>
                    </a:lnTo>
                    <a:lnTo>
                      <a:pt x="120" y="75"/>
                    </a:lnTo>
                    <a:lnTo>
                      <a:pt x="167" y="67"/>
                    </a:lnTo>
                    <a:lnTo>
                      <a:pt x="219" y="59"/>
                    </a:lnTo>
                    <a:lnTo>
                      <a:pt x="237" y="57"/>
                    </a:lnTo>
                    <a:lnTo>
                      <a:pt x="253" y="3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7" name="Freeform 140"/>
              <p:cNvSpPr>
                <a:spLocks/>
              </p:cNvSpPr>
              <p:nvPr/>
            </p:nvSpPr>
            <p:spPr bwMode="auto">
              <a:xfrm>
                <a:off x="2897" y="3691"/>
                <a:ext cx="155" cy="53"/>
              </a:xfrm>
              <a:custGeom>
                <a:avLst/>
                <a:gdLst>
                  <a:gd name="T0" fmla="*/ 1 w 310"/>
                  <a:gd name="T1" fmla="*/ 0 h 107"/>
                  <a:gd name="T2" fmla="*/ 1 w 310"/>
                  <a:gd name="T3" fmla="*/ 0 h 107"/>
                  <a:gd name="T4" fmla="*/ 1 w 310"/>
                  <a:gd name="T5" fmla="*/ 0 h 107"/>
                  <a:gd name="T6" fmla="*/ 0 w 310"/>
                  <a:gd name="T7" fmla="*/ 0 h 107"/>
                  <a:gd name="T8" fmla="*/ 1 w 310"/>
                  <a:gd name="T9" fmla="*/ 0 h 107"/>
                  <a:gd name="T10" fmla="*/ 1 w 310"/>
                  <a:gd name="T11" fmla="*/ 0 h 107"/>
                  <a:gd name="T12" fmla="*/ 1 w 310"/>
                  <a:gd name="T13" fmla="*/ 0 h 107"/>
                  <a:gd name="T14" fmla="*/ 1 w 310"/>
                  <a:gd name="T15" fmla="*/ 0 h 107"/>
                  <a:gd name="T16" fmla="*/ 1 w 310"/>
                  <a:gd name="T17" fmla="*/ 0 h 107"/>
                  <a:gd name="T18" fmla="*/ 1 w 310"/>
                  <a:gd name="T19" fmla="*/ 0 h 107"/>
                  <a:gd name="T20" fmla="*/ 1 w 310"/>
                  <a:gd name="T21" fmla="*/ 0 h 107"/>
                  <a:gd name="T22" fmla="*/ 1 w 310"/>
                  <a:gd name="T23" fmla="*/ 0 h 107"/>
                  <a:gd name="T24" fmla="*/ 1 w 310"/>
                  <a:gd name="T25" fmla="*/ 0 h 107"/>
                  <a:gd name="T26" fmla="*/ 1 w 310"/>
                  <a:gd name="T27" fmla="*/ 0 h 107"/>
                  <a:gd name="T28" fmla="*/ 1 w 310"/>
                  <a:gd name="T29" fmla="*/ 0 h 107"/>
                  <a:gd name="T30" fmla="*/ 1 w 310"/>
                  <a:gd name="T31" fmla="*/ 0 h 107"/>
                  <a:gd name="T32" fmla="*/ 1 w 310"/>
                  <a:gd name="T33" fmla="*/ 0 h 107"/>
                  <a:gd name="T34" fmla="*/ 1 w 310"/>
                  <a:gd name="T35" fmla="*/ 0 h 107"/>
                  <a:gd name="T36" fmla="*/ 1 w 310"/>
                  <a:gd name="T37" fmla="*/ 0 h 107"/>
                  <a:gd name="T38" fmla="*/ 1 w 310"/>
                  <a:gd name="T39" fmla="*/ 0 h 107"/>
                  <a:gd name="T40" fmla="*/ 1 w 310"/>
                  <a:gd name="T41" fmla="*/ 0 h 107"/>
                  <a:gd name="T42" fmla="*/ 1 w 310"/>
                  <a:gd name="T43" fmla="*/ 0 h 107"/>
                  <a:gd name="T44" fmla="*/ 1 w 310"/>
                  <a:gd name="T45" fmla="*/ 0 h 10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10"/>
                  <a:gd name="T70" fmla="*/ 0 h 107"/>
                  <a:gd name="T71" fmla="*/ 310 w 310"/>
                  <a:gd name="T72" fmla="*/ 107 h 10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10" h="107">
                    <a:moveTo>
                      <a:pt x="13" y="40"/>
                    </a:moveTo>
                    <a:lnTo>
                      <a:pt x="8" y="104"/>
                    </a:lnTo>
                    <a:lnTo>
                      <a:pt x="6" y="107"/>
                    </a:lnTo>
                    <a:lnTo>
                      <a:pt x="0" y="104"/>
                    </a:lnTo>
                    <a:lnTo>
                      <a:pt x="3" y="69"/>
                    </a:lnTo>
                    <a:lnTo>
                      <a:pt x="3" y="31"/>
                    </a:lnTo>
                    <a:lnTo>
                      <a:pt x="10" y="31"/>
                    </a:lnTo>
                    <a:lnTo>
                      <a:pt x="16" y="29"/>
                    </a:lnTo>
                    <a:lnTo>
                      <a:pt x="16" y="7"/>
                    </a:lnTo>
                    <a:lnTo>
                      <a:pt x="53" y="7"/>
                    </a:lnTo>
                    <a:lnTo>
                      <a:pt x="89" y="5"/>
                    </a:lnTo>
                    <a:lnTo>
                      <a:pt x="94" y="5"/>
                    </a:lnTo>
                    <a:lnTo>
                      <a:pt x="129" y="4"/>
                    </a:lnTo>
                    <a:lnTo>
                      <a:pt x="134" y="4"/>
                    </a:lnTo>
                    <a:lnTo>
                      <a:pt x="165" y="4"/>
                    </a:lnTo>
                    <a:lnTo>
                      <a:pt x="170" y="4"/>
                    </a:lnTo>
                    <a:lnTo>
                      <a:pt x="212" y="4"/>
                    </a:lnTo>
                    <a:lnTo>
                      <a:pt x="216" y="4"/>
                    </a:lnTo>
                    <a:lnTo>
                      <a:pt x="263" y="2"/>
                    </a:lnTo>
                    <a:lnTo>
                      <a:pt x="269" y="2"/>
                    </a:lnTo>
                    <a:lnTo>
                      <a:pt x="310" y="0"/>
                    </a:lnTo>
                    <a:lnTo>
                      <a:pt x="310" y="42"/>
                    </a:lnTo>
                    <a:lnTo>
                      <a:pt x="13" y="4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8" name="Freeform 141"/>
              <p:cNvSpPr>
                <a:spLocks/>
              </p:cNvSpPr>
              <p:nvPr/>
            </p:nvSpPr>
            <p:spPr bwMode="auto">
              <a:xfrm>
                <a:off x="2893" y="3671"/>
                <a:ext cx="9" cy="54"/>
              </a:xfrm>
              <a:custGeom>
                <a:avLst/>
                <a:gdLst>
                  <a:gd name="T0" fmla="*/ 1 w 18"/>
                  <a:gd name="T1" fmla="*/ 0 h 108"/>
                  <a:gd name="T2" fmla="*/ 0 w 18"/>
                  <a:gd name="T3" fmla="*/ 1 h 108"/>
                  <a:gd name="T4" fmla="*/ 1 w 18"/>
                  <a:gd name="T5" fmla="*/ 1 h 108"/>
                  <a:gd name="T6" fmla="*/ 1 w 18"/>
                  <a:gd name="T7" fmla="*/ 1 h 108"/>
                  <a:gd name="T8" fmla="*/ 1 w 18"/>
                  <a:gd name="T9" fmla="*/ 1 h 108"/>
                  <a:gd name="T10" fmla="*/ 1 w 18"/>
                  <a:gd name="T11" fmla="*/ 1 h 108"/>
                  <a:gd name="T12" fmla="*/ 1 w 18"/>
                  <a:gd name="T13" fmla="*/ 1 h 108"/>
                  <a:gd name="T14" fmla="*/ 1 w 18"/>
                  <a:gd name="T15" fmla="*/ 0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108"/>
                  <a:gd name="T26" fmla="*/ 18 w 18"/>
                  <a:gd name="T27" fmla="*/ 108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108">
                    <a:moveTo>
                      <a:pt x="18" y="0"/>
                    </a:moveTo>
                    <a:lnTo>
                      <a:pt x="0" y="31"/>
                    </a:lnTo>
                    <a:lnTo>
                      <a:pt x="2" y="104"/>
                    </a:lnTo>
                    <a:lnTo>
                      <a:pt x="11" y="108"/>
                    </a:lnTo>
                    <a:lnTo>
                      <a:pt x="11" y="68"/>
                    </a:lnTo>
                    <a:lnTo>
                      <a:pt x="10" y="33"/>
                    </a:lnTo>
                    <a:lnTo>
                      <a:pt x="18" y="1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9" name="Freeform 142"/>
              <p:cNvSpPr>
                <a:spLocks/>
              </p:cNvSpPr>
              <p:nvPr/>
            </p:nvSpPr>
            <p:spPr bwMode="auto">
              <a:xfrm>
                <a:off x="2835" y="3749"/>
                <a:ext cx="586" cy="70"/>
              </a:xfrm>
              <a:custGeom>
                <a:avLst/>
                <a:gdLst>
                  <a:gd name="T0" fmla="*/ 1 w 1172"/>
                  <a:gd name="T1" fmla="*/ 1 h 140"/>
                  <a:gd name="T2" fmla="*/ 1 w 1172"/>
                  <a:gd name="T3" fmla="*/ 1 h 140"/>
                  <a:gd name="T4" fmla="*/ 1 w 1172"/>
                  <a:gd name="T5" fmla="*/ 1 h 140"/>
                  <a:gd name="T6" fmla="*/ 1 w 1172"/>
                  <a:gd name="T7" fmla="*/ 1 h 140"/>
                  <a:gd name="T8" fmla="*/ 1 w 1172"/>
                  <a:gd name="T9" fmla="*/ 1 h 140"/>
                  <a:gd name="T10" fmla="*/ 1 w 1172"/>
                  <a:gd name="T11" fmla="*/ 1 h 140"/>
                  <a:gd name="T12" fmla="*/ 1 w 1172"/>
                  <a:gd name="T13" fmla="*/ 1 h 140"/>
                  <a:gd name="T14" fmla="*/ 1 w 1172"/>
                  <a:gd name="T15" fmla="*/ 1 h 140"/>
                  <a:gd name="T16" fmla="*/ 1 w 1172"/>
                  <a:gd name="T17" fmla="*/ 1 h 140"/>
                  <a:gd name="T18" fmla="*/ 1 w 1172"/>
                  <a:gd name="T19" fmla="*/ 1 h 140"/>
                  <a:gd name="T20" fmla="*/ 1 w 1172"/>
                  <a:gd name="T21" fmla="*/ 1 h 140"/>
                  <a:gd name="T22" fmla="*/ 1 w 1172"/>
                  <a:gd name="T23" fmla="*/ 1 h 140"/>
                  <a:gd name="T24" fmla="*/ 1 w 1172"/>
                  <a:gd name="T25" fmla="*/ 1 h 140"/>
                  <a:gd name="T26" fmla="*/ 1 w 1172"/>
                  <a:gd name="T27" fmla="*/ 1 h 140"/>
                  <a:gd name="T28" fmla="*/ 1 w 1172"/>
                  <a:gd name="T29" fmla="*/ 1 h 140"/>
                  <a:gd name="T30" fmla="*/ 1 w 1172"/>
                  <a:gd name="T31" fmla="*/ 1 h 140"/>
                  <a:gd name="T32" fmla="*/ 1 w 1172"/>
                  <a:gd name="T33" fmla="*/ 1 h 140"/>
                  <a:gd name="T34" fmla="*/ 1 w 1172"/>
                  <a:gd name="T35" fmla="*/ 1 h 140"/>
                  <a:gd name="T36" fmla="*/ 1 w 1172"/>
                  <a:gd name="T37" fmla="*/ 1 h 140"/>
                  <a:gd name="T38" fmla="*/ 1 w 1172"/>
                  <a:gd name="T39" fmla="*/ 1 h 140"/>
                  <a:gd name="T40" fmla="*/ 1 w 1172"/>
                  <a:gd name="T41" fmla="*/ 1 h 140"/>
                  <a:gd name="T42" fmla="*/ 1 w 1172"/>
                  <a:gd name="T43" fmla="*/ 1 h 140"/>
                  <a:gd name="T44" fmla="*/ 0 w 1172"/>
                  <a:gd name="T45" fmla="*/ 0 h 140"/>
                  <a:gd name="T46" fmla="*/ 1 w 1172"/>
                  <a:gd name="T47" fmla="*/ 1 h 140"/>
                  <a:gd name="T48" fmla="*/ 1 w 1172"/>
                  <a:gd name="T49" fmla="*/ 1 h 140"/>
                  <a:gd name="T50" fmla="*/ 1 w 1172"/>
                  <a:gd name="T51" fmla="*/ 1 h 140"/>
                  <a:gd name="T52" fmla="*/ 1 w 1172"/>
                  <a:gd name="T53" fmla="*/ 1 h 140"/>
                  <a:gd name="T54" fmla="*/ 1 w 1172"/>
                  <a:gd name="T55" fmla="*/ 1 h 140"/>
                  <a:gd name="T56" fmla="*/ 1 w 1172"/>
                  <a:gd name="T57" fmla="*/ 1 h 140"/>
                  <a:gd name="T58" fmla="*/ 1 w 1172"/>
                  <a:gd name="T59" fmla="*/ 1 h 140"/>
                  <a:gd name="T60" fmla="*/ 1 w 1172"/>
                  <a:gd name="T61" fmla="*/ 1 h 140"/>
                  <a:gd name="T62" fmla="*/ 1 w 1172"/>
                  <a:gd name="T63" fmla="*/ 1 h 140"/>
                  <a:gd name="T64" fmla="*/ 1 w 1172"/>
                  <a:gd name="T65" fmla="*/ 1 h 140"/>
                  <a:gd name="T66" fmla="*/ 1 w 1172"/>
                  <a:gd name="T67" fmla="*/ 1 h 140"/>
                  <a:gd name="T68" fmla="*/ 1 w 1172"/>
                  <a:gd name="T69" fmla="*/ 1 h 140"/>
                  <a:gd name="T70" fmla="*/ 1 w 1172"/>
                  <a:gd name="T71" fmla="*/ 1 h 140"/>
                  <a:gd name="T72" fmla="*/ 1 w 1172"/>
                  <a:gd name="T73" fmla="*/ 1 h 140"/>
                  <a:gd name="T74" fmla="*/ 1 w 1172"/>
                  <a:gd name="T75" fmla="*/ 1 h 140"/>
                  <a:gd name="T76" fmla="*/ 1 w 1172"/>
                  <a:gd name="T77" fmla="*/ 1 h 14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72"/>
                  <a:gd name="T118" fmla="*/ 0 h 140"/>
                  <a:gd name="T119" fmla="*/ 1172 w 1172"/>
                  <a:gd name="T120" fmla="*/ 140 h 14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72" h="140">
                    <a:moveTo>
                      <a:pt x="612" y="67"/>
                    </a:moveTo>
                    <a:lnTo>
                      <a:pt x="609" y="72"/>
                    </a:lnTo>
                    <a:lnTo>
                      <a:pt x="608" y="75"/>
                    </a:lnTo>
                    <a:lnTo>
                      <a:pt x="606" y="81"/>
                    </a:lnTo>
                    <a:lnTo>
                      <a:pt x="604" y="83"/>
                    </a:lnTo>
                    <a:lnTo>
                      <a:pt x="601" y="86"/>
                    </a:lnTo>
                    <a:lnTo>
                      <a:pt x="597" y="88"/>
                    </a:lnTo>
                    <a:lnTo>
                      <a:pt x="593" y="89"/>
                    </a:lnTo>
                    <a:lnTo>
                      <a:pt x="590" y="91"/>
                    </a:lnTo>
                    <a:lnTo>
                      <a:pt x="576" y="91"/>
                    </a:lnTo>
                    <a:lnTo>
                      <a:pt x="571" y="89"/>
                    </a:lnTo>
                    <a:lnTo>
                      <a:pt x="568" y="88"/>
                    </a:lnTo>
                    <a:lnTo>
                      <a:pt x="566" y="86"/>
                    </a:lnTo>
                    <a:lnTo>
                      <a:pt x="563" y="83"/>
                    </a:lnTo>
                    <a:lnTo>
                      <a:pt x="558" y="80"/>
                    </a:lnTo>
                    <a:lnTo>
                      <a:pt x="557" y="75"/>
                    </a:lnTo>
                    <a:lnTo>
                      <a:pt x="555" y="72"/>
                    </a:lnTo>
                    <a:lnTo>
                      <a:pt x="555" y="67"/>
                    </a:lnTo>
                    <a:lnTo>
                      <a:pt x="554" y="62"/>
                    </a:lnTo>
                    <a:lnTo>
                      <a:pt x="525" y="59"/>
                    </a:lnTo>
                    <a:lnTo>
                      <a:pt x="471" y="57"/>
                    </a:lnTo>
                    <a:lnTo>
                      <a:pt x="288" y="29"/>
                    </a:lnTo>
                    <a:lnTo>
                      <a:pt x="280" y="19"/>
                    </a:lnTo>
                    <a:lnTo>
                      <a:pt x="280" y="26"/>
                    </a:lnTo>
                    <a:lnTo>
                      <a:pt x="277" y="29"/>
                    </a:lnTo>
                    <a:lnTo>
                      <a:pt x="269" y="32"/>
                    </a:lnTo>
                    <a:lnTo>
                      <a:pt x="262" y="32"/>
                    </a:lnTo>
                    <a:lnTo>
                      <a:pt x="258" y="32"/>
                    </a:lnTo>
                    <a:lnTo>
                      <a:pt x="251" y="30"/>
                    </a:lnTo>
                    <a:lnTo>
                      <a:pt x="247" y="26"/>
                    </a:lnTo>
                    <a:lnTo>
                      <a:pt x="243" y="19"/>
                    </a:lnTo>
                    <a:lnTo>
                      <a:pt x="242" y="13"/>
                    </a:lnTo>
                    <a:lnTo>
                      <a:pt x="229" y="11"/>
                    </a:lnTo>
                    <a:lnTo>
                      <a:pt x="227" y="19"/>
                    </a:lnTo>
                    <a:lnTo>
                      <a:pt x="223" y="23"/>
                    </a:lnTo>
                    <a:lnTo>
                      <a:pt x="218" y="24"/>
                    </a:lnTo>
                    <a:lnTo>
                      <a:pt x="212" y="24"/>
                    </a:lnTo>
                    <a:lnTo>
                      <a:pt x="205" y="23"/>
                    </a:lnTo>
                    <a:lnTo>
                      <a:pt x="200" y="19"/>
                    </a:lnTo>
                    <a:lnTo>
                      <a:pt x="197" y="15"/>
                    </a:lnTo>
                    <a:lnTo>
                      <a:pt x="196" y="10"/>
                    </a:lnTo>
                    <a:lnTo>
                      <a:pt x="196" y="7"/>
                    </a:lnTo>
                    <a:lnTo>
                      <a:pt x="143" y="10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647" y="140"/>
                    </a:lnTo>
                    <a:lnTo>
                      <a:pt x="1164" y="140"/>
                    </a:lnTo>
                    <a:lnTo>
                      <a:pt x="1172" y="131"/>
                    </a:lnTo>
                    <a:lnTo>
                      <a:pt x="1107" y="119"/>
                    </a:lnTo>
                    <a:lnTo>
                      <a:pt x="918" y="126"/>
                    </a:lnTo>
                    <a:lnTo>
                      <a:pt x="915" y="119"/>
                    </a:lnTo>
                    <a:lnTo>
                      <a:pt x="913" y="111"/>
                    </a:lnTo>
                    <a:lnTo>
                      <a:pt x="846" y="94"/>
                    </a:lnTo>
                    <a:lnTo>
                      <a:pt x="821" y="91"/>
                    </a:lnTo>
                    <a:lnTo>
                      <a:pt x="813" y="91"/>
                    </a:lnTo>
                    <a:lnTo>
                      <a:pt x="813" y="96"/>
                    </a:lnTo>
                    <a:lnTo>
                      <a:pt x="811" y="102"/>
                    </a:lnTo>
                    <a:lnTo>
                      <a:pt x="810" y="105"/>
                    </a:lnTo>
                    <a:lnTo>
                      <a:pt x="807" y="108"/>
                    </a:lnTo>
                    <a:lnTo>
                      <a:pt x="807" y="113"/>
                    </a:lnTo>
                    <a:lnTo>
                      <a:pt x="802" y="115"/>
                    </a:lnTo>
                    <a:lnTo>
                      <a:pt x="797" y="116"/>
                    </a:lnTo>
                    <a:lnTo>
                      <a:pt x="795" y="119"/>
                    </a:lnTo>
                    <a:lnTo>
                      <a:pt x="791" y="121"/>
                    </a:lnTo>
                    <a:lnTo>
                      <a:pt x="770" y="121"/>
                    </a:lnTo>
                    <a:lnTo>
                      <a:pt x="767" y="119"/>
                    </a:lnTo>
                    <a:lnTo>
                      <a:pt x="764" y="118"/>
                    </a:lnTo>
                    <a:lnTo>
                      <a:pt x="759" y="116"/>
                    </a:lnTo>
                    <a:lnTo>
                      <a:pt x="754" y="110"/>
                    </a:lnTo>
                    <a:lnTo>
                      <a:pt x="751" y="107"/>
                    </a:lnTo>
                    <a:lnTo>
                      <a:pt x="749" y="102"/>
                    </a:lnTo>
                    <a:lnTo>
                      <a:pt x="746" y="97"/>
                    </a:lnTo>
                    <a:lnTo>
                      <a:pt x="746" y="94"/>
                    </a:lnTo>
                    <a:lnTo>
                      <a:pt x="746" y="91"/>
                    </a:lnTo>
                    <a:lnTo>
                      <a:pt x="709" y="86"/>
                    </a:lnTo>
                    <a:lnTo>
                      <a:pt x="709" y="81"/>
                    </a:lnTo>
                    <a:lnTo>
                      <a:pt x="612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0" name="Freeform 143"/>
              <p:cNvSpPr>
                <a:spLocks/>
              </p:cNvSpPr>
              <p:nvPr/>
            </p:nvSpPr>
            <p:spPr bwMode="auto">
              <a:xfrm>
                <a:off x="3292" y="3575"/>
                <a:ext cx="27" cy="3"/>
              </a:xfrm>
              <a:custGeom>
                <a:avLst/>
                <a:gdLst>
                  <a:gd name="T0" fmla="*/ 0 w 56"/>
                  <a:gd name="T1" fmla="*/ 0 h 7"/>
                  <a:gd name="T2" fmla="*/ 0 w 56"/>
                  <a:gd name="T3" fmla="*/ 0 h 7"/>
                  <a:gd name="T4" fmla="*/ 0 w 56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56"/>
                  <a:gd name="T10" fmla="*/ 0 h 7"/>
                  <a:gd name="T11" fmla="*/ 56 w 56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6" h="7">
                    <a:moveTo>
                      <a:pt x="56" y="2"/>
                    </a:moveTo>
                    <a:lnTo>
                      <a:pt x="32" y="0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1" name="Line 144"/>
              <p:cNvSpPr>
                <a:spLocks noChangeShapeType="1"/>
              </p:cNvSpPr>
              <p:nvPr/>
            </p:nvSpPr>
            <p:spPr bwMode="auto">
              <a:xfrm>
                <a:off x="3306" y="3576"/>
                <a:ext cx="1" cy="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2" name="Line 145"/>
              <p:cNvSpPr>
                <a:spLocks noChangeShapeType="1"/>
              </p:cNvSpPr>
              <p:nvPr/>
            </p:nvSpPr>
            <p:spPr bwMode="auto">
              <a:xfrm flipV="1">
                <a:off x="3251" y="3718"/>
                <a:ext cx="1" cy="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3" name="Line 146"/>
              <p:cNvSpPr>
                <a:spLocks noChangeShapeType="1"/>
              </p:cNvSpPr>
              <p:nvPr/>
            </p:nvSpPr>
            <p:spPr bwMode="auto">
              <a:xfrm>
                <a:off x="3247" y="3718"/>
                <a:ext cx="1" cy="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4" name="Freeform 147"/>
              <p:cNvSpPr>
                <a:spLocks/>
              </p:cNvSpPr>
              <p:nvPr/>
            </p:nvSpPr>
            <p:spPr bwMode="auto">
              <a:xfrm>
                <a:off x="3386" y="3741"/>
                <a:ext cx="7" cy="24"/>
              </a:xfrm>
              <a:custGeom>
                <a:avLst/>
                <a:gdLst>
                  <a:gd name="T0" fmla="*/ 0 w 15"/>
                  <a:gd name="T1" fmla="*/ 0 h 48"/>
                  <a:gd name="T2" fmla="*/ 0 w 15"/>
                  <a:gd name="T3" fmla="*/ 0 h 48"/>
                  <a:gd name="T4" fmla="*/ 0 w 15"/>
                  <a:gd name="T5" fmla="*/ 1 h 48"/>
                  <a:gd name="T6" fmla="*/ 0 w 15"/>
                  <a:gd name="T7" fmla="*/ 1 h 48"/>
                  <a:gd name="T8" fmla="*/ 0 w 15"/>
                  <a:gd name="T9" fmla="*/ 1 h 48"/>
                  <a:gd name="T10" fmla="*/ 0 w 15"/>
                  <a:gd name="T11" fmla="*/ 1 h 48"/>
                  <a:gd name="T12" fmla="*/ 0 w 15"/>
                  <a:gd name="T13" fmla="*/ 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48"/>
                  <a:gd name="T23" fmla="*/ 15 w 1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48">
                    <a:moveTo>
                      <a:pt x="12" y="0"/>
                    </a:moveTo>
                    <a:lnTo>
                      <a:pt x="15" y="0"/>
                    </a:lnTo>
                    <a:lnTo>
                      <a:pt x="15" y="40"/>
                    </a:lnTo>
                    <a:lnTo>
                      <a:pt x="10" y="44"/>
                    </a:lnTo>
                    <a:lnTo>
                      <a:pt x="5" y="44"/>
                    </a:lnTo>
                    <a:lnTo>
                      <a:pt x="4" y="46"/>
                    </a:lnTo>
                    <a:lnTo>
                      <a:pt x="0" y="4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5" name="Freeform 148"/>
              <p:cNvSpPr>
                <a:spLocks/>
              </p:cNvSpPr>
              <p:nvPr/>
            </p:nvSpPr>
            <p:spPr bwMode="auto">
              <a:xfrm>
                <a:off x="3249" y="3765"/>
                <a:ext cx="191" cy="16"/>
              </a:xfrm>
              <a:custGeom>
                <a:avLst/>
                <a:gdLst>
                  <a:gd name="T0" fmla="*/ 1 w 380"/>
                  <a:gd name="T1" fmla="*/ 0 h 31"/>
                  <a:gd name="T2" fmla="*/ 1 w 380"/>
                  <a:gd name="T3" fmla="*/ 1 h 31"/>
                  <a:gd name="T4" fmla="*/ 0 w 380"/>
                  <a:gd name="T5" fmla="*/ 1 h 31"/>
                  <a:gd name="T6" fmla="*/ 0 60000 65536"/>
                  <a:gd name="T7" fmla="*/ 0 60000 65536"/>
                  <a:gd name="T8" fmla="*/ 0 60000 65536"/>
                  <a:gd name="T9" fmla="*/ 0 w 380"/>
                  <a:gd name="T10" fmla="*/ 0 h 31"/>
                  <a:gd name="T11" fmla="*/ 380 w 380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0" h="31">
                    <a:moveTo>
                      <a:pt x="380" y="0"/>
                    </a:moveTo>
                    <a:lnTo>
                      <a:pt x="235" y="31"/>
                    </a:lnTo>
                    <a:lnTo>
                      <a:pt x="0" y="1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6" name="Line 149"/>
              <p:cNvSpPr>
                <a:spLocks noChangeShapeType="1"/>
              </p:cNvSpPr>
              <p:nvPr/>
            </p:nvSpPr>
            <p:spPr bwMode="auto">
              <a:xfrm flipH="1">
                <a:off x="3197" y="3584"/>
                <a:ext cx="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7" name="Line 150"/>
              <p:cNvSpPr>
                <a:spLocks noChangeShapeType="1"/>
              </p:cNvSpPr>
              <p:nvPr/>
            </p:nvSpPr>
            <p:spPr bwMode="auto">
              <a:xfrm flipV="1">
                <a:off x="3113" y="3588"/>
                <a:ext cx="8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8" name="Freeform 151"/>
              <p:cNvSpPr>
                <a:spLocks/>
              </p:cNvSpPr>
              <p:nvPr/>
            </p:nvSpPr>
            <p:spPr bwMode="auto">
              <a:xfrm>
                <a:off x="3078" y="3661"/>
                <a:ext cx="2" cy="18"/>
              </a:xfrm>
              <a:custGeom>
                <a:avLst/>
                <a:gdLst>
                  <a:gd name="T0" fmla="*/ 0 w 5"/>
                  <a:gd name="T1" fmla="*/ 0 h 35"/>
                  <a:gd name="T2" fmla="*/ 0 w 5"/>
                  <a:gd name="T3" fmla="*/ 1 h 35"/>
                  <a:gd name="T4" fmla="*/ 0 w 5"/>
                  <a:gd name="T5" fmla="*/ 1 h 35"/>
                  <a:gd name="T6" fmla="*/ 0 w 5"/>
                  <a:gd name="T7" fmla="*/ 1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35"/>
                  <a:gd name="T14" fmla="*/ 5 w 5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35">
                    <a:moveTo>
                      <a:pt x="5" y="0"/>
                    </a:moveTo>
                    <a:lnTo>
                      <a:pt x="5" y="35"/>
                    </a:lnTo>
                    <a:lnTo>
                      <a:pt x="0" y="35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9" name="Freeform 152"/>
              <p:cNvSpPr>
                <a:spLocks/>
              </p:cNvSpPr>
              <p:nvPr/>
            </p:nvSpPr>
            <p:spPr bwMode="auto">
              <a:xfrm>
                <a:off x="3052" y="3664"/>
                <a:ext cx="2" cy="16"/>
              </a:xfrm>
              <a:custGeom>
                <a:avLst/>
                <a:gdLst>
                  <a:gd name="T0" fmla="*/ 1 w 3"/>
                  <a:gd name="T1" fmla="*/ 0 h 32"/>
                  <a:gd name="T2" fmla="*/ 1 w 3"/>
                  <a:gd name="T3" fmla="*/ 1 h 32"/>
                  <a:gd name="T4" fmla="*/ 0 w 3"/>
                  <a:gd name="T5" fmla="*/ 1 h 32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32"/>
                  <a:gd name="T11" fmla="*/ 3 w 3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32">
                    <a:moveTo>
                      <a:pt x="3" y="0"/>
                    </a:moveTo>
                    <a:lnTo>
                      <a:pt x="3" y="32"/>
                    </a:lnTo>
                    <a:lnTo>
                      <a:pt x="0" y="32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0" name="Line 153"/>
              <p:cNvSpPr>
                <a:spLocks noChangeShapeType="1"/>
              </p:cNvSpPr>
              <p:nvPr/>
            </p:nvSpPr>
            <p:spPr bwMode="auto">
              <a:xfrm>
                <a:off x="3031" y="36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1" name="Line 154"/>
              <p:cNvSpPr>
                <a:spLocks noChangeShapeType="1"/>
              </p:cNvSpPr>
              <p:nvPr/>
            </p:nvSpPr>
            <p:spPr bwMode="auto">
              <a:xfrm>
                <a:off x="3029" y="3643"/>
                <a:ext cx="1" cy="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2" name="Line 155"/>
              <p:cNvSpPr>
                <a:spLocks noChangeShapeType="1"/>
              </p:cNvSpPr>
              <p:nvPr/>
            </p:nvSpPr>
            <p:spPr bwMode="auto">
              <a:xfrm flipV="1">
                <a:off x="3005" y="3692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3" name="Line 156"/>
              <p:cNvSpPr>
                <a:spLocks noChangeShapeType="1"/>
              </p:cNvSpPr>
              <p:nvPr/>
            </p:nvSpPr>
            <p:spPr bwMode="auto">
              <a:xfrm flipV="1">
                <a:off x="3003" y="3647"/>
                <a:ext cx="1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4" name="Line 157"/>
              <p:cNvSpPr>
                <a:spLocks noChangeShapeType="1"/>
              </p:cNvSpPr>
              <p:nvPr/>
            </p:nvSpPr>
            <p:spPr bwMode="auto">
              <a:xfrm>
                <a:off x="2982" y="3692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5" name="Line 158"/>
              <p:cNvSpPr>
                <a:spLocks noChangeShapeType="1"/>
              </p:cNvSpPr>
              <p:nvPr/>
            </p:nvSpPr>
            <p:spPr bwMode="auto">
              <a:xfrm>
                <a:off x="2980" y="3651"/>
                <a:ext cx="1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6" name="Line 159"/>
              <p:cNvSpPr>
                <a:spLocks noChangeShapeType="1"/>
              </p:cNvSpPr>
              <p:nvPr/>
            </p:nvSpPr>
            <p:spPr bwMode="auto">
              <a:xfrm flipV="1">
                <a:off x="2964" y="3692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7" name="Line 160"/>
              <p:cNvSpPr>
                <a:spLocks noChangeShapeType="1"/>
              </p:cNvSpPr>
              <p:nvPr/>
            </p:nvSpPr>
            <p:spPr bwMode="auto">
              <a:xfrm flipV="1">
                <a:off x="2961" y="3653"/>
                <a:ext cx="1" cy="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8" name="Line 161"/>
              <p:cNvSpPr>
                <a:spLocks noChangeShapeType="1"/>
              </p:cNvSpPr>
              <p:nvPr/>
            </p:nvSpPr>
            <p:spPr bwMode="auto">
              <a:xfrm>
                <a:off x="2944" y="3693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9" name="Line 162"/>
              <p:cNvSpPr>
                <a:spLocks noChangeShapeType="1"/>
              </p:cNvSpPr>
              <p:nvPr/>
            </p:nvSpPr>
            <p:spPr bwMode="auto">
              <a:xfrm>
                <a:off x="2942" y="3657"/>
                <a:ext cx="1" cy="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0" name="Line 163"/>
              <p:cNvSpPr>
                <a:spLocks noChangeShapeType="1"/>
              </p:cNvSpPr>
              <p:nvPr/>
            </p:nvSpPr>
            <p:spPr bwMode="auto">
              <a:xfrm flipV="1">
                <a:off x="2923" y="3694"/>
                <a:ext cx="1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1" name="Line 164"/>
              <p:cNvSpPr>
                <a:spLocks noChangeShapeType="1"/>
              </p:cNvSpPr>
              <p:nvPr/>
            </p:nvSpPr>
            <p:spPr bwMode="auto">
              <a:xfrm flipV="1">
                <a:off x="2921" y="3660"/>
                <a:ext cx="1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2" name="Line 165"/>
              <p:cNvSpPr>
                <a:spLocks noChangeShapeType="1"/>
              </p:cNvSpPr>
              <p:nvPr/>
            </p:nvSpPr>
            <p:spPr bwMode="auto">
              <a:xfrm>
                <a:off x="2907" y="3694"/>
                <a:ext cx="1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3" name="Freeform 166"/>
              <p:cNvSpPr>
                <a:spLocks/>
              </p:cNvSpPr>
              <p:nvPr/>
            </p:nvSpPr>
            <p:spPr bwMode="auto">
              <a:xfrm>
                <a:off x="2919" y="3676"/>
                <a:ext cx="132" cy="8"/>
              </a:xfrm>
              <a:custGeom>
                <a:avLst/>
                <a:gdLst>
                  <a:gd name="T0" fmla="*/ 1 w 262"/>
                  <a:gd name="T1" fmla="*/ 0 h 18"/>
                  <a:gd name="T2" fmla="*/ 1 w 262"/>
                  <a:gd name="T3" fmla="*/ 0 h 18"/>
                  <a:gd name="T4" fmla="*/ 1 w 262"/>
                  <a:gd name="T5" fmla="*/ 0 h 18"/>
                  <a:gd name="T6" fmla="*/ 1 w 262"/>
                  <a:gd name="T7" fmla="*/ 0 h 18"/>
                  <a:gd name="T8" fmla="*/ 1 w 262"/>
                  <a:gd name="T9" fmla="*/ 0 h 18"/>
                  <a:gd name="T10" fmla="*/ 1 w 262"/>
                  <a:gd name="T11" fmla="*/ 0 h 18"/>
                  <a:gd name="T12" fmla="*/ 1 w 262"/>
                  <a:gd name="T13" fmla="*/ 0 h 18"/>
                  <a:gd name="T14" fmla="*/ 0 w 262"/>
                  <a:gd name="T15" fmla="*/ 0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2"/>
                  <a:gd name="T25" fmla="*/ 0 h 18"/>
                  <a:gd name="T26" fmla="*/ 262 w 262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2" h="18">
                    <a:moveTo>
                      <a:pt x="262" y="0"/>
                    </a:moveTo>
                    <a:lnTo>
                      <a:pt x="218" y="5"/>
                    </a:lnTo>
                    <a:lnTo>
                      <a:pt x="167" y="7"/>
                    </a:lnTo>
                    <a:lnTo>
                      <a:pt x="120" y="10"/>
                    </a:lnTo>
                    <a:lnTo>
                      <a:pt x="84" y="13"/>
                    </a:lnTo>
                    <a:lnTo>
                      <a:pt x="46" y="14"/>
                    </a:lnTo>
                    <a:lnTo>
                      <a:pt x="4" y="16"/>
                    </a:lnTo>
                    <a:lnTo>
                      <a:pt x="0" y="1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4" name="Line 167"/>
              <p:cNvSpPr>
                <a:spLocks noChangeShapeType="1"/>
              </p:cNvSpPr>
              <p:nvPr/>
            </p:nvSpPr>
            <p:spPr bwMode="auto">
              <a:xfrm flipV="1">
                <a:off x="2898" y="3710"/>
                <a:ext cx="2" cy="2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5" name="Freeform 168"/>
              <p:cNvSpPr>
                <a:spLocks/>
              </p:cNvSpPr>
              <p:nvPr/>
            </p:nvSpPr>
            <p:spPr bwMode="auto">
              <a:xfrm>
                <a:off x="3292" y="3575"/>
                <a:ext cx="15" cy="25"/>
              </a:xfrm>
              <a:custGeom>
                <a:avLst/>
                <a:gdLst>
                  <a:gd name="T0" fmla="*/ 0 w 32"/>
                  <a:gd name="T1" fmla="*/ 0 h 51"/>
                  <a:gd name="T2" fmla="*/ 0 w 32"/>
                  <a:gd name="T3" fmla="*/ 0 h 51"/>
                  <a:gd name="T4" fmla="*/ 0 w 32"/>
                  <a:gd name="T5" fmla="*/ 0 h 51"/>
                  <a:gd name="T6" fmla="*/ 0 w 32"/>
                  <a:gd name="T7" fmla="*/ 0 h 51"/>
                  <a:gd name="T8" fmla="*/ 0 w 32"/>
                  <a:gd name="T9" fmla="*/ 0 h 51"/>
                  <a:gd name="T10" fmla="*/ 0 w 32"/>
                  <a:gd name="T11" fmla="*/ 0 h 51"/>
                  <a:gd name="T12" fmla="*/ 0 w 32"/>
                  <a:gd name="T13" fmla="*/ 0 h 51"/>
                  <a:gd name="T14" fmla="*/ 0 w 32"/>
                  <a:gd name="T15" fmla="*/ 0 h 51"/>
                  <a:gd name="T16" fmla="*/ 0 w 32"/>
                  <a:gd name="T17" fmla="*/ 0 h 51"/>
                  <a:gd name="T18" fmla="*/ 0 w 32"/>
                  <a:gd name="T19" fmla="*/ 0 h 51"/>
                  <a:gd name="T20" fmla="*/ 0 w 32"/>
                  <a:gd name="T21" fmla="*/ 0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51"/>
                  <a:gd name="T35" fmla="*/ 32 w 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51">
                    <a:moveTo>
                      <a:pt x="32" y="0"/>
                    </a:moveTo>
                    <a:lnTo>
                      <a:pt x="29" y="2"/>
                    </a:lnTo>
                    <a:lnTo>
                      <a:pt x="29" y="51"/>
                    </a:lnTo>
                    <a:lnTo>
                      <a:pt x="24" y="51"/>
                    </a:lnTo>
                    <a:lnTo>
                      <a:pt x="22" y="26"/>
                    </a:lnTo>
                    <a:lnTo>
                      <a:pt x="21" y="20"/>
                    </a:lnTo>
                    <a:lnTo>
                      <a:pt x="18" y="13"/>
                    </a:lnTo>
                    <a:lnTo>
                      <a:pt x="13" y="10"/>
                    </a:lnTo>
                    <a:lnTo>
                      <a:pt x="8" y="8"/>
                    </a:lnTo>
                    <a:lnTo>
                      <a:pt x="0" y="7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6" name="Freeform 169"/>
              <p:cNvSpPr>
                <a:spLocks/>
              </p:cNvSpPr>
              <p:nvPr/>
            </p:nvSpPr>
            <p:spPr bwMode="auto">
              <a:xfrm>
                <a:off x="3306" y="3575"/>
                <a:ext cx="37" cy="28"/>
              </a:xfrm>
              <a:custGeom>
                <a:avLst/>
                <a:gdLst>
                  <a:gd name="T0" fmla="*/ 0 w 75"/>
                  <a:gd name="T1" fmla="*/ 1 h 56"/>
                  <a:gd name="T2" fmla="*/ 0 w 75"/>
                  <a:gd name="T3" fmla="*/ 1 h 56"/>
                  <a:gd name="T4" fmla="*/ 0 w 75"/>
                  <a:gd name="T5" fmla="*/ 1 h 56"/>
                  <a:gd name="T6" fmla="*/ 0 w 75"/>
                  <a:gd name="T7" fmla="*/ 1 h 56"/>
                  <a:gd name="T8" fmla="*/ 0 w 75"/>
                  <a:gd name="T9" fmla="*/ 1 h 56"/>
                  <a:gd name="T10" fmla="*/ 0 w 75"/>
                  <a:gd name="T11" fmla="*/ 1 h 56"/>
                  <a:gd name="T12" fmla="*/ 0 w 75"/>
                  <a:gd name="T13" fmla="*/ 0 h 56"/>
                  <a:gd name="T14" fmla="*/ 0 w 75"/>
                  <a:gd name="T15" fmla="*/ 1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56"/>
                  <a:gd name="T26" fmla="*/ 75 w 75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56">
                    <a:moveTo>
                      <a:pt x="27" y="2"/>
                    </a:moveTo>
                    <a:lnTo>
                      <a:pt x="57" y="4"/>
                    </a:lnTo>
                    <a:lnTo>
                      <a:pt x="75" y="5"/>
                    </a:lnTo>
                    <a:lnTo>
                      <a:pt x="75" y="56"/>
                    </a:lnTo>
                    <a:lnTo>
                      <a:pt x="0" y="53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27" y="2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7" name="Freeform 170"/>
              <p:cNvSpPr>
                <a:spLocks/>
              </p:cNvSpPr>
              <p:nvPr/>
            </p:nvSpPr>
            <p:spPr bwMode="auto">
              <a:xfrm>
                <a:off x="3319" y="3580"/>
                <a:ext cx="17" cy="15"/>
              </a:xfrm>
              <a:custGeom>
                <a:avLst/>
                <a:gdLst>
                  <a:gd name="T0" fmla="*/ 0 w 35"/>
                  <a:gd name="T1" fmla="*/ 1 h 30"/>
                  <a:gd name="T2" fmla="*/ 0 w 35"/>
                  <a:gd name="T3" fmla="*/ 1 h 30"/>
                  <a:gd name="T4" fmla="*/ 0 w 35"/>
                  <a:gd name="T5" fmla="*/ 1 h 30"/>
                  <a:gd name="T6" fmla="*/ 0 w 35"/>
                  <a:gd name="T7" fmla="*/ 1 h 30"/>
                  <a:gd name="T8" fmla="*/ 0 w 35"/>
                  <a:gd name="T9" fmla="*/ 1 h 30"/>
                  <a:gd name="T10" fmla="*/ 0 w 35"/>
                  <a:gd name="T11" fmla="*/ 1 h 30"/>
                  <a:gd name="T12" fmla="*/ 0 w 35"/>
                  <a:gd name="T13" fmla="*/ 1 h 30"/>
                  <a:gd name="T14" fmla="*/ 0 w 35"/>
                  <a:gd name="T15" fmla="*/ 1 h 30"/>
                  <a:gd name="T16" fmla="*/ 0 w 35"/>
                  <a:gd name="T17" fmla="*/ 0 h 30"/>
                  <a:gd name="T18" fmla="*/ 0 w 35"/>
                  <a:gd name="T19" fmla="*/ 0 h 30"/>
                  <a:gd name="T20" fmla="*/ 0 w 35"/>
                  <a:gd name="T21" fmla="*/ 1 h 30"/>
                  <a:gd name="T22" fmla="*/ 0 w 35"/>
                  <a:gd name="T23" fmla="*/ 1 h 30"/>
                  <a:gd name="T24" fmla="*/ 0 w 35"/>
                  <a:gd name="T25" fmla="*/ 1 h 30"/>
                  <a:gd name="T26" fmla="*/ 0 w 35"/>
                  <a:gd name="T27" fmla="*/ 1 h 30"/>
                  <a:gd name="T28" fmla="*/ 0 w 35"/>
                  <a:gd name="T29" fmla="*/ 1 h 30"/>
                  <a:gd name="T30" fmla="*/ 0 w 35"/>
                  <a:gd name="T31" fmla="*/ 1 h 30"/>
                  <a:gd name="T32" fmla="*/ 0 w 35"/>
                  <a:gd name="T33" fmla="*/ 1 h 30"/>
                  <a:gd name="T34" fmla="*/ 0 w 35"/>
                  <a:gd name="T35" fmla="*/ 1 h 30"/>
                  <a:gd name="T36" fmla="*/ 0 w 35"/>
                  <a:gd name="T37" fmla="*/ 1 h 30"/>
                  <a:gd name="T38" fmla="*/ 0 w 35"/>
                  <a:gd name="T39" fmla="*/ 1 h 30"/>
                  <a:gd name="T40" fmla="*/ 0 w 35"/>
                  <a:gd name="T41" fmla="*/ 1 h 30"/>
                  <a:gd name="T42" fmla="*/ 0 w 35"/>
                  <a:gd name="T43" fmla="*/ 1 h 30"/>
                  <a:gd name="T44" fmla="*/ 0 w 35"/>
                  <a:gd name="T45" fmla="*/ 1 h 30"/>
                  <a:gd name="T46" fmla="*/ 0 w 35"/>
                  <a:gd name="T47" fmla="*/ 1 h 30"/>
                  <a:gd name="T48" fmla="*/ 0 w 35"/>
                  <a:gd name="T49" fmla="*/ 1 h 30"/>
                  <a:gd name="T50" fmla="*/ 0 w 35"/>
                  <a:gd name="T51" fmla="*/ 1 h 30"/>
                  <a:gd name="T52" fmla="*/ 0 w 35"/>
                  <a:gd name="T53" fmla="*/ 1 h 30"/>
                  <a:gd name="T54" fmla="*/ 0 w 35"/>
                  <a:gd name="T55" fmla="*/ 1 h 30"/>
                  <a:gd name="T56" fmla="*/ 0 w 35"/>
                  <a:gd name="T57" fmla="*/ 1 h 30"/>
                  <a:gd name="T58" fmla="*/ 0 w 35"/>
                  <a:gd name="T59" fmla="*/ 1 h 30"/>
                  <a:gd name="T60" fmla="*/ 0 w 35"/>
                  <a:gd name="T61" fmla="*/ 1 h 30"/>
                  <a:gd name="T62" fmla="*/ 0 w 35"/>
                  <a:gd name="T63" fmla="*/ 1 h 30"/>
                  <a:gd name="T64" fmla="*/ 0 w 35"/>
                  <a:gd name="T65" fmla="*/ 1 h 30"/>
                  <a:gd name="T66" fmla="*/ 0 w 35"/>
                  <a:gd name="T67" fmla="*/ 1 h 30"/>
                  <a:gd name="T68" fmla="*/ 0 w 35"/>
                  <a:gd name="T69" fmla="*/ 1 h 30"/>
                  <a:gd name="T70" fmla="*/ 0 w 35"/>
                  <a:gd name="T71" fmla="*/ 1 h 30"/>
                  <a:gd name="T72" fmla="*/ 0 w 35"/>
                  <a:gd name="T73" fmla="*/ 1 h 3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5"/>
                  <a:gd name="T112" fmla="*/ 0 h 30"/>
                  <a:gd name="T113" fmla="*/ 35 w 35"/>
                  <a:gd name="T114" fmla="*/ 30 h 3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5" h="30">
                    <a:moveTo>
                      <a:pt x="0" y="14"/>
                    </a:moveTo>
                    <a:lnTo>
                      <a:pt x="2" y="11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10" y="1"/>
                    </a:lnTo>
                    <a:lnTo>
                      <a:pt x="11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27" y="1"/>
                    </a:lnTo>
                    <a:lnTo>
                      <a:pt x="27" y="3"/>
                    </a:lnTo>
                    <a:lnTo>
                      <a:pt x="30" y="3"/>
                    </a:lnTo>
                    <a:lnTo>
                      <a:pt x="30" y="4"/>
                    </a:lnTo>
                    <a:lnTo>
                      <a:pt x="34" y="8"/>
                    </a:lnTo>
                    <a:lnTo>
                      <a:pt x="34" y="11"/>
                    </a:lnTo>
                    <a:lnTo>
                      <a:pt x="35" y="12"/>
                    </a:lnTo>
                    <a:lnTo>
                      <a:pt x="35" y="15"/>
                    </a:lnTo>
                    <a:lnTo>
                      <a:pt x="34" y="19"/>
                    </a:lnTo>
                    <a:lnTo>
                      <a:pt x="34" y="22"/>
                    </a:lnTo>
                    <a:lnTo>
                      <a:pt x="30" y="23"/>
                    </a:lnTo>
                    <a:lnTo>
                      <a:pt x="29" y="27"/>
                    </a:lnTo>
                    <a:lnTo>
                      <a:pt x="27" y="28"/>
                    </a:lnTo>
                    <a:lnTo>
                      <a:pt x="26" y="28"/>
                    </a:lnTo>
                    <a:lnTo>
                      <a:pt x="22" y="28"/>
                    </a:lnTo>
                    <a:lnTo>
                      <a:pt x="21" y="30"/>
                    </a:lnTo>
                    <a:lnTo>
                      <a:pt x="15" y="30"/>
                    </a:lnTo>
                    <a:lnTo>
                      <a:pt x="11" y="28"/>
                    </a:lnTo>
                    <a:lnTo>
                      <a:pt x="10" y="28"/>
                    </a:lnTo>
                    <a:lnTo>
                      <a:pt x="8" y="27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2" y="17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8" name="Freeform 171"/>
              <p:cNvSpPr>
                <a:spLocks/>
              </p:cNvSpPr>
              <p:nvPr/>
            </p:nvSpPr>
            <p:spPr bwMode="auto">
              <a:xfrm>
                <a:off x="3317" y="3579"/>
                <a:ext cx="18" cy="19"/>
              </a:xfrm>
              <a:custGeom>
                <a:avLst/>
                <a:gdLst>
                  <a:gd name="T0" fmla="*/ 0 w 37"/>
                  <a:gd name="T1" fmla="*/ 0 h 39"/>
                  <a:gd name="T2" fmla="*/ 0 w 37"/>
                  <a:gd name="T3" fmla="*/ 0 h 39"/>
                  <a:gd name="T4" fmla="*/ 0 w 37"/>
                  <a:gd name="T5" fmla="*/ 0 h 39"/>
                  <a:gd name="T6" fmla="*/ 0 w 37"/>
                  <a:gd name="T7" fmla="*/ 0 h 39"/>
                  <a:gd name="T8" fmla="*/ 0 w 37"/>
                  <a:gd name="T9" fmla="*/ 0 h 39"/>
                  <a:gd name="T10" fmla="*/ 0 w 37"/>
                  <a:gd name="T11" fmla="*/ 0 h 39"/>
                  <a:gd name="T12" fmla="*/ 0 w 37"/>
                  <a:gd name="T13" fmla="*/ 0 h 39"/>
                  <a:gd name="T14" fmla="*/ 0 w 37"/>
                  <a:gd name="T15" fmla="*/ 0 h 39"/>
                  <a:gd name="T16" fmla="*/ 0 w 37"/>
                  <a:gd name="T17" fmla="*/ 0 h 39"/>
                  <a:gd name="T18" fmla="*/ 0 w 37"/>
                  <a:gd name="T19" fmla="*/ 0 h 39"/>
                  <a:gd name="T20" fmla="*/ 0 w 37"/>
                  <a:gd name="T21" fmla="*/ 0 h 39"/>
                  <a:gd name="T22" fmla="*/ 0 w 37"/>
                  <a:gd name="T23" fmla="*/ 0 h 39"/>
                  <a:gd name="T24" fmla="*/ 0 w 37"/>
                  <a:gd name="T25" fmla="*/ 0 h 39"/>
                  <a:gd name="T26" fmla="*/ 0 w 37"/>
                  <a:gd name="T27" fmla="*/ 0 h 39"/>
                  <a:gd name="T28" fmla="*/ 0 w 37"/>
                  <a:gd name="T29" fmla="*/ 0 h 39"/>
                  <a:gd name="T30" fmla="*/ 0 w 37"/>
                  <a:gd name="T31" fmla="*/ 0 h 39"/>
                  <a:gd name="T32" fmla="*/ 0 w 37"/>
                  <a:gd name="T33" fmla="*/ 0 h 39"/>
                  <a:gd name="T34" fmla="*/ 0 w 37"/>
                  <a:gd name="T35" fmla="*/ 0 h 39"/>
                  <a:gd name="T36" fmla="*/ 0 w 37"/>
                  <a:gd name="T37" fmla="*/ 0 h 39"/>
                  <a:gd name="T38" fmla="*/ 0 w 37"/>
                  <a:gd name="T39" fmla="*/ 0 h 39"/>
                  <a:gd name="T40" fmla="*/ 0 w 37"/>
                  <a:gd name="T41" fmla="*/ 0 h 39"/>
                  <a:gd name="T42" fmla="*/ 0 w 37"/>
                  <a:gd name="T43" fmla="*/ 0 h 39"/>
                  <a:gd name="T44" fmla="*/ 0 w 37"/>
                  <a:gd name="T45" fmla="*/ 0 h 39"/>
                  <a:gd name="T46" fmla="*/ 0 w 37"/>
                  <a:gd name="T47" fmla="*/ 0 h 39"/>
                  <a:gd name="T48" fmla="*/ 0 w 37"/>
                  <a:gd name="T49" fmla="*/ 0 h 39"/>
                  <a:gd name="T50" fmla="*/ 0 w 37"/>
                  <a:gd name="T51" fmla="*/ 0 h 39"/>
                  <a:gd name="T52" fmla="*/ 0 w 37"/>
                  <a:gd name="T53" fmla="*/ 0 h 39"/>
                  <a:gd name="T54" fmla="*/ 0 w 37"/>
                  <a:gd name="T55" fmla="*/ 0 h 39"/>
                  <a:gd name="T56" fmla="*/ 0 w 37"/>
                  <a:gd name="T57" fmla="*/ 0 h 39"/>
                  <a:gd name="T58" fmla="*/ 0 w 37"/>
                  <a:gd name="T59" fmla="*/ 0 h 39"/>
                  <a:gd name="T60" fmla="*/ 0 w 37"/>
                  <a:gd name="T61" fmla="*/ 0 h 39"/>
                  <a:gd name="T62" fmla="*/ 0 w 37"/>
                  <a:gd name="T63" fmla="*/ 0 h 39"/>
                  <a:gd name="T64" fmla="*/ 0 w 37"/>
                  <a:gd name="T65" fmla="*/ 0 h 3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7"/>
                  <a:gd name="T100" fmla="*/ 0 h 39"/>
                  <a:gd name="T101" fmla="*/ 37 w 37"/>
                  <a:gd name="T102" fmla="*/ 39 h 3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7" h="39">
                    <a:moveTo>
                      <a:pt x="30" y="5"/>
                    </a:moveTo>
                    <a:lnTo>
                      <a:pt x="30" y="4"/>
                    </a:lnTo>
                    <a:lnTo>
                      <a:pt x="29" y="4"/>
                    </a:lnTo>
                    <a:lnTo>
                      <a:pt x="25" y="2"/>
                    </a:lnTo>
                    <a:lnTo>
                      <a:pt x="22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3" y="5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2" y="12"/>
                    </a:lnTo>
                    <a:lnTo>
                      <a:pt x="0" y="13"/>
                    </a:lnTo>
                    <a:lnTo>
                      <a:pt x="0" y="23"/>
                    </a:lnTo>
                    <a:lnTo>
                      <a:pt x="2" y="26"/>
                    </a:lnTo>
                    <a:lnTo>
                      <a:pt x="2" y="27"/>
                    </a:lnTo>
                    <a:lnTo>
                      <a:pt x="2" y="31"/>
                    </a:lnTo>
                    <a:lnTo>
                      <a:pt x="3" y="32"/>
                    </a:lnTo>
                    <a:lnTo>
                      <a:pt x="6" y="32"/>
                    </a:lnTo>
                    <a:lnTo>
                      <a:pt x="6" y="35"/>
                    </a:lnTo>
                    <a:lnTo>
                      <a:pt x="10" y="35"/>
                    </a:lnTo>
                    <a:lnTo>
                      <a:pt x="11" y="35"/>
                    </a:lnTo>
                    <a:lnTo>
                      <a:pt x="13" y="37"/>
                    </a:lnTo>
                    <a:lnTo>
                      <a:pt x="16" y="39"/>
                    </a:lnTo>
                    <a:lnTo>
                      <a:pt x="19" y="39"/>
                    </a:lnTo>
                    <a:lnTo>
                      <a:pt x="21" y="37"/>
                    </a:lnTo>
                    <a:lnTo>
                      <a:pt x="22" y="37"/>
                    </a:lnTo>
                    <a:lnTo>
                      <a:pt x="25" y="35"/>
                    </a:lnTo>
                    <a:lnTo>
                      <a:pt x="29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32" y="31"/>
                    </a:lnTo>
                    <a:lnTo>
                      <a:pt x="33" y="29"/>
                    </a:lnTo>
                    <a:lnTo>
                      <a:pt x="35" y="27"/>
                    </a:lnTo>
                    <a:lnTo>
                      <a:pt x="37" y="24"/>
                    </a:lnTo>
                    <a:lnTo>
                      <a:pt x="37" y="21"/>
                    </a:lnTo>
                    <a:lnTo>
                      <a:pt x="37" y="26"/>
                    </a:lnTo>
                    <a:lnTo>
                      <a:pt x="33" y="27"/>
                    </a:lnTo>
                    <a:lnTo>
                      <a:pt x="32" y="29"/>
                    </a:lnTo>
                    <a:lnTo>
                      <a:pt x="30" y="32"/>
                    </a:lnTo>
                    <a:lnTo>
                      <a:pt x="29" y="32"/>
                    </a:lnTo>
                    <a:lnTo>
                      <a:pt x="25" y="32"/>
                    </a:lnTo>
                    <a:lnTo>
                      <a:pt x="24" y="34"/>
                    </a:lnTo>
                    <a:lnTo>
                      <a:pt x="19" y="34"/>
                    </a:lnTo>
                    <a:lnTo>
                      <a:pt x="16" y="32"/>
                    </a:lnTo>
                    <a:lnTo>
                      <a:pt x="13" y="32"/>
                    </a:lnTo>
                    <a:lnTo>
                      <a:pt x="11" y="31"/>
                    </a:lnTo>
                    <a:lnTo>
                      <a:pt x="10" y="29"/>
                    </a:lnTo>
                    <a:lnTo>
                      <a:pt x="8" y="27"/>
                    </a:lnTo>
                    <a:lnTo>
                      <a:pt x="6" y="26"/>
                    </a:lnTo>
                    <a:lnTo>
                      <a:pt x="6" y="24"/>
                    </a:lnTo>
                    <a:lnTo>
                      <a:pt x="6" y="19"/>
                    </a:lnTo>
                    <a:lnTo>
                      <a:pt x="5" y="18"/>
                    </a:lnTo>
                    <a:lnTo>
                      <a:pt x="6" y="15"/>
                    </a:lnTo>
                    <a:lnTo>
                      <a:pt x="6" y="12"/>
                    </a:lnTo>
                    <a:lnTo>
                      <a:pt x="6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6" y="4"/>
                    </a:lnTo>
                    <a:lnTo>
                      <a:pt x="25" y="4"/>
                    </a:lnTo>
                    <a:lnTo>
                      <a:pt x="29" y="4"/>
                    </a:lnTo>
                    <a:lnTo>
                      <a:pt x="30" y="4"/>
                    </a:lnTo>
                    <a:lnTo>
                      <a:pt x="30" y="5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9" name="Line 172"/>
              <p:cNvSpPr>
                <a:spLocks noChangeShapeType="1"/>
              </p:cNvSpPr>
              <p:nvPr/>
            </p:nvSpPr>
            <p:spPr bwMode="auto">
              <a:xfrm flipV="1">
                <a:off x="3326" y="3586"/>
                <a:ext cx="12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0" name="Line 173"/>
              <p:cNvSpPr>
                <a:spLocks noChangeShapeType="1"/>
              </p:cNvSpPr>
              <p:nvPr/>
            </p:nvSpPr>
            <p:spPr bwMode="auto">
              <a:xfrm>
                <a:off x="3326" y="3587"/>
                <a:ext cx="6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1" name="Rectangle 174"/>
              <p:cNvSpPr>
                <a:spLocks noChangeArrowheads="1"/>
              </p:cNvSpPr>
              <p:nvPr/>
            </p:nvSpPr>
            <p:spPr bwMode="auto">
              <a:xfrm>
                <a:off x="3227" y="3525"/>
                <a:ext cx="42" cy="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34" name="Group 175"/>
            <p:cNvGrpSpPr>
              <a:grpSpLocks/>
            </p:cNvGrpSpPr>
            <p:nvPr/>
          </p:nvGrpSpPr>
          <p:grpSpPr bwMode="auto">
            <a:xfrm>
              <a:off x="3923" y="3097"/>
              <a:ext cx="832" cy="420"/>
              <a:chOff x="3923" y="3097"/>
              <a:chExt cx="832" cy="420"/>
            </a:xfrm>
          </p:grpSpPr>
          <p:grpSp>
            <p:nvGrpSpPr>
              <p:cNvPr id="23431" name="Group 176"/>
              <p:cNvGrpSpPr>
                <a:grpSpLocks/>
              </p:cNvGrpSpPr>
              <p:nvPr/>
            </p:nvGrpSpPr>
            <p:grpSpPr bwMode="auto">
              <a:xfrm>
                <a:off x="4540" y="3097"/>
                <a:ext cx="90" cy="333"/>
                <a:chOff x="4540" y="3097"/>
                <a:chExt cx="90" cy="333"/>
              </a:xfrm>
            </p:grpSpPr>
            <p:sp>
              <p:nvSpPr>
                <p:cNvPr id="23531" name="Freeform 177"/>
                <p:cNvSpPr>
                  <a:spLocks/>
                </p:cNvSpPr>
                <p:nvPr/>
              </p:nvSpPr>
              <p:spPr bwMode="auto">
                <a:xfrm>
                  <a:off x="4540" y="3097"/>
                  <a:ext cx="32" cy="333"/>
                </a:xfrm>
                <a:custGeom>
                  <a:avLst/>
                  <a:gdLst>
                    <a:gd name="T0" fmla="*/ 1 w 64"/>
                    <a:gd name="T1" fmla="*/ 0 h 667"/>
                    <a:gd name="T2" fmla="*/ 1 w 64"/>
                    <a:gd name="T3" fmla="*/ 0 h 667"/>
                    <a:gd name="T4" fmla="*/ 1 w 64"/>
                    <a:gd name="T5" fmla="*/ 0 h 667"/>
                    <a:gd name="T6" fmla="*/ 1 w 64"/>
                    <a:gd name="T7" fmla="*/ 0 h 667"/>
                    <a:gd name="T8" fmla="*/ 1 w 64"/>
                    <a:gd name="T9" fmla="*/ 0 h 667"/>
                    <a:gd name="T10" fmla="*/ 1 w 64"/>
                    <a:gd name="T11" fmla="*/ 0 h 667"/>
                    <a:gd name="T12" fmla="*/ 1 w 64"/>
                    <a:gd name="T13" fmla="*/ 0 h 667"/>
                    <a:gd name="T14" fmla="*/ 1 w 64"/>
                    <a:gd name="T15" fmla="*/ 0 h 667"/>
                    <a:gd name="T16" fmla="*/ 0 w 64"/>
                    <a:gd name="T17" fmla="*/ 0 h 667"/>
                    <a:gd name="T18" fmla="*/ 0 w 64"/>
                    <a:gd name="T19" fmla="*/ 0 h 667"/>
                    <a:gd name="T20" fmla="*/ 1 w 64"/>
                    <a:gd name="T21" fmla="*/ 0 h 667"/>
                    <a:gd name="T22" fmla="*/ 1 w 64"/>
                    <a:gd name="T23" fmla="*/ 0 h 667"/>
                    <a:gd name="T24" fmla="*/ 1 w 64"/>
                    <a:gd name="T25" fmla="*/ 0 h 667"/>
                    <a:gd name="T26" fmla="*/ 1 w 64"/>
                    <a:gd name="T27" fmla="*/ 0 h 667"/>
                    <a:gd name="T28" fmla="*/ 1 w 64"/>
                    <a:gd name="T29" fmla="*/ 0 h 667"/>
                    <a:gd name="T30" fmla="*/ 1 w 64"/>
                    <a:gd name="T31" fmla="*/ 0 h 667"/>
                    <a:gd name="T32" fmla="*/ 1 w 64"/>
                    <a:gd name="T33" fmla="*/ 0 h 667"/>
                    <a:gd name="T34" fmla="*/ 1 w 64"/>
                    <a:gd name="T35" fmla="*/ 0 h 667"/>
                    <a:gd name="T36" fmla="*/ 1 w 64"/>
                    <a:gd name="T37" fmla="*/ 0 h 667"/>
                    <a:gd name="T38" fmla="*/ 1 w 64"/>
                    <a:gd name="T39" fmla="*/ 0 h 66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4"/>
                    <a:gd name="T61" fmla="*/ 0 h 667"/>
                    <a:gd name="T62" fmla="*/ 64 w 64"/>
                    <a:gd name="T63" fmla="*/ 667 h 66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4" h="667">
                      <a:moveTo>
                        <a:pt x="18" y="0"/>
                      </a:moveTo>
                      <a:lnTo>
                        <a:pt x="18" y="107"/>
                      </a:lnTo>
                      <a:lnTo>
                        <a:pt x="13" y="107"/>
                      </a:lnTo>
                      <a:lnTo>
                        <a:pt x="13" y="213"/>
                      </a:lnTo>
                      <a:lnTo>
                        <a:pt x="7" y="213"/>
                      </a:lnTo>
                      <a:lnTo>
                        <a:pt x="7" y="312"/>
                      </a:lnTo>
                      <a:lnTo>
                        <a:pt x="4" y="312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35" y="667"/>
                      </a:lnTo>
                      <a:lnTo>
                        <a:pt x="64" y="444"/>
                      </a:lnTo>
                      <a:lnTo>
                        <a:pt x="64" y="312"/>
                      </a:lnTo>
                      <a:lnTo>
                        <a:pt x="61" y="312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32" name="Freeform 178"/>
                <p:cNvSpPr>
                  <a:spLocks/>
                </p:cNvSpPr>
                <p:nvPr/>
              </p:nvSpPr>
              <p:spPr bwMode="auto">
                <a:xfrm>
                  <a:off x="4596" y="3097"/>
                  <a:ext cx="34" cy="333"/>
                </a:xfrm>
                <a:custGeom>
                  <a:avLst/>
                  <a:gdLst>
                    <a:gd name="T0" fmla="*/ 1 w 67"/>
                    <a:gd name="T1" fmla="*/ 0 h 667"/>
                    <a:gd name="T2" fmla="*/ 1 w 67"/>
                    <a:gd name="T3" fmla="*/ 0 h 667"/>
                    <a:gd name="T4" fmla="*/ 1 w 67"/>
                    <a:gd name="T5" fmla="*/ 0 h 667"/>
                    <a:gd name="T6" fmla="*/ 1 w 67"/>
                    <a:gd name="T7" fmla="*/ 0 h 667"/>
                    <a:gd name="T8" fmla="*/ 1 w 67"/>
                    <a:gd name="T9" fmla="*/ 0 h 667"/>
                    <a:gd name="T10" fmla="*/ 1 w 67"/>
                    <a:gd name="T11" fmla="*/ 0 h 667"/>
                    <a:gd name="T12" fmla="*/ 1 w 67"/>
                    <a:gd name="T13" fmla="*/ 0 h 667"/>
                    <a:gd name="T14" fmla="*/ 1 w 67"/>
                    <a:gd name="T15" fmla="*/ 0 h 667"/>
                    <a:gd name="T16" fmla="*/ 0 w 67"/>
                    <a:gd name="T17" fmla="*/ 0 h 667"/>
                    <a:gd name="T18" fmla="*/ 0 w 67"/>
                    <a:gd name="T19" fmla="*/ 0 h 667"/>
                    <a:gd name="T20" fmla="*/ 1 w 67"/>
                    <a:gd name="T21" fmla="*/ 0 h 667"/>
                    <a:gd name="T22" fmla="*/ 1 w 67"/>
                    <a:gd name="T23" fmla="*/ 0 h 667"/>
                    <a:gd name="T24" fmla="*/ 1 w 67"/>
                    <a:gd name="T25" fmla="*/ 0 h 667"/>
                    <a:gd name="T26" fmla="*/ 1 w 67"/>
                    <a:gd name="T27" fmla="*/ 0 h 667"/>
                    <a:gd name="T28" fmla="*/ 1 w 67"/>
                    <a:gd name="T29" fmla="*/ 0 h 667"/>
                    <a:gd name="T30" fmla="*/ 1 w 67"/>
                    <a:gd name="T31" fmla="*/ 0 h 667"/>
                    <a:gd name="T32" fmla="*/ 1 w 67"/>
                    <a:gd name="T33" fmla="*/ 0 h 667"/>
                    <a:gd name="T34" fmla="*/ 1 w 67"/>
                    <a:gd name="T35" fmla="*/ 0 h 667"/>
                    <a:gd name="T36" fmla="*/ 1 w 67"/>
                    <a:gd name="T37" fmla="*/ 0 h 667"/>
                    <a:gd name="T38" fmla="*/ 1 w 67"/>
                    <a:gd name="T39" fmla="*/ 0 h 667"/>
                    <a:gd name="T40" fmla="*/ 1 w 67"/>
                    <a:gd name="T41" fmla="*/ 0 h 66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7"/>
                    <a:gd name="T64" fmla="*/ 0 h 667"/>
                    <a:gd name="T65" fmla="*/ 67 w 67"/>
                    <a:gd name="T66" fmla="*/ 667 h 66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7" h="667">
                      <a:moveTo>
                        <a:pt x="16" y="0"/>
                      </a:moveTo>
                      <a:lnTo>
                        <a:pt x="16" y="107"/>
                      </a:lnTo>
                      <a:lnTo>
                        <a:pt x="11" y="107"/>
                      </a:lnTo>
                      <a:lnTo>
                        <a:pt x="11" y="213"/>
                      </a:lnTo>
                      <a:lnTo>
                        <a:pt x="7" y="213"/>
                      </a:lnTo>
                      <a:lnTo>
                        <a:pt x="7" y="312"/>
                      </a:lnTo>
                      <a:lnTo>
                        <a:pt x="4" y="312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67" y="667"/>
                      </a:lnTo>
                      <a:lnTo>
                        <a:pt x="67" y="445"/>
                      </a:lnTo>
                      <a:lnTo>
                        <a:pt x="64" y="445"/>
                      </a:lnTo>
                      <a:lnTo>
                        <a:pt x="64" y="312"/>
                      </a:lnTo>
                      <a:lnTo>
                        <a:pt x="61" y="312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432" name="Group 179"/>
              <p:cNvGrpSpPr>
                <a:grpSpLocks/>
              </p:cNvGrpSpPr>
              <p:nvPr/>
            </p:nvGrpSpPr>
            <p:grpSpPr bwMode="auto">
              <a:xfrm>
                <a:off x="4608" y="3362"/>
                <a:ext cx="147" cy="143"/>
                <a:chOff x="4608" y="3362"/>
                <a:chExt cx="147" cy="143"/>
              </a:xfrm>
            </p:grpSpPr>
            <p:grpSp>
              <p:nvGrpSpPr>
                <p:cNvPr id="23520" name="Group 180"/>
                <p:cNvGrpSpPr>
                  <a:grpSpLocks/>
                </p:cNvGrpSpPr>
                <p:nvPr/>
              </p:nvGrpSpPr>
              <p:grpSpPr bwMode="auto">
                <a:xfrm>
                  <a:off x="4608" y="3362"/>
                  <a:ext cx="147" cy="143"/>
                  <a:chOff x="4608" y="3362"/>
                  <a:chExt cx="147" cy="143"/>
                </a:xfrm>
              </p:grpSpPr>
              <p:grpSp>
                <p:nvGrpSpPr>
                  <p:cNvPr id="23525" name="Group 181"/>
                  <p:cNvGrpSpPr>
                    <a:grpSpLocks/>
                  </p:cNvGrpSpPr>
                  <p:nvPr/>
                </p:nvGrpSpPr>
                <p:grpSpPr bwMode="auto">
                  <a:xfrm>
                    <a:off x="4645" y="3362"/>
                    <a:ext cx="42" cy="69"/>
                    <a:chOff x="4645" y="3362"/>
                    <a:chExt cx="42" cy="69"/>
                  </a:xfrm>
                </p:grpSpPr>
                <p:sp>
                  <p:nvSpPr>
                    <p:cNvPr id="23529" name="Rectangle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3" y="3362"/>
                      <a:ext cx="26" cy="1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30" name="Rectangle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5" y="3373"/>
                      <a:ext cx="42" cy="58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526" name="Group 184"/>
                  <p:cNvGrpSpPr>
                    <a:grpSpLocks/>
                  </p:cNvGrpSpPr>
                  <p:nvPr/>
                </p:nvGrpSpPr>
                <p:grpSpPr bwMode="auto">
                  <a:xfrm>
                    <a:off x="4608" y="3427"/>
                    <a:ext cx="147" cy="78"/>
                    <a:chOff x="4608" y="3427"/>
                    <a:chExt cx="147" cy="78"/>
                  </a:xfrm>
                </p:grpSpPr>
                <p:sp>
                  <p:nvSpPr>
                    <p:cNvPr id="23527" name="Rectangle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13" y="3435"/>
                      <a:ext cx="137" cy="7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28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8" y="3427"/>
                      <a:ext cx="147" cy="12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521" name="Group 187"/>
                <p:cNvGrpSpPr>
                  <a:grpSpLocks/>
                </p:cNvGrpSpPr>
                <p:nvPr/>
              </p:nvGrpSpPr>
              <p:grpSpPr bwMode="auto">
                <a:xfrm>
                  <a:off x="4624" y="3446"/>
                  <a:ext cx="111" cy="46"/>
                  <a:chOff x="4624" y="3446"/>
                  <a:chExt cx="111" cy="46"/>
                </a:xfrm>
              </p:grpSpPr>
              <p:sp>
                <p:nvSpPr>
                  <p:cNvPr id="23522" name="Rectangle 188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3446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23" name="Rectangle 189"/>
                  <p:cNvSpPr>
                    <a:spLocks noChangeArrowheads="1"/>
                  </p:cNvSpPr>
                  <p:nvPr/>
                </p:nvSpPr>
                <p:spPr bwMode="auto">
                  <a:xfrm>
                    <a:off x="4708" y="3446"/>
                    <a:ext cx="27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24" name="Rectangle 190"/>
                  <p:cNvSpPr>
                    <a:spLocks noChangeArrowheads="1"/>
                  </p:cNvSpPr>
                  <p:nvPr/>
                </p:nvSpPr>
                <p:spPr bwMode="auto">
                  <a:xfrm>
                    <a:off x="4666" y="3446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433" name="Group 191"/>
              <p:cNvGrpSpPr>
                <a:grpSpLocks/>
              </p:cNvGrpSpPr>
              <p:nvPr/>
            </p:nvGrpSpPr>
            <p:grpSpPr bwMode="auto">
              <a:xfrm>
                <a:off x="3923" y="3403"/>
                <a:ext cx="146" cy="102"/>
                <a:chOff x="3923" y="3403"/>
                <a:chExt cx="146" cy="102"/>
              </a:xfrm>
            </p:grpSpPr>
            <p:grpSp>
              <p:nvGrpSpPr>
                <p:cNvPr id="23511" name="Group 192"/>
                <p:cNvGrpSpPr>
                  <a:grpSpLocks/>
                </p:cNvGrpSpPr>
                <p:nvPr/>
              </p:nvGrpSpPr>
              <p:grpSpPr bwMode="auto">
                <a:xfrm>
                  <a:off x="3923" y="3403"/>
                  <a:ext cx="146" cy="102"/>
                  <a:chOff x="3923" y="3403"/>
                  <a:chExt cx="146" cy="102"/>
                </a:xfrm>
              </p:grpSpPr>
              <p:sp>
                <p:nvSpPr>
                  <p:cNvPr id="23516" name="Rectangle 193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3403"/>
                    <a:ext cx="44" cy="28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3517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3923" y="3427"/>
                    <a:ext cx="146" cy="78"/>
                    <a:chOff x="3923" y="3427"/>
                    <a:chExt cx="146" cy="78"/>
                  </a:xfrm>
                </p:grpSpPr>
                <p:sp>
                  <p:nvSpPr>
                    <p:cNvPr id="23518" name="Rectangle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8" y="3435"/>
                      <a:ext cx="137" cy="7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19" name="Rectangle 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3" y="3427"/>
                      <a:ext cx="146" cy="12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512" name="Group 197"/>
                <p:cNvGrpSpPr>
                  <a:grpSpLocks/>
                </p:cNvGrpSpPr>
                <p:nvPr/>
              </p:nvGrpSpPr>
              <p:grpSpPr bwMode="auto">
                <a:xfrm>
                  <a:off x="3938" y="3446"/>
                  <a:ext cx="115" cy="46"/>
                  <a:chOff x="3938" y="3446"/>
                  <a:chExt cx="115" cy="46"/>
                </a:xfrm>
              </p:grpSpPr>
              <p:sp>
                <p:nvSpPr>
                  <p:cNvPr id="23513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4021" y="3446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14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3938" y="3446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15" name="Rectangle 200"/>
                  <p:cNvSpPr>
                    <a:spLocks noChangeArrowheads="1"/>
                  </p:cNvSpPr>
                  <p:nvPr/>
                </p:nvSpPr>
                <p:spPr bwMode="auto">
                  <a:xfrm>
                    <a:off x="3979" y="3446"/>
                    <a:ext cx="33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434" name="Group 201"/>
              <p:cNvGrpSpPr>
                <a:grpSpLocks/>
              </p:cNvGrpSpPr>
              <p:nvPr/>
            </p:nvGrpSpPr>
            <p:grpSpPr bwMode="auto">
              <a:xfrm>
                <a:off x="4050" y="3274"/>
                <a:ext cx="573" cy="243"/>
                <a:chOff x="4050" y="3274"/>
                <a:chExt cx="573" cy="243"/>
              </a:xfrm>
            </p:grpSpPr>
            <p:grpSp>
              <p:nvGrpSpPr>
                <p:cNvPr id="23435" name="Group 202"/>
                <p:cNvGrpSpPr>
                  <a:grpSpLocks/>
                </p:cNvGrpSpPr>
                <p:nvPr/>
              </p:nvGrpSpPr>
              <p:grpSpPr bwMode="auto">
                <a:xfrm>
                  <a:off x="4050" y="3274"/>
                  <a:ext cx="573" cy="243"/>
                  <a:chOff x="4050" y="3274"/>
                  <a:chExt cx="573" cy="243"/>
                </a:xfrm>
              </p:grpSpPr>
              <p:sp>
                <p:nvSpPr>
                  <p:cNvPr id="23506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3314"/>
                    <a:ext cx="554" cy="203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07" name="Rectangle 204"/>
                  <p:cNvSpPr>
                    <a:spLocks noChangeArrowheads="1"/>
                  </p:cNvSpPr>
                  <p:nvPr/>
                </p:nvSpPr>
                <p:spPr bwMode="auto">
                  <a:xfrm>
                    <a:off x="4198" y="3280"/>
                    <a:ext cx="40" cy="25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08" name="Rectangle 205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3274"/>
                    <a:ext cx="54" cy="3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09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4050" y="3303"/>
                    <a:ext cx="573" cy="1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10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3413"/>
                    <a:ext cx="554" cy="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436" name="Group 208"/>
                <p:cNvGrpSpPr>
                  <a:grpSpLocks/>
                </p:cNvGrpSpPr>
                <p:nvPr/>
              </p:nvGrpSpPr>
              <p:grpSpPr bwMode="auto">
                <a:xfrm>
                  <a:off x="4070" y="3333"/>
                  <a:ext cx="526" cy="165"/>
                  <a:chOff x="4070" y="3333"/>
                  <a:chExt cx="526" cy="165"/>
                </a:xfrm>
              </p:grpSpPr>
              <p:grpSp>
                <p:nvGrpSpPr>
                  <p:cNvPr id="23441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4146" y="3432"/>
                    <a:ext cx="67" cy="66"/>
                    <a:chOff x="4146" y="3432"/>
                    <a:chExt cx="67" cy="66"/>
                  </a:xfrm>
                </p:grpSpPr>
                <p:sp>
                  <p:nvSpPr>
                    <p:cNvPr id="23502" name="Rectangle 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3" name="Rectangle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4" name="Line 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9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5" name="Line 2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9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2" name="Group 214"/>
                  <p:cNvGrpSpPr>
                    <a:grpSpLocks/>
                  </p:cNvGrpSpPr>
                  <p:nvPr/>
                </p:nvGrpSpPr>
                <p:grpSpPr bwMode="auto">
                  <a:xfrm>
                    <a:off x="4223" y="3432"/>
                    <a:ext cx="67" cy="66"/>
                    <a:chOff x="4223" y="3432"/>
                    <a:chExt cx="67" cy="66"/>
                  </a:xfrm>
                </p:grpSpPr>
                <p:sp>
                  <p:nvSpPr>
                    <p:cNvPr id="23498" name="Rectangle 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9" name="Rectangle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0" name="Line 2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6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1" name="Line 2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6" y="3462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3" name="Group 219"/>
                  <p:cNvGrpSpPr>
                    <a:grpSpLocks/>
                  </p:cNvGrpSpPr>
                  <p:nvPr/>
                </p:nvGrpSpPr>
                <p:grpSpPr bwMode="auto">
                  <a:xfrm>
                    <a:off x="4528" y="3432"/>
                    <a:ext cx="67" cy="66"/>
                    <a:chOff x="4528" y="3432"/>
                    <a:chExt cx="67" cy="66"/>
                  </a:xfrm>
                </p:grpSpPr>
                <p:sp>
                  <p:nvSpPr>
                    <p:cNvPr id="23494" name="Rectangle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1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5" name="Rectangle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8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6" name="Line 2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1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7" name="Line 2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1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4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4070" y="3432"/>
                    <a:ext cx="67" cy="66"/>
                    <a:chOff x="4070" y="3432"/>
                    <a:chExt cx="67" cy="66"/>
                  </a:xfrm>
                </p:grpSpPr>
                <p:sp>
                  <p:nvSpPr>
                    <p:cNvPr id="23490" name="Rectangle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3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1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2" name="Line 2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3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3" name="Line 2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3" y="3462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5" name="Group 229"/>
                  <p:cNvGrpSpPr>
                    <a:grpSpLocks/>
                  </p:cNvGrpSpPr>
                  <p:nvPr/>
                </p:nvGrpSpPr>
                <p:grpSpPr bwMode="auto">
                  <a:xfrm>
                    <a:off x="4300" y="3333"/>
                    <a:ext cx="68" cy="65"/>
                    <a:chOff x="4300" y="3333"/>
                    <a:chExt cx="68" cy="65"/>
                  </a:xfrm>
                </p:grpSpPr>
                <p:sp>
                  <p:nvSpPr>
                    <p:cNvPr id="23486" name="Rectangl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7" name="Rectangle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8" name="Line 2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4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9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03" y="3363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6" name="Group 234"/>
                  <p:cNvGrpSpPr>
                    <a:grpSpLocks/>
                  </p:cNvGrpSpPr>
                  <p:nvPr/>
                </p:nvGrpSpPr>
                <p:grpSpPr bwMode="auto">
                  <a:xfrm>
                    <a:off x="4375" y="3432"/>
                    <a:ext cx="67" cy="66"/>
                    <a:chOff x="4375" y="3432"/>
                    <a:chExt cx="67" cy="66"/>
                  </a:xfrm>
                </p:grpSpPr>
                <p:sp>
                  <p:nvSpPr>
                    <p:cNvPr id="23482" name="Rectangle 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8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3" name="Rectangle 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4" name="Line 2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8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5" name="Line 2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8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7" name="Group 239"/>
                  <p:cNvGrpSpPr>
                    <a:grpSpLocks/>
                  </p:cNvGrpSpPr>
                  <p:nvPr/>
                </p:nvGrpSpPr>
                <p:grpSpPr bwMode="auto">
                  <a:xfrm>
                    <a:off x="4452" y="3432"/>
                    <a:ext cx="67" cy="66"/>
                    <a:chOff x="4452" y="3432"/>
                    <a:chExt cx="67" cy="66"/>
                  </a:xfrm>
                </p:grpSpPr>
                <p:sp>
                  <p:nvSpPr>
                    <p:cNvPr id="23478" name="Rectangle 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5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9" name="Rectangle 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0" name="Line 2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5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1" name="Line 2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8" name="Group 244"/>
                  <p:cNvGrpSpPr>
                    <a:grpSpLocks/>
                  </p:cNvGrpSpPr>
                  <p:nvPr/>
                </p:nvGrpSpPr>
                <p:grpSpPr bwMode="auto">
                  <a:xfrm>
                    <a:off x="4147" y="3333"/>
                    <a:ext cx="67" cy="65"/>
                    <a:chOff x="4147" y="3333"/>
                    <a:chExt cx="67" cy="65"/>
                  </a:xfrm>
                </p:grpSpPr>
                <p:sp>
                  <p:nvSpPr>
                    <p:cNvPr id="23474" name="Rectangle 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5" name="Rectangle 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3394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6" name="Line 2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0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7" name="Line 2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49" name="Group 249"/>
                  <p:cNvGrpSpPr>
                    <a:grpSpLocks/>
                  </p:cNvGrpSpPr>
                  <p:nvPr/>
                </p:nvGrpSpPr>
                <p:grpSpPr bwMode="auto">
                  <a:xfrm>
                    <a:off x="4224" y="3333"/>
                    <a:ext cx="67" cy="65"/>
                    <a:chOff x="4224" y="3333"/>
                    <a:chExt cx="67" cy="65"/>
                  </a:xfrm>
                </p:grpSpPr>
                <p:sp>
                  <p:nvSpPr>
                    <p:cNvPr id="23470" name="Rectangle 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7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1" name="Rectangle 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3394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2" name="Line 2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7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3" name="Line 2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7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50" name="Group 254"/>
                  <p:cNvGrpSpPr>
                    <a:grpSpLocks/>
                  </p:cNvGrpSpPr>
                  <p:nvPr/>
                </p:nvGrpSpPr>
                <p:grpSpPr bwMode="auto">
                  <a:xfrm>
                    <a:off x="4529" y="3333"/>
                    <a:ext cx="67" cy="65"/>
                    <a:chOff x="4529" y="3333"/>
                    <a:chExt cx="67" cy="65"/>
                  </a:xfrm>
                </p:grpSpPr>
                <p:sp>
                  <p:nvSpPr>
                    <p:cNvPr id="23466" name="Rectangle 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2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7" name="Rectangle 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9" y="3394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8" name="Line 2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2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9" name="Line 2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2" y="3363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51" name="Group 259"/>
                  <p:cNvGrpSpPr>
                    <a:grpSpLocks/>
                  </p:cNvGrpSpPr>
                  <p:nvPr/>
                </p:nvGrpSpPr>
                <p:grpSpPr bwMode="auto">
                  <a:xfrm>
                    <a:off x="4070" y="3333"/>
                    <a:ext cx="68" cy="65"/>
                    <a:chOff x="4070" y="3333"/>
                    <a:chExt cx="68" cy="65"/>
                  </a:xfrm>
                </p:grpSpPr>
                <p:sp>
                  <p:nvSpPr>
                    <p:cNvPr id="23462" name="Rectangle 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4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3" name="Rectangle 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4" name="Line 2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4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5" name="Line 2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4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52" name="Group 264"/>
                  <p:cNvGrpSpPr>
                    <a:grpSpLocks/>
                  </p:cNvGrpSpPr>
                  <p:nvPr/>
                </p:nvGrpSpPr>
                <p:grpSpPr bwMode="auto">
                  <a:xfrm>
                    <a:off x="4376" y="3333"/>
                    <a:ext cx="68" cy="65"/>
                    <a:chOff x="4376" y="3333"/>
                    <a:chExt cx="68" cy="65"/>
                  </a:xfrm>
                </p:grpSpPr>
                <p:sp>
                  <p:nvSpPr>
                    <p:cNvPr id="23458" name="Rectangle 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9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9" name="Rectangle 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6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0" name="Line 2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9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1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9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53" name="Group 269"/>
                  <p:cNvGrpSpPr>
                    <a:grpSpLocks/>
                  </p:cNvGrpSpPr>
                  <p:nvPr/>
                </p:nvGrpSpPr>
                <p:grpSpPr bwMode="auto">
                  <a:xfrm>
                    <a:off x="4452" y="3333"/>
                    <a:ext cx="68" cy="65"/>
                    <a:chOff x="4452" y="3333"/>
                    <a:chExt cx="68" cy="65"/>
                  </a:xfrm>
                </p:grpSpPr>
                <p:sp>
                  <p:nvSpPr>
                    <p:cNvPr id="23454" name="Rectangle 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6" y="3333"/>
                      <a:ext cx="60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5" name="Rectangle 2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6" name="Line 2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6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7" name="Line 2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3363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437" name="Group 274"/>
                <p:cNvGrpSpPr>
                  <a:grpSpLocks/>
                </p:cNvGrpSpPr>
                <p:nvPr/>
              </p:nvGrpSpPr>
              <p:grpSpPr bwMode="auto">
                <a:xfrm>
                  <a:off x="4302" y="3426"/>
                  <a:ext cx="63" cy="91"/>
                  <a:chOff x="4302" y="3426"/>
                  <a:chExt cx="63" cy="91"/>
                </a:xfrm>
              </p:grpSpPr>
              <p:sp>
                <p:nvSpPr>
                  <p:cNvPr id="23438" name="Rectangle 275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3426"/>
                    <a:ext cx="63" cy="91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39" name="Rectangle 276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3435"/>
                    <a:ext cx="49" cy="76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40" name="Oval 277"/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3473"/>
                    <a:ext cx="4" cy="2"/>
                  </a:xfrm>
                  <a:prstGeom prst="ellipse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2535" name="Group 278"/>
            <p:cNvGrpSpPr>
              <a:grpSpLocks/>
            </p:cNvGrpSpPr>
            <p:nvPr/>
          </p:nvGrpSpPr>
          <p:grpSpPr bwMode="auto">
            <a:xfrm>
              <a:off x="3923" y="1305"/>
              <a:ext cx="832" cy="421"/>
              <a:chOff x="3923" y="1305"/>
              <a:chExt cx="832" cy="421"/>
            </a:xfrm>
          </p:grpSpPr>
          <p:grpSp>
            <p:nvGrpSpPr>
              <p:cNvPr id="23329" name="Group 279"/>
              <p:cNvGrpSpPr>
                <a:grpSpLocks/>
              </p:cNvGrpSpPr>
              <p:nvPr/>
            </p:nvGrpSpPr>
            <p:grpSpPr bwMode="auto">
              <a:xfrm>
                <a:off x="4540" y="1305"/>
                <a:ext cx="90" cy="334"/>
                <a:chOff x="4540" y="1305"/>
                <a:chExt cx="90" cy="334"/>
              </a:xfrm>
            </p:grpSpPr>
            <p:sp>
              <p:nvSpPr>
                <p:cNvPr id="23429" name="Freeform 280"/>
                <p:cNvSpPr>
                  <a:spLocks/>
                </p:cNvSpPr>
                <p:nvPr/>
              </p:nvSpPr>
              <p:spPr bwMode="auto">
                <a:xfrm>
                  <a:off x="4540" y="1305"/>
                  <a:ext cx="32" cy="334"/>
                </a:xfrm>
                <a:custGeom>
                  <a:avLst/>
                  <a:gdLst>
                    <a:gd name="T0" fmla="*/ 1 w 64"/>
                    <a:gd name="T1" fmla="*/ 0 h 667"/>
                    <a:gd name="T2" fmla="*/ 1 w 64"/>
                    <a:gd name="T3" fmla="*/ 1 h 667"/>
                    <a:gd name="T4" fmla="*/ 1 w 64"/>
                    <a:gd name="T5" fmla="*/ 1 h 667"/>
                    <a:gd name="T6" fmla="*/ 1 w 64"/>
                    <a:gd name="T7" fmla="*/ 1 h 667"/>
                    <a:gd name="T8" fmla="*/ 1 w 64"/>
                    <a:gd name="T9" fmla="*/ 1 h 667"/>
                    <a:gd name="T10" fmla="*/ 1 w 64"/>
                    <a:gd name="T11" fmla="*/ 1 h 667"/>
                    <a:gd name="T12" fmla="*/ 1 w 64"/>
                    <a:gd name="T13" fmla="*/ 1 h 667"/>
                    <a:gd name="T14" fmla="*/ 1 w 64"/>
                    <a:gd name="T15" fmla="*/ 1 h 667"/>
                    <a:gd name="T16" fmla="*/ 0 w 64"/>
                    <a:gd name="T17" fmla="*/ 1 h 667"/>
                    <a:gd name="T18" fmla="*/ 0 w 64"/>
                    <a:gd name="T19" fmla="*/ 1 h 667"/>
                    <a:gd name="T20" fmla="*/ 1 w 64"/>
                    <a:gd name="T21" fmla="*/ 1 h 667"/>
                    <a:gd name="T22" fmla="*/ 1 w 64"/>
                    <a:gd name="T23" fmla="*/ 1 h 667"/>
                    <a:gd name="T24" fmla="*/ 1 w 64"/>
                    <a:gd name="T25" fmla="*/ 1 h 667"/>
                    <a:gd name="T26" fmla="*/ 1 w 64"/>
                    <a:gd name="T27" fmla="*/ 1 h 667"/>
                    <a:gd name="T28" fmla="*/ 1 w 64"/>
                    <a:gd name="T29" fmla="*/ 1 h 667"/>
                    <a:gd name="T30" fmla="*/ 1 w 64"/>
                    <a:gd name="T31" fmla="*/ 1 h 667"/>
                    <a:gd name="T32" fmla="*/ 1 w 64"/>
                    <a:gd name="T33" fmla="*/ 1 h 667"/>
                    <a:gd name="T34" fmla="*/ 1 w 64"/>
                    <a:gd name="T35" fmla="*/ 1 h 667"/>
                    <a:gd name="T36" fmla="*/ 1 w 64"/>
                    <a:gd name="T37" fmla="*/ 0 h 667"/>
                    <a:gd name="T38" fmla="*/ 1 w 64"/>
                    <a:gd name="T39" fmla="*/ 0 h 66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4"/>
                    <a:gd name="T61" fmla="*/ 0 h 667"/>
                    <a:gd name="T62" fmla="*/ 64 w 64"/>
                    <a:gd name="T63" fmla="*/ 667 h 66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4" h="667">
                      <a:moveTo>
                        <a:pt x="18" y="0"/>
                      </a:moveTo>
                      <a:lnTo>
                        <a:pt x="18" y="106"/>
                      </a:lnTo>
                      <a:lnTo>
                        <a:pt x="13" y="106"/>
                      </a:lnTo>
                      <a:lnTo>
                        <a:pt x="13" y="212"/>
                      </a:lnTo>
                      <a:lnTo>
                        <a:pt x="7" y="212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4"/>
                      </a:lnTo>
                      <a:lnTo>
                        <a:pt x="0" y="444"/>
                      </a:lnTo>
                      <a:lnTo>
                        <a:pt x="0" y="667"/>
                      </a:lnTo>
                      <a:lnTo>
                        <a:pt x="35" y="667"/>
                      </a:lnTo>
                      <a:lnTo>
                        <a:pt x="64" y="443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2"/>
                      </a:lnTo>
                      <a:lnTo>
                        <a:pt x="56" y="212"/>
                      </a:lnTo>
                      <a:lnTo>
                        <a:pt x="56" y="106"/>
                      </a:lnTo>
                      <a:lnTo>
                        <a:pt x="51" y="106"/>
                      </a:lnTo>
                      <a:lnTo>
                        <a:pt x="51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30" name="Freeform 281"/>
                <p:cNvSpPr>
                  <a:spLocks/>
                </p:cNvSpPr>
                <p:nvPr/>
              </p:nvSpPr>
              <p:spPr bwMode="auto">
                <a:xfrm>
                  <a:off x="4596" y="1305"/>
                  <a:ext cx="34" cy="334"/>
                </a:xfrm>
                <a:custGeom>
                  <a:avLst/>
                  <a:gdLst>
                    <a:gd name="T0" fmla="*/ 1 w 67"/>
                    <a:gd name="T1" fmla="*/ 0 h 667"/>
                    <a:gd name="T2" fmla="*/ 1 w 67"/>
                    <a:gd name="T3" fmla="*/ 1 h 667"/>
                    <a:gd name="T4" fmla="*/ 1 w 67"/>
                    <a:gd name="T5" fmla="*/ 1 h 667"/>
                    <a:gd name="T6" fmla="*/ 1 w 67"/>
                    <a:gd name="T7" fmla="*/ 1 h 667"/>
                    <a:gd name="T8" fmla="*/ 1 w 67"/>
                    <a:gd name="T9" fmla="*/ 1 h 667"/>
                    <a:gd name="T10" fmla="*/ 1 w 67"/>
                    <a:gd name="T11" fmla="*/ 1 h 667"/>
                    <a:gd name="T12" fmla="*/ 1 w 67"/>
                    <a:gd name="T13" fmla="*/ 1 h 667"/>
                    <a:gd name="T14" fmla="*/ 1 w 67"/>
                    <a:gd name="T15" fmla="*/ 1 h 667"/>
                    <a:gd name="T16" fmla="*/ 0 w 67"/>
                    <a:gd name="T17" fmla="*/ 1 h 667"/>
                    <a:gd name="T18" fmla="*/ 0 w 67"/>
                    <a:gd name="T19" fmla="*/ 1 h 667"/>
                    <a:gd name="T20" fmla="*/ 1 w 67"/>
                    <a:gd name="T21" fmla="*/ 1 h 667"/>
                    <a:gd name="T22" fmla="*/ 1 w 67"/>
                    <a:gd name="T23" fmla="*/ 1 h 667"/>
                    <a:gd name="T24" fmla="*/ 1 w 67"/>
                    <a:gd name="T25" fmla="*/ 1 h 667"/>
                    <a:gd name="T26" fmla="*/ 1 w 67"/>
                    <a:gd name="T27" fmla="*/ 1 h 667"/>
                    <a:gd name="T28" fmla="*/ 1 w 67"/>
                    <a:gd name="T29" fmla="*/ 1 h 667"/>
                    <a:gd name="T30" fmla="*/ 1 w 67"/>
                    <a:gd name="T31" fmla="*/ 1 h 667"/>
                    <a:gd name="T32" fmla="*/ 1 w 67"/>
                    <a:gd name="T33" fmla="*/ 1 h 667"/>
                    <a:gd name="T34" fmla="*/ 1 w 67"/>
                    <a:gd name="T35" fmla="*/ 1 h 667"/>
                    <a:gd name="T36" fmla="*/ 1 w 67"/>
                    <a:gd name="T37" fmla="*/ 1 h 667"/>
                    <a:gd name="T38" fmla="*/ 1 w 67"/>
                    <a:gd name="T39" fmla="*/ 0 h 667"/>
                    <a:gd name="T40" fmla="*/ 1 w 67"/>
                    <a:gd name="T41" fmla="*/ 0 h 66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7"/>
                    <a:gd name="T64" fmla="*/ 0 h 667"/>
                    <a:gd name="T65" fmla="*/ 67 w 67"/>
                    <a:gd name="T66" fmla="*/ 667 h 66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7" h="667">
                      <a:moveTo>
                        <a:pt x="16" y="0"/>
                      </a:moveTo>
                      <a:lnTo>
                        <a:pt x="16" y="106"/>
                      </a:lnTo>
                      <a:lnTo>
                        <a:pt x="11" y="106"/>
                      </a:lnTo>
                      <a:lnTo>
                        <a:pt x="11" y="212"/>
                      </a:lnTo>
                      <a:lnTo>
                        <a:pt x="7" y="212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4"/>
                      </a:lnTo>
                      <a:lnTo>
                        <a:pt x="0" y="444"/>
                      </a:lnTo>
                      <a:lnTo>
                        <a:pt x="0" y="667"/>
                      </a:lnTo>
                      <a:lnTo>
                        <a:pt x="67" y="667"/>
                      </a:lnTo>
                      <a:lnTo>
                        <a:pt x="67" y="444"/>
                      </a:lnTo>
                      <a:lnTo>
                        <a:pt x="64" y="444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2"/>
                      </a:lnTo>
                      <a:lnTo>
                        <a:pt x="56" y="212"/>
                      </a:lnTo>
                      <a:lnTo>
                        <a:pt x="56" y="106"/>
                      </a:lnTo>
                      <a:lnTo>
                        <a:pt x="51" y="106"/>
                      </a:lnTo>
                      <a:lnTo>
                        <a:pt x="5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330" name="Group 282"/>
              <p:cNvGrpSpPr>
                <a:grpSpLocks/>
              </p:cNvGrpSpPr>
              <p:nvPr/>
            </p:nvGrpSpPr>
            <p:grpSpPr bwMode="auto">
              <a:xfrm>
                <a:off x="4608" y="1571"/>
                <a:ext cx="147" cy="142"/>
                <a:chOff x="4608" y="1571"/>
                <a:chExt cx="147" cy="142"/>
              </a:xfrm>
            </p:grpSpPr>
            <p:grpSp>
              <p:nvGrpSpPr>
                <p:cNvPr id="23418" name="Group 283"/>
                <p:cNvGrpSpPr>
                  <a:grpSpLocks/>
                </p:cNvGrpSpPr>
                <p:nvPr/>
              </p:nvGrpSpPr>
              <p:grpSpPr bwMode="auto">
                <a:xfrm>
                  <a:off x="4608" y="1571"/>
                  <a:ext cx="147" cy="142"/>
                  <a:chOff x="4608" y="1571"/>
                  <a:chExt cx="147" cy="142"/>
                </a:xfrm>
              </p:grpSpPr>
              <p:grpSp>
                <p:nvGrpSpPr>
                  <p:cNvPr id="23423" name="Group 284"/>
                  <p:cNvGrpSpPr>
                    <a:grpSpLocks/>
                  </p:cNvGrpSpPr>
                  <p:nvPr/>
                </p:nvGrpSpPr>
                <p:grpSpPr bwMode="auto">
                  <a:xfrm>
                    <a:off x="4645" y="1571"/>
                    <a:ext cx="42" cy="68"/>
                    <a:chOff x="4645" y="1571"/>
                    <a:chExt cx="42" cy="68"/>
                  </a:xfrm>
                </p:grpSpPr>
                <p:sp>
                  <p:nvSpPr>
                    <p:cNvPr id="23427" name="Rectangle 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3" y="1571"/>
                      <a:ext cx="26" cy="1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28" name="Rectangle 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5" y="1582"/>
                      <a:ext cx="42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424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4608" y="1636"/>
                    <a:ext cx="147" cy="77"/>
                    <a:chOff x="4608" y="1636"/>
                    <a:chExt cx="147" cy="77"/>
                  </a:xfrm>
                </p:grpSpPr>
                <p:sp>
                  <p:nvSpPr>
                    <p:cNvPr id="23425" name="Rectangle 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13" y="1644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26" name="Rectangle 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8" y="1636"/>
                      <a:ext cx="147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419" name="Group 290"/>
                <p:cNvGrpSpPr>
                  <a:grpSpLocks/>
                </p:cNvGrpSpPr>
                <p:nvPr/>
              </p:nvGrpSpPr>
              <p:grpSpPr bwMode="auto">
                <a:xfrm>
                  <a:off x="4624" y="1655"/>
                  <a:ext cx="111" cy="46"/>
                  <a:chOff x="4624" y="1655"/>
                  <a:chExt cx="111" cy="46"/>
                </a:xfrm>
              </p:grpSpPr>
              <p:sp>
                <p:nvSpPr>
                  <p:cNvPr id="23420" name="Rectangle 291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1655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21" name="Rectangle 292"/>
                  <p:cNvSpPr>
                    <a:spLocks noChangeArrowheads="1"/>
                  </p:cNvSpPr>
                  <p:nvPr/>
                </p:nvSpPr>
                <p:spPr bwMode="auto">
                  <a:xfrm>
                    <a:off x="4708" y="1655"/>
                    <a:ext cx="27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22" name="Rectangle 293"/>
                  <p:cNvSpPr>
                    <a:spLocks noChangeArrowheads="1"/>
                  </p:cNvSpPr>
                  <p:nvPr/>
                </p:nvSpPr>
                <p:spPr bwMode="auto">
                  <a:xfrm>
                    <a:off x="4666" y="1655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331" name="Group 294"/>
              <p:cNvGrpSpPr>
                <a:grpSpLocks/>
              </p:cNvGrpSpPr>
              <p:nvPr/>
            </p:nvGrpSpPr>
            <p:grpSpPr bwMode="auto">
              <a:xfrm>
                <a:off x="3923" y="1612"/>
                <a:ext cx="146" cy="101"/>
                <a:chOff x="3923" y="1612"/>
                <a:chExt cx="146" cy="101"/>
              </a:xfrm>
            </p:grpSpPr>
            <p:grpSp>
              <p:nvGrpSpPr>
                <p:cNvPr id="23409" name="Group 295"/>
                <p:cNvGrpSpPr>
                  <a:grpSpLocks/>
                </p:cNvGrpSpPr>
                <p:nvPr/>
              </p:nvGrpSpPr>
              <p:grpSpPr bwMode="auto">
                <a:xfrm>
                  <a:off x="3923" y="1612"/>
                  <a:ext cx="146" cy="101"/>
                  <a:chOff x="3923" y="1612"/>
                  <a:chExt cx="146" cy="101"/>
                </a:xfrm>
              </p:grpSpPr>
              <p:sp>
                <p:nvSpPr>
                  <p:cNvPr id="23414" name="Rectangle 296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1612"/>
                    <a:ext cx="44" cy="2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3415" name="Group 297"/>
                  <p:cNvGrpSpPr>
                    <a:grpSpLocks/>
                  </p:cNvGrpSpPr>
                  <p:nvPr/>
                </p:nvGrpSpPr>
                <p:grpSpPr bwMode="auto">
                  <a:xfrm>
                    <a:off x="3923" y="1636"/>
                    <a:ext cx="146" cy="77"/>
                    <a:chOff x="3923" y="1636"/>
                    <a:chExt cx="146" cy="77"/>
                  </a:xfrm>
                </p:grpSpPr>
                <p:sp>
                  <p:nvSpPr>
                    <p:cNvPr id="23416" name="Rectangle 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8" y="1644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17" name="Rectangle 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3" y="1636"/>
                      <a:ext cx="146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410" name="Group 300"/>
                <p:cNvGrpSpPr>
                  <a:grpSpLocks/>
                </p:cNvGrpSpPr>
                <p:nvPr/>
              </p:nvGrpSpPr>
              <p:grpSpPr bwMode="auto">
                <a:xfrm>
                  <a:off x="3938" y="1655"/>
                  <a:ext cx="115" cy="46"/>
                  <a:chOff x="3938" y="1655"/>
                  <a:chExt cx="115" cy="46"/>
                </a:xfrm>
              </p:grpSpPr>
              <p:sp>
                <p:nvSpPr>
                  <p:cNvPr id="23411" name="Rectangle 301"/>
                  <p:cNvSpPr>
                    <a:spLocks noChangeArrowheads="1"/>
                  </p:cNvSpPr>
                  <p:nvPr/>
                </p:nvSpPr>
                <p:spPr bwMode="auto">
                  <a:xfrm>
                    <a:off x="4021" y="1655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12" name="Rectangle 302"/>
                  <p:cNvSpPr>
                    <a:spLocks noChangeArrowheads="1"/>
                  </p:cNvSpPr>
                  <p:nvPr/>
                </p:nvSpPr>
                <p:spPr bwMode="auto">
                  <a:xfrm>
                    <a:off x="3938" y="1655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13" name="Rectangle 303"/>
                  <p:cNvSpPr>
                    <a:spLocks noChangeArrowheads="1"/>
                  </p:cNvSpPr>
                  <p:nvPr/>
                </p:nvSpPr>
                <p:spPr bwMode="auto">
                  <a:xfrm>
                    <a:off x="3979" y="1655"/>
                    <a:ext cx="33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332" name="Group 304"/>
              <p:cNvGrpSpPr>
                <a:grpSpLocks/>
              </p:cNvGrpSpPr>
              <p:nvPr/>
            </p:nvGrpSpPr>
            <p:grpSpPr bwMode="auto">
              <a:xfrm>
                <a:off x="4050" y="1483"/>
                <a:ext cx="573" cy="243"/>
                <a:chOff x="4050" y="1483"/>
                <a:chExt cx="573" cy="243"/>
              </a:xfrm>
            </p:grpSpPr>
            <p:grpSp>
              <p:nvGrpSpPr>
                <p:cNvPr id="23333" name="Group 305"/>
                <p:cNvGrpSpPr>
                  <a:grpSpLocks/>
                </p:cNvGrpSpPr>
                <p:nvPr/>
              </p:nvGrpSpPr>
              <p:grpSpPr bwMode="auto">
                <a:xfrm>
                  <a:off x="4050" y="1483"/>
                  <a:ext cx="573" cy="243"/>
                  <a:chOff x="4050" y="1483"/>
                  <a:chExt cx="573" cy="243"/>
                </a:xfrm>
              </p:grpSpPr>
              <p:sp>
                <p:nvSpPr>
                  <p:cNvPr id="23404" name="Rectangle 306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1522"/>
                    <a:ext cx="554" cy="204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5" name="Rectangle 307"/>
                  <p:cNvSpPr>
                    <a:spLocks noChangeArrowheads="1"/>
                  </p:cNvSpPr>
                  <p:nvPr/>
                </p:nvSpPr>
                <p:spPr bwMode="auto">
                  <a:xfrm>
                    <a:off x="4198" y="1489"/>
                    <a:ext cx="40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6" name="Rectangle 308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1483"/>
                    <a:ext cx="54" cy="33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7" name="Rectangle 309"/>
                  <p:cNvSpPr>
                    <a:spLocks noChangeArrowheads="1"/>
                  </p:cNvSpPr>
                  <p:nvPr/>
                </p:nvSpPr>
                <p:spPr bwMode="auto">
                  <a:xfrm>
                    <a:off x="4050" y="1511"/>
                    <a:ext cx="573" cy="1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8" name="Rectangle 310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1622"/>
                    <a:ext cx="554" cy="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334" name="Group 311"/>
                <p:cNvGrpSpPr>
                  <a:grpSpLocks/>
                </p:cNvGrpSpPr>
                <p:nvPr/>
              </p:nvGrpSpPr>
              <p:grpSpPr bwMode="auto">
                <a:xfrm>
                  <a:off x="4070" y="1541"/>
                  <a:ext cx="526" cy="165"/>
                  <a:chOff x="4070" y="1541"/>
                  <a:chExt cx="526" cy="165"/>
                </a:xfrm>
              </p:grpSpPr>
              <p:grpSp>
                <p:nvGrpSpPr>
                  <p:cNvPr id="23339" name="Group 312"/>
                  <p:cNvGrpSpPr>
                    <a:grpSpLocks/>
                  </p:cNvGrpSpPr>
                  <p:nvPr/>
                </p:nvGrpSpPr>
                <p:grpSpPr bwMode="auto">
                  <a:xfrm>
                    <a:off x="4146" y="1640"/>
                    <a:ext cx="67" cy="66"/>
                    <a:chOff x="4146" y="1640"/>
                    <a:chExt cx="67" cy="66"/>
                  </a:xfrm>
                </p:grpSpPr>
                <p:sp>
                  <p:nvSpPr>
                    <p:cNvPr id="23400" name="Rectangle 3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01" name="Rectangle 3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02" name="Line 3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9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03" name="Line 3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9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0" name="Group 317"/>
                  <p:cNvGrpSpPr>
                    <a:grpSpLocks/>
                  </p:cNvGrpSpPr>
                  <p:nvPr/>
                </p:nvGrpSpPr>
                <p:grpSpPr bwMode="auto">
                  <a:xfrm>
                    <a:off x="4223" y="1640"/>
                    <a:ext cx="67" cy="66"/>
                    <a:chOff x="4223" y="1640"/>
                    <a:chExt cx="67" cy="66"/>
                  </a:xfrm>
                </p:grpSpPr>
                <p:sp>
                  <p:nvSpPr>
                    <p:cNvPr id="23396" name="Rectangle 3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7" name="Rectangle 3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8" name="Line 3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6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9" name="Line 3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6" y="1671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1" name="Group 322"/>
                  <p:cNvGrpSpPr>
                    <a:grpSpLocks/>
                  </p:cNvGrpSpPr>
                  <p:nvPr/>
                </p:nvGrpSpPr>
                <p:grpSpPr bwMode="auto">
                  <a:xfrm>
                    <a:off x="4528" y="1640"/>
                    <a:ext cx="67" cy="66"/>
                    <a:chOff x="4528" y="1640"/>
                    <a:chExt cx="67" cy="66"/>
                  </a:xfrm>
                </p:grpSpPr>
                <p:sp>
                  <p:nvSpPr>
                    <p:cNvPr id="23392" name="Rectangle 3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1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3" name="Rectangle 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8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4" name="Line 3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1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5" name="Line 3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1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2" name="Group 327"/>
                  <p:cNvGrpSpPr>
                    <a:grpSpLocks/>
                  </p:cNvGrpSpPr>
                  <p:nvPr/>
                </p:nvGrpSpPr>
                <p:grpSpPr bwMode="auto">
                  <a:xfrm>
                    <a:off x="4070" y="1640"/>
                    <a:ext cx="67" cy="66"/>
                    <a:chOff x="4070" y="1640"/>
                    <a:chExt cx="67" cy="66"/>
                  </a:xfrm>
                </p:grpSpPr>
                <p:sp>
                  <p:nvSpPr>
                    <p:cNvPr id="23388" name="Rectangle 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3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9" name="Rectangle 3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0" name="Line 3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3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1" name="Line 3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3" y="1671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3" name="Group 332"/>
                  <p:cNvGrpSpPr>
                    <a:grpSpLocks/>
                  </p:cNvGrpSpPr>
                  <p:nvPr/>
                </p:nvGrpSpPr>
                <p:grpSpPr bwMode="auto">
                  <a:xfrm>
                    <a:off x="4300" y="1541"/>
                    <a:ext cx="68" cy="66"/>
                    <a:chOff x="4300" y="1541"/>
                    <a:chExt cx="68" cy="66"/>
                  </a:xfrm>
                </p:grpSpPr>
                <p:sp>
                  <p:nvSpPr>
                    <p:cNvPr id="23384" name="Rectangle 3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5" name="Rectangle 3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6" name="Line 3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4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7" name="Line 3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03" y="1571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4" name="Group 337"/>
                  <p:cNvGrpSpPr>
                    <a:grpSpLocks/>
                  </p:cNvGrpSpPr>
                  <p:nvPr/>
                </p:nvGrpSpPr>
                <p:grpSpPr bwMode="auto">
                  <a:xfrm>
                    <a:off x="4375" y="1640"/>
                    <a:ext cx="67" cy="66"/>
                    <a:chOff x="4375" y="1640"/>
                    <a:chExt cx="67" cy="66"/>
                  </a:xfrm>
                </p:grpSpPr>
                <p:sp>
                  <p:nvSpPr>
                    <p:cNvPr id="23380" name="Rectangle 3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8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1" name="Rectangle 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2" name="Line 3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8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3" name="Line 3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8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5" name="Group 342"/>
                  <p:cNvGrpSpPr>
                    <a:grpSpLocks/>
                  </p:cNvGrpSpPr>
                  <p:nvPr/>
                </p:nvGrpSpPr>
                <p:grpSpPr bwMode="auto">
                  <a:xfrm>
                    <a:off x="4452" y="1640"/>
                    <a:ext cx="67" cy="66"/>
                    <a:chOff x="4452" y="1640"/>
                    <a:chExt cx="67" cy="66"/>
                  </a:xfrm>
                </p:grpSpPr>
                <p:sp>
                  <p:nvSpPr>
                    <p:cNvPr id="23376" name="Rectangle 3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5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7" name="Rectangle 3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8" name="Line 3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5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9" name="Line 3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6" name="Group 347"/>
                  <p:cNvGrpSpPr>
                    <a:grpSpLocks/>
                  </p:cNvGrpSpPr>
                  <p:nvPr/>
                </p:nvGrpSpPr>
                <p:grpSpPr bwMode="auto">
                  <a:xfrm>
                    <a:off x="4147" y="1541"/>
                    <a:ext cx="67" cy="66"/>
                    <a:chOff x="4147" y="1541"/>
                    <a:chExt cx="67" cy="66"/>
                  </a:xfrm>
                </p:grpSpPr>
                <p:sp>
                  <p:nvSpPr>
                    <p:cNvPr id="23372" name="Rectangle 3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3" name="Rectangle 3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1603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4" name="Line 3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0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5" name="Line 3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7" name="Group 352"/>
                  <p:cNvGrpSpPr>
                    <a:grpSpLocks/>
                  </p:cNvGrpSpPr>
                  <p:nvPr/>
                </p:nvGrpSpPr>
                <p:grpSpPr bwMode="auto">
                  <a:xfrm>
                    <a:off x="4224" y="1541"/>
                    <a:ext cx="67" cy="66"/>
                    <a:chOff x="4224" y="1541"/>
                    <a:chExt cx="67" cy="66"/>
                  </a:xfrm>
                </p:grpSpPr>
                <p:sp>
                  <p:nvSpPr>
                    <p:cNvPr id="23368" name="Rectangle 3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7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9" name="Rectangle 3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603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0" name="Line 3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7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1" name="Line 3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7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8" name="Group 357"/>
                  <p:cNvGrpSpPr>
                    <a:grpSpLocks/>
                  </p:cNvGrpSpPr>
                  <p:nvPr/>
                </p:nvGrpSpPr>
                <p:grpSpPr bwMode="auto">
                  <a:xfrm>
                    <a:off x="4529" y="1541"/>
                    <a:ext cx="67" cy="66"/>
                    <a:chOff x="4529" y="1541"/>
                    <a:chExt cx="67" cy="66"/>
                  </a:xfrm>
                </p:grpSpPr>
                <p:sp>
                  <p:nvSpPr>
                    <p:cNvPr id="23364" name="Rectangle 3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2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5" name="Rectangle 3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9" y="1603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6" name="Line 3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2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7" name="Line 3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2" y="1571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49" name="Group 362"/>
                  <p:cNvGrpSpPr>
                    <a:grpSpLocks/>
                  </p:cNvGrpSpPr>
                  <p:nvPr/>
                </p:nvGrpSpPr>
                <p:grpSpPr bwMode="auto">
                  <a:xfrm>
                    <a:off x="4070" y="1541"/>
                    <a:ext cx="68" cy="66"/>
                    <a:chOff x="4070" y="1541"/>
                    <a:chExt cx="68" cy="66"/>
                  </a:xfrm>
                </p:grpSpPr>
                <p:sp>
                  <p:nvSpPr>
                    <p:cNvPr id="23360" name="Rectangle 3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4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1" name="Rectangle 3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2" name="Line 3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4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3" name="Line 3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4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50" name="Group 367"/>
                  <p:cNvGrpSpPr>
                    <a:grpSpLocks/>
                  </p:cNvGrpSpPr>
                  <p:nvPr/>
                </p:nvGrpSpPr>
                <p:grpSpPr bwMode="auto">
                  <a:xfrm>
                    <a:off x="4376" y="1541"/>
                    <a:ext cx="68" cy="66"/>
                    <a:chOff x="4376" y="1541"/>
                    <a:chExt cx="68" cy="66"/>
                  </a:xfrm>
                </p:grpSpPr>
                <p:sp>
                  <p:nvSpPr>
                    <p:cNvPr id="23356" name="Rectangle 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9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7" name="Rectangle 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6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8" name="Line 3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9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9" name="Line 3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9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51" name="Group 372"/>
                  <p:cNvGrpSpPr>
                    <a:grpSpLocks/>
                  </p:cNvGrpSpPr>
                  <p:nvPr/>
                </p:nvGrpSpPr>
                <p:grpSpPr bwMode="auto">
                  <a:xfrm>
                    <a:off x="4452" y="1541"/>
                    <a:ext cx="68" cy="66"/>
                    <a:chOff x="4452" y="1541"/>
                    <a:chExt cx="68" cy="66"/>
                  </a:xfrm>
                </p:grpSpPr>
                <p:sp>
                  <p:nvSpPr>
                    <p:cNvPr id="23352" name="Rectangle 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6" y="1541"/>
                      <a:ext cx="60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3" name="Rectangle 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4" name="Line 3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6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5" name="Line 3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1571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335" name="Group 377"/>
                <p:cNvGrpSpPr>
                  <a:grpSpLocks/>
                </p:cNvGrpSpPr>
                <p:nvPr/>
              </p:nvGrpSpPr>
              <p:grpSpPr bwMode="auto">
                <a:xfrm>
                  <a:off x="4302" y="1634"/>
                  <a:ext cx="63" cy="91"/>
                  <a:chOff x="4302" y="1634"/>
                  <a:chExt cx="63" cy="91"/>
                </a:xfrm>
              </p:grpSpPr>
              <p:sp>
                <p:nvSpPr>
                  <p:cNvPr id="23336" name="Rectangle 378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1634"/>
                    <a:ext cx="63" cy="91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37" name="Rectangle 379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1644"/>
                    <a:ext cx="49" cy="76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38" name="Oval 380"/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1682"/>
                    <a:ext cx="4" cy="2"/>
                  </a:xfrm>
                  <a:prstGeom prst="ellipse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2536" name="Group 381"/>
            <p:cNvGrpSpPr>
              <a:grpSpLocks/>
            </p:cNvGrpSpPr>
            <p:nvPr/>
          </p:nvGrpSpPr>
          <p:grpSpPr bwMode="auto">
            <a:xfrm>
              <a:off x="3923" y="2220"/>
              <a:ext cx="832" cy="421"/>
              <a:chOff x="3923" y="2220"/>
              <a:chExt cx="832" cy="421"/>
            </a:xfrm>
          </p:grpSpPr>
          <p:grpSp>
            <p:nvGrpSpPr>
              <p:cNvPr id="23227" name="Group 382"/>
              <p:cNvGrpSpPr>
                <a:grpSpLocks/>
              </p:cNvGrpSpPr>
              <p:nvPr/>
            </p:nvGrpSpPr>
            <p:grpSpPr bwMode="auto">
              <a:xfrm>
                <a:off x="4540" y="2220"/>
                <a:ext cx="90" cy="334"/>
                <a:chOff x="4540" y="2220"/>
                <a:chExt cx="90" cy="334"/>
              </a:xfrm>
            </p:grpSpPr>
            <p:sp>
              <p:nvSpPr>
                <p:cNvPr id="23327" name="Freeform 383"/>
                <p:cNvSpPr>
                  <a:spLocks/>
                </p:cNvSpPr>
                <p:nvPr/>
              </p:nvSpPr>
              <p:spPr bwMode="auto">
                <a:xfrm>
                  <a:off x="4540" y="2220"/>
                  <a:ext cx="32" cy="334"/>
                </a:xfrm>
                <a:custGeom>
                  <a:avLst/>
                  <a:gdLst>
                    <a:gd name="T0" fmla="*/ 1 w 64"/>
                    <a:gd name="T1" fmla="*/ 0 h 667"/>
                    <a:gd name="T2" fmla="*/ 1 w 64"/>
                    <a:gd name="T3" fmla="*/ 1 h 667"/>
                    <a:gd name="T4" fmla="*/ 1 w 64"/>
                    <a:gd name="T5" fmla="*/ 1 h 667"/>
                    <a:gd name="T6" fmla="*/ 1 w 64"/>
                    <a:gd name="T7" fmla="*/ 1 h 667"/>
                    <a:gd name="T8" fmla="*/ 1 w 64"/>
                    <a:gd name="T9" fmla="*/ 1 h 667"/>
                    <a:gd name="T10" fmla="*/ 1 w 64"/>
                    <a:gd name="T11" fmla="*/ 1 h 667"/>
                    <a:gd name="T12" fmla="*/ 1 w 64"/>
                    <a:gd name="T13" fmla="*/ 1 h 667"/>
                    <a:gd name="T14" fmla="*/ 1 w 64"/>
                    <a:gd name="T15" fmla="*/ 1 h 667"/>
                    <a:gd name="T16" fmla="*/ 0 w 64"/>
                    <a:gd name="T17" fmla="*/ 1 h 667"/>
                    <a:gd name="T18" fmla="*/ 0 w 64"/>
                    <a:gd name="T19" fmla="*/ 1 h 667"/>
                    <a:gd name="T20" fmla="*/ 1 w 64"/>
                    <a:gd name="T21" fmla="*/ 1 h 667"/>
                    <a:gd name="T22" fmla="*/ 1 w 64"/>
                    <a:gd name="T23" fmla="*/ 1 h 667"/>
                    <a:gd name="T24" fmla="*/ 1 w 64"/>
                    <a:gd name="T25" fmla="*/ 1 h 667"/>
                    <a:gd name="T26" fmla="*/ 1 w 64"/>
                    <a:gd name="T27" fmla="*/ 1 h 667"/>
                    <a:gd name="T28" fmla="*/ 1 w 64"/>
                    <a:gd name="T29" fmla="*/ 1 h 667"/>
                    <a:gd name="T30" fmla="*/ 1 w 64"/>
                    <a:gd name="T31" fmla="*/ 1 h 667"/>
                    <a:gd name="T32" fmla="*/ 1 w 64"/>
                    <a:gd name="T33" fmla="*/ 1 h 667"/>
                    <a:gd name="T34" fmla="*/ 1 w 64"/>
                    <a:gd name="T35" fmla="*/ 1 h 667"/>
                    <a:gd name="T36" fmla="*/ 1 w 64"/>
                    <a:gd name="T37" fmla="*/ 0 h 667"/>
                    <a:gd name="T38" fmla="*/ 1 w 64"/>
                    <a:gd name="T39" fmla="*/ 0 h 66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4"/>
                    <a:gd name="T61" fmla="*/ 0 h 667"/>
                    <a:gd name="T62" fmla="*/ 64 w 64"/>
                    <a:gd name="T63" fmla="*/ 667 h 66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4" h="667">
                      <a:moveTo>
                        <a:pt x="18" y="0"/>
                      </a:moveTo>
                      <a:lnTo>
                        <a:pt x="18" y="107"/>
                      </a:lnTo>
                      <a:lnTo>
                        <a:pt x="13" y="107"/>
                      </a:lnTo>
                      <a:lnTo>
                        <a:pt x="13" y="213"/>
                      </a:lnTo>
                      <a:lnTo>
                        <a:pt x="7" y="213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35" y="667"/>
                      </a:lnTo>
                      <a:lnTo>
                        <a:pt x="64" y="443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28" name="Freeform 384"/>
                <p:cNvSpPr>
                  <a:spLocks/>
                </p:cNvSpPr>
                <p:nvPr/>
              </p:nvSpPr>
              <p:spPr bwMode="auto">
                <a:xfrm>
                  <a:off x="4596" y="2220"/>
                  <a:ext cx="34" cy="334"/>
                </a:xfrm>
                <a:custGeom>
                  <a:avLst/>
                  <a:gdLst>
                    <a:gd name="T0" fmla="*/ 1 w 67"/>
                    <a:gd name="T1" fmla="*/ 0 h 667"/>
                    <a:gd name="T2" fmla="*/ 1 w 67"/>
                    <a:gd name="T3" fmla="*/ 1 h 667"/>
                    <a:gd name="T4" fmla="*/ 1 w 67"/>
                    <a:gd name="T5" fmla="*/ 1 h 667"/>
                    <a:gd name="T6" fmla="*/ 1 w 67"/>
                    <a:gd name="T7" fmla="*/ 1 h 667"/>
                    <a:gd name="T8" fmla="*/ 1 w 67"/>
                    <a:gd name="T9" fmla="*/ 1 h 667"/>
                    <a:gd name="T10" fmla="*/ 1 w 67"/>
                    <a:gd name="T11" fmla="*/ 1 h 667"/>
                    <a:gd name="T12" fmla="*/ 1 w 67"/>
                    <a:gd name="T13" fmla="*/ 1 h 667"/>
                    <a:gd name="T14" fmla="*/ 1 w 67"/>
                    <a:gd name="T15" fmla="*/ 1 h 667"/>
                    <a:gd name="T16" fmla="*/ 0 w 67"/>
                    <a:gd name="T17" fmla="*/ 1 h 667"/>
                    <a:gd name="T18" fmla="*/ 0 w 67"/>
                    <a:gd name="T19" fmla="*/ 1 h 667"/>
                    <a:gd name="T20" fmla="*/ 1 w 67"/>
                    <a:gd name="T21" fmla="*/ 1 h 667"/>
                    <a:gd name="T22" fmla="*/ 1 w 67"/>
                    <a:gd name="T23" fmla="*/ 1 h 667"/>
                    <a:gd name="T24" fmla="*/ 1 w 67"/>
                    <a:gd name="T25" fmla="*/ 1 h 667"/>
                    <a:gd name="T26" fmla="*/ 1 w 67"/>
                    <a:gd name="T27" fmla="*/ 1 h 667"/>
                    <a:gd name="T28" fmla="*/ 1 w 67"/>
                    <a:gd name="T29" fmla="*/ 1 h 667"/>
                    <a:gd name="T30" fmla="*/ 1 w 67"/>
                    <a:gd name="T31" fmla="*/ 1 h 667"/>
                    <a:gd name="T32" fmla="*/ 1 w 67"/>
                    <a:gd name="T33" fmla="*/ 1 h 667"/>
                    <a:gd name="T34" fmla="*/ 1 w 67"/>
                    <a:gd name="T35" fmla="*/ 1 h 667"/>
                    <a:gd name="T36" fmla="*/ 1 w 67"/>
                    <a:gd name="T37" fmla="*/ 1 h 667"/>
                    <a:gd name="T38" fmla="*/ 1 w 67"/>
                    <a:gd name="T39" fmla="*/ 0 h 667"/>
                    <a:gd name="T40" fmla="*/ 1 w 67"/>
                    <a:gd name="T41" fmla="*/ 0 h 66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7"/>
                    <a:gd name="T64" fmla="*/ 0 h 667"/>
                    <a:gd name="T65" fmla="*/ 67 w 67"/>
                    <a:gd name="T66" fmla="*/ 667 h 66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7" h="667">
                      <a:moveTo>
                        <a:pt x="16" y="0"/>
                      </a:moveTo>
                      <a:lnTo>
                        <a:pt x="16" y="107"/>
                      </a:lnTo>
                      <a:lnTo>
                        <a:pt x="11" y="107"/>
                      </a:lnTo>
                      <a:lnTo>
                        <a:pt x="11" y="213"/>
                      </a:lnTo>
                      <a:lnTo>
                        <a:pt x="7" y="213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67" y="667"/>
                      </a:lnTo>
                      <a:lnTo>
                        <a:pt x="67" y="445"/>
                      </a:lnTo>
                      <a:lnTo>
                        <a:pt x="64" y="445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228" name="Group 385"/>
              <p:cNvGrpSpPr>
                <a:grpSpLocks/>
              </p:cNvGrpSpPr>
              <p:nvPr/>
            </p:nvGrpSpPr>
            <p:grpSpPr bwMode="auto">
              <a:xfrm>
                <a:off x="4608" y="2486"/>
                <a:ext cx="147" cy="142"/>
                <a:chOff x="4608" y="2486"/>
                <a:chExt cx="147" cy="142"/>
              </a:xfrm>
            </p:grpSpPr>
            <p:grpSp>
              <p:nvGrpSpPr>
                <p:cNvPr id="23316" name="Group 386"/>
                <p:cNvGrpSpPr>
                  <a:grpSpLocks/>
                </p:cNvGrpSpPr>
                <p:nvPr/>
              </p:nvGrpSpPr>
              <p:grpSpPr bwMode="auto">
                <a:xfrm>
                  <a:off x="4608" y="2486"/>
                  <a:ext cx="147" cy="142"/>
                  <a:chOff x="4608" y="2486"/>
                  <a:chExt cx="147" cy="142"/>
                </a:xfrm>
              </p:grpSpPr>
              <p:grpSp>
                <p:nvGrpSpPr>
                  <p:cNvPr id="23321" name="Group 387"/>
                  <p:cNvGrpSpPr>
                    <a:grpSpLocks/>
                  </p:cNvGrpSpPr>
                  <p:nvPr/>
                </p:nvGrpSpPr>
                <p:grpSpPr bwMode="auto">
                  <a:xfrm>
                    <a:off x="4645" y="2486"/>
                    <a:ext cx="42" cy="68"/>
                    <a:chOff x="4645" y="2486"/>
                    <a:chExt cx="42" cy="68"/>
                  </a:xfrm>
                </p:grpSpPr>
                <p:sp>
                  <p:nvSpPr>
                    <p:cNvPr id="23325" name="Rectangle 3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3" y="2486"/>
                      <a:ext cx="26" cy="1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26" name="Rectangle 3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5" y="2497"/>
                      <a:ext cx="42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322" name="Group 390"/>
                  <p:cNvGrpSpPr>
                    <a:grpSpLocks/>
                  </p:cNvGrpSpPr>
                  <p:nvPr/>
                </p:nvGrpSpPr>
                <p:grpSpPr bwMode="auto">
                  <a:xfrm>
                    <a:off x="4608" y="2551"/>
                    <a:ext cx="147" cy="77"/>
                    <a:chOff x="4608" y="2551"/>
                    <a:chExt cx="147" cy="77"/>
                  </a:xfrm>
                </p:grpSpPr>
                <p:sp>
                  <p:nvSpPr>
                    <p:cNvPr id="23323" name="Rectangle 3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13" y="2559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24" name="Rectangle 3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8" y="2551"/>
                      <a:ext cx="147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317" name="Group 393"/>
                <p:cNvGrpSpPr>
                  <a:grpSpLocks/>
                </p:cNvGrpSpPr>
                <p:nvPr/>
              </p:nvGrpSpPr>
              <p:grpSpPr bwMode="auto">
                <a:xfrm>
                  <a:off x="4624" y="2570"/>
                  <a:ext cx="111" cy="45"/>
                  <a:chOff x="4624" y="2570"/>
                  <a:chExt cx="111" cy="45"/>
                </a:xfrm>
              </p:grpSpPr>
              <p:sp>
                <p:nvSpPr>
                  <p:cNvPr id="23318" name="Rectangle 394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2570"/>
                    <a:ext cx="28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19" name="Rectangle 395"/>
                  <p:cNvSpPr>
                    <a:spLocks noChangeArrowheads="1"/>
                  </p:cNvSpPr>
                  <p:nvPr/>
                </p:nvSpPr>
                <p:spPr bwMode="auto">
                  <a:xfrm>
                    <a:off x="4708" y="2570"/>
                    <a:ext cx="27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20" name="Rectangle 396"/>
                  <p:cNvSpPr>
                    <a:spLocks noChangeArrowheads="1"/>
                  </p:cNvSpPr>
                  <p:nvPr/>
                </p:nvSpPr>
                <p:spPr bwMode="auto">
                  <a:xfrm>
                    <a:off x="4666" y="2570"/>
                    <a:ext cx="28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229" name="Group 397"/>
              <p:cNvGrpSpPr>
                <a:grpSpLocks/>
              </p:cNvGrpSpPr>
              <p:nvPr/>
            </p:nvGrpSpPr>
            <p:grpSpPr bwMode="auto">
              <a:xfrm>
                <a:off x="3923" y="2527"/>
                <a:ext cx="146" cy="101"/>
                <a:chOff x="3923" y="2527"/>
                <a:chExt cx="146" cy="101"/>
              </a:xfrm>
            </p:grpSpPr>
            <p:grpSp>
              <p:nvGrpSpPr>
                <p:cNvPr id="23307" name="Group 398"/>
                <p:cNvGrpSpPr>
                  <a:grpSpLocks/>
                </p:cNvGrpSpPr>
                <p:nvPr/>
              </p:nvGrpSpPr>
              <p:grpSpPr bwMode="auto">
                <a:xfrm>
                  <a:off x="3923" y="2527"/>
                  <a:ext cx="146" cy="101"/>
                  <a:chOff x="3923" y="2527"/>
                  <a:chExt cx="146" cy="101"/>
                </a:xfrm>
              </p:grpSpPr>
              <p:sp>
                <p:nvSpPr>
                  <p:cNvPr id="23312" name="Rectangle 399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2527"/>
                    <a:ext cx="44" cy="2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3313" name="Group 400"/>
                  <p:cNvGrpSpPr>
                    <a:grpSpLocks/>
                  </p:cNvGrpSpPr>
                  <p:nvPr/>
                </p:nvGrpSpPr>
                <p:grpSpPr bwMode="auto">
                  <a:xfrm>
                    <a:off x="3923" y="2551"/>
                    <a:ext cx="146" cy="77"/>
                    <a:chOff x="3923" y="2551"/>
                    <a:chExt cx="146" cy="77"/>
                  </a:xfrm>
                </p:grpSpPr>
                <p:sp>
                  <p:nvSpPr>
                    <p:cNvPr id="23314" name="Rectangle 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8" y="2559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15" name="Rectangle 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3" y="2551"/>
                      <a:ext cx="146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308" name="Group 403"/>
                <p:cNvGrpSpPr>
                  <a:grpSpLocks/>
                </p:cNvGrpSpPr>
                <p:nvPr/>
              </p:nvGrpSpPr>
              <p:grpSpPr bwMode="auto">
                <a:xfrm>
                  <a:off x="3938" y="2570"/>
                  <a:ext cx="115" cy="45"/>
                  <a:chOff x="3938" y="2570"/>
                  <a:chExt cx="115" cy="45"/>
                </a:xfrm>
              </p:grpSpPr>
              <p:sp>
                <p:nvSpPr>
                  <p:cNvPr id="23309" name="Rectangle 404"/>
                  <p:cNvSpPr>
                    <a:spLocks noChangeArrowheads="1"/>
                  </p:cNvSpPr>
                  <p:nvPr/>
                </p:nvSpPr>
                <p:spPr bwMode="auto">
                  <a:xfrm>
                    <a:off x="4021" y="2570"/>
                    <a:ext cx="32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10" name="Rectangle 405"/>
                  <p:cNvSpPr>
                    <a:spLocks noChangeArrowheads="1"/>
                  </p:cNvSpPr>
                  <p:nvPr/>
                </p:nvSpPr>
                <p:spPr bwMode="auto">
                  <a:xfrm>
                    <a:off x="3938" y="2570"/>
                    <a:ext cx="32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11" name="Rectangle 406"/>
                  <p:cNvSpPr>
                    <a:spLocks noChangeArrowheads="1"/>
                  </p:cNvSpPr>
                  <p:nvPr/>
                </p:nvSpPr>
                <p:spPr bwMode="auto">
                  <a:xfrm>
                    <a:off x="3979" y="2570"/>
                    <a:ext cx="33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230" name="Group 407"/>
              <p:cNvGrpSpPr>
                <a:grpSpLocks/>
              </p:cNvGrpSpPr>
              <p:nvPr/>
            </p:nvGrpSpPr>
            <p:grpSpPr bwMode="auto">
              <a:xfrm>
                <a:off x="4050" y="2397"/>
                <a:ext cx="573" cy="244"/>
                <a:chOff x="4050" y="2397"/>
                <a:chExt cx="573" cy="244"/>
              </a:xfrm>
            </p:grpSpPr>
            <p:grpSp>
              <p:nvGrpSpPr>
                <p:cNvPr id="23231" name="Group 408"/>
                <p:cNvGrpSpPr>
                  <a:grpSpLocks/>
                </p:cNvGrpSpPr>
                <p:nvPr/>
              </p:nvGrpSpPr>
              <p:grpSpPr bwMode="auto">
                <a:xfrm>
                  <a:off x="4050" y="2397"/>
                  <a:ext cx="573" cy="244"/>
                  <a:chOff x="4050" y="2397"/>
                  <a:chExt cx="573" cy="244"/>
                </a:xfrm>
              </p:grpSpPr>
              <p:sp>
                <p:nvSpPr>
                  <p:cNvPr id="23302" name="Rectangle 409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437"/>
                    <a:ext cx="554" cy="204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3" name="Rectangle 410"/>
                  <p:cNvSpPr>
                    <a:spLocks noChangeArrowheads="1"/>
                  </p:cNvSpPr>
                  <p:nvPr/>
                </p:nvSpPr>
                <p:spPr bwMode="auto">
                  <a:xfrm>
                    <a:off x="4198" y="2404"/>
                    <a:ext cx="40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4" name="Rectangle 411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2397"/>
                    <a:ext cx="54" cy="3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5" name="Rectangle 412"/>
                  <p:cNvSpPr>
                    <a:spLocks noChangeArrowheads="1"/>
                  </p:cNvSpPr>
                  <p:nvPr/>
                </p:nvSpPr>
                <p:spPr bwMode="auto">
                  <a:xfrm>
                    <a:off x="4050" y="2426"/>
                    <a:ext cx="573" cy="1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6" name="Rectangle 413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536"/>
                    <a:ext cx="554" cy="8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232" name="Group 414"/>
                <p:cNvGrpSpPr>
                  <a:grpSpLocks/>
                </p:cNvGrpSpPr>
                <p:nvPr/>
              </p:nvGrpSpPr>
              <p:grpSpPr bwMode="auto">
                <a:xfrm>
                  <a:off x="4070" y="2456"/>
                  <a:ext cx="526" cy="165"/>
                  <a:chOff x="4070" y="2456"/>
                  <a:chExt cx="526" cy="165"/>
                </a:xfrm>
              </p:grpSpPr>
              <p:grpSp>
                <p:nvGrpSpPr>
                  <p:cNvPr id="23237" name="Group 415"/>
                  <p:cNvGrpSpPr>
                    <a:grpSpLocks/>
                  </p:cNvGrpSpPr>
                  <p:nvPr/>
                </p:nvGrpSpPr>
                <p:grpSpPr bwMode="auto">
                  <a:xfrm>
                    <a:off x="4146" y="2555"/>
                    <a:ext cx="67" cy="66"/>
                    <a:chOff x="4146" y="2555"/>
                    <a:chExt cx="67" cy="66"/>
                  </a:xfrm>
                </p:grpSpPr>
                <p:sp>
                  <p:nvSpPr>
                    <p:cNvPr id="23298" name="Rectangle 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9" name="Rectangle 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00" name="Line 4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9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01" name="Line 4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9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8" name="Group 420"/>
                  <p:cNvGrpSpPr>
                    <a:grpSpLocks/>
                  </p:cNvGrpSpPr>
                  <p:nvPr/>
                </p:nvGrpSpPr>
                <p:grpSpPr bwMode="auto">
                  <a:xfrm>
                    <a:off x="4223" y="2555"/>
                    <a:ext cx="67" cy="66"/>
                    <a:chOff x="4223" y="2555"/>
                    <a:chExt cx="67" cy="66"/>
                  </a:xfrm>
                </p:grpSpPr>
                <p:sp>
                  <p:nvSpPr>
                    <p:cNvPr id="23294" name="Rectangle 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5" name="Rectangle 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6" name="Line 4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6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7" name="Line 4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6" y="2585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9" name="Group 425"/>
                  <p:cNvGrpSpPr>
                    <a:grpSpLocks/>
                  </p:cNvGrpSpPr>
                  <p:nvPr/>
                </p:nvGrpSpPr>
                <p:grpSpPr bwMode="auto">
                  <a:xfrm>
                    <a:off x="4528" y="2555"/>
                    <a:ext cx="67" cy="66"/>
                    <a:chOff x="4528" y="2555"/>
                    <a:chExt cx="67" cy="66"/>
                  </a:xfrm>
                </p:grpSpPr>
                <p:sp>
                  <p:nvSpPr>
                    <p:cNvPr id="23290" name="Rectangle 4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1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1" name="Rectangle 4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8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2" name="Line 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1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3" name="Line 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1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0" name="Group 430"/>
                  <p:cNvGrpSpPr>
                    <a:grpSpLocks/>
                  </p:cNvGrpSpPr>
                  <p:nvPr/>
                </p:nvGrpSpPr>
                <p:grpSpPr bwMode="auto">
                  <a:xfrm>
                    <a:off x="4070" y="2555"/>
                    <a:ext cx="67" cy="66"/>
                    <a:chOff x="4070" y="2555"/>
                    <a:chExt cx="67" cy="66"/>
                  </a:xfrm>
                </p:grpSpPr>
                <p:sp>
                  <p:nvSpPr>
                    <p:cNvPr id="23286" name="Rectangle 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3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7" name="Rectangle 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8" name="Line 4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3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9" name="Line 4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3" y="2585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1" name="Group 435"/>
                  <p:cNvGrpSpPr>
                    <a:grpSpLocks/>
                  </p:cNvGrpSpPr>
                  <p:nvPr/>
                </p:nvGrpSpPr>
                <p:grpSpPr bwMode="auto">
                  <a:xfrm>
                    <a:off x="4300" y="2456"/>
                    <a:ext cx="68" cy="66"/>
                    <a:chOff x="4300" y="2456"/>
                    <a:chExt cx="68" cy="66"/>
                  </a:xfrm>
                </p:grpSpPr>
                <p:sp>
                  <p:nvSpPr>
                    <p:cNvPr id="23282" name="Rectangle 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3" name="Rectangle 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4" name="Line 4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4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5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03" y="2486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2" name="Group 440"/>
                  <p:cNvGrpSpPr>
                    <a:grpSpLocks/>
                  </p:cNvGrpSpPr>
                  <p:nvPr/>
                </p:nvGrpSpPr>
                <p:grpSpPr bwMode="auto">
                  <a:xfrm>
                    <a:off x="4375" y="2555"/>
                    <a:ext cx="67" cy="66"/>
                    <a:chOff x="4375" y="2555"/>
                    <a:chExt cx="67" cy="66"/>
                  </a:xfrm>
                </p:grpSpPr>
                <p:sp>
                  <p:nvSpPr>
                    <p:cNvPr id="23278" name="Rectangle 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8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9" name="Rectangle 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0" name="Line 4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8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1" name="Line 4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8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3" name="Group 445"/>
                  <p:cNvGrpSpPr>
                    <a:grpSpLocks/>
                  </p:cNvGrpSpPr>
                  <p:nvPr/>
                </p:nvGrpSpPr>
                <p:grpSpPr bwMode="auto">
                  <a:xfrm>
                    <a:off x="4452" y="2555"/>
                    <a:ext cx="67" cy="66"/>
                    <a:chOff x="4452" y="2555"/>
                    <a:chExt cx="67" cy="66"/>
                  </a:xfrm>
                </p:grpSpPr>
                <p:sp>
                  <p:nvSpPr>
                    <p:cNvPr id="23274" name="Rectangle 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5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5" name="Rectangle 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6" name="Line 4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5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7" name="Line 4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4" name="Group 450"/>
                  <p:cNvGrpSpPr>
                    <a:grpSpLocks/>
                  </p:cNvGrpSpPr>
                  <p:nvPr/>
                </p:nvGrpSpPr>
                <p:grpSpPr bwMode="auto">
                  <a:xfrm>
                    <a:off x="4147" y="2456"/>
                    <a:ext cx="67" cy="66"/>
                    <a:chOff x="4147" y="2456"/>
                    <a:chExt cx="67" cy="66"/>
                  </a:xfrm>
                </p:grpSpPr>
                <p:sp>
                  <p:nvSpPr>
                    <p:cNvPr id="23270" name="Rectangle 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1" name="Rectangle 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2517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2" name="Line 4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0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3" name="Line 4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5" name="Group 455"/>
                  <p:cNvGrpSpPr>
                    <a:grpSpLocks/>
                  </p:cNvGrpSpPr>
                  <p:nvPr/>
                </p:nvGrpSpPr>
                <p:grpSpPr bwMode="auto">
                  <a:xfrm>
                    <a:off x="4224" y="2456"/>
                    <a:ext cx="67" cy="66"/>
                    <a:chOff x="4224" y="2456"/>
                    <a:chExt cx="67" cy="66"/>
                  </a:xfrm>
                </p:grpSpPr>
                <p:sp>
                  <p:nvSpPr>
                    <p:cNvPr id="23266" name="Rectangle 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7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7" name="Rectangle 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2517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8" name="Line 4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7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9" name="Line 4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7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6" name="Group 460"/>
                  <p:cNvGrpSpPr>
                    <a:grpSpLocks/>
                  </p:cNvGrpSpPr>
                  <p:nvPr/>
                </p:nvGrpSpPr>
                <p:grpSpPr bwMode="auto">
                  <a:xfrm>
                    <a:off x="4529" y="2456"/>
                    <a:ext cx="67" cy="66"/>
                    <a:chOff x="4529" y="2456"/>
                    <a:chExt cx="67" cy="66"/>
                  </a:xfrm>
                </p:grpSpPr>
                <p:sp>
                  <p:nvSpPr>
                    <p:cNvPr id="23262" name="Rectangle 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2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3" name="Rectangle 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9" y="2517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4" name="Line 4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2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5" name="Line 4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2" y="2486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7" name="Group 465"/>
                  <p:cNvGrpSpPr>
                    <a:grpSpLocks/>
                  </p:cNvGrpSpPr>
                  <p:nvPr/>
                </p:nvGrpSpPr>
                <p:grpSpPr bwMode="auto">
                  <a:xfrm>
                    <a:off x="4070" y="2456"/>
                    <a:ext cx="68" cy="66"/>
                    <a:chOff x="4070" y="2456"/>
                    <a:chExt cx="68" cy="66"/>
                  </a:xfrm>
                </p:grpSpPr>
                <p:sp>
                  <p:nvSpPr>
                    <p:cNvPr id="23258" name="Rectangle 4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4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9" name="Rectangle 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0" name="Line 4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4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1" name="Line 4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4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8" name="Group 470"/>
                  <p:cNvGrpSpPr>
                    <a:grpSpLocks/>
                  </p:cNvGrpSpPr>
                  <p:nvPr/>
                </p:nvGrpSpPr>
                <p:grpSpPr bwMode="auto">
                  <a:xfrm>
                    <a:off x="4376" y="2456"/>
                    <a:ext cx="68" cy="66"/>
                    <a:chOff x="4376" y="2456"/>
                    <a:chExt cx="68" cy="66"/>
                  </a:xfrm>
                </p:grpSpPr>
                <p:sp>
                  <p:nvSpPr>
                    <p:cNvPr id="23254" name="Rectangle 4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9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5" name="Rectangle 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6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6" name="Line 4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9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7" name="Line 4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9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9" name="Group 475"/>
                  <p:cNvGrpSpPr>
                    <a:grpSpLocks/>
                  </p:cNvGrpSpPr>
                  <p:nvPr/>
                </p:nvGrpSpPr>
                <p:grpSpPr bwMode="auto">
                  <a:xfrm>
                    <a:off x="4452" y="2456"/>
                    <a:ext cx="68" cy="66"/>
                    <a:chOff x="4452" y="2456"/>
                    <a:chExt cx="68" cy="66"/>
                  </a:xfrm>
                </p:grpSpPr>
                <p:sp>
                  <p:nvSpPr>
                    <p:cNvPr id="23250" name="Rectangle 4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6" y="2456"/>
                      <a:ext cx="60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1" name="Rectangle 4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2" name="Line 4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6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3" name="Line 4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2486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233" name="Group 480"/>
                <p:cNvGrpSpPr>
                  <a:grpSpLocks/>
                </p:cNvGrpSpPr>
                <p:nvPr/>
              </p:nvGrpSpPr>
              <p:grpSpPr bwMode="auto">
                <a:xfrm>
                  <a:off x="4302" y="2549"/>
                  <a:ext cx="63" cy="91"/>
                  <a:chOff x="4302" y="2549"/>
                  <a:chExt cx="63" cy="91"/>
                </a:xfrm>
              </p:grpSpPr>
              <p:sp>
                <p:nvSpPr>
                  <p:cNvPr id="23234" name="Rectangle 481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2549"/>
                    <a:ext cx="63" cy="91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235" name="Rectangle 482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2559"/>
                    <a:ext cx="49" cy="75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236" name="Oval 483"/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2597"/>
                    <a:ext cx="4" cy="2"/>
                  </a:xfrm>
                  <a:prstGeom prst="ellipse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2537" name="Group 484"/>
            <p:cNvGrpSpPr>
              <a:grpSpLocks/>
            </p:cNvGrpSpPr>
            <p:nvPr/>
          </p:nvGrpSpPr>
          <p:grpSpPr bwMode="auto">
            <a:xfrm>
              <a:off x="1001" y="2057"/>
              <a:ext cx="774" cy="545"/>
              <a:chOff x="1001" y="2057"/>
              <a:chExt cx="774" cy="545"/>
            </a:xfrm>
          </p:grpSpPr>
          <p:grpSp>
            <p:nvGrpSpPr>
              <p:cNvPr id="23014" name="Group 485"/>
              <p:cNvGrpSpPr>
                <a:grpSpLocks/>
              </p:cNvGrpSpPr>
              <p:nvPr/>
            </p:nvGrpSpPr>
            <p:grpSpPr bwMode="auto">
              <a:xfrm>
                <a:off x="1001" y="2057"/>
                <a:ext cx="770" cy="534"/>
                <a:chOff x="1001" y="2057"/>
                <a:chExt cx="770" cy="534"/>
              </a:xfrm>
            </p:grpSpPr>
            <p:sp>
              <p:nvSpPr>
                <p:cNvPr id="23027" name="Freeform 486"/>
                <p:cNvSpPr>
                  <a:spLocks/>
                </p:cNvSpPr>
                <p:nvPr/>
              </p:nvSpPr>
              <p:spPr bwMode="auto">
                <a:xfrm>
                  <a:off x="1031" y="2057"/>
                  <a:ext cx="627" cy="120"/>
                </a:xfrm>
                <a:custGeom>
                  <a:avLst/>
                  <a:gdLst>
                    <a:gd name="T0" fmla="*/ 1 w 1253"/>
                    <a:gd name="T1" fmla="*/ 0 h 241"/>
                    <a:gd name="T2" fmla="*/ 1 w 1253"/>
                    <a:gd name="T3" fmla="*/ 0 h 241"/>
                    <a:gd name="T4" fmla="*/ 1 w 1253"/>
                    <a:gd name="T5" fmla="*/ 0 h 241"/>
                    <a:gd name="T6" fmla="*/ 1 w 1253"/>
                    <a:gd name="T7" fmla="*/ 0 h 241"/>
                    <a:gd name="T8" fmla="*/ 1 w 1253"/>
                    <a:gd name="T9" fmla="*/ 0 h 241"/>
                    <a:gd name="T10" fmla="*/ 1 w 1253"/>
                    <a:gd name="T11" fmla="*/ 0 h 241"/>
                    <a:gd name="T12" fmla="*/ 1 w 1253"/>
                    <a:gd name="T13" fmla="*/ 0 h 241"/>
                    <a:gd name="T14" fmla="*/ 1 w 1253"/>
                    <a:gd name="T15" fmla="*/ 0 h 241"/>
                    <a:gd name="T16" fmla="*/ 1 w 1253"/>
                    <a:gd name="T17" fmla="*/ 0 h 241"/>
                    <a:gd name="T18" fmla="*/ 1 w 1253"/>
                    <a:gd name="T19" fmla="*/ 0 h 241"/>
                    <a:gd name="T20" fmla="*/ 1 w 1253"/>
                    <a:gd name="T21" fmla="*/ 0 h 241"/>
                    <a:gd name="T22" fmla="*/ 1 w 1253"/>
                    <a:gd name="T23" fmla="*/ 0 h 241"/>
                    <a:gd name="T24" fmla="*/ 1 w 1253"/>
                    <a:gd name="T25" fmla="*/ 0 h 241"/>
                    <a:gd name="T26" fmla="*/ 1 w 1253"/>
                    <a:gd name="T27" fmla="*/ 0 h 241"/>
                    <a:gd name="T28" fmla="*/ 1 w 1253"/>
                    <a:gd name="T29" fmla="*/ 0 h 241"/>
                    <a:gd name="T30" fmla="*/ 1 w 1253"/>
                    <a:gd name="T31" fmla="*/ 0 h 241"/>
                    <a:gd name="T32" fmla="*/ 1 w 1253"/>
                    <a:gd name="T33" fmla="*/ 0 h 241"/>
                    <a:gd name="T34" fmla="*/ 1 w 1253"/>
                    <a:gd name="T35" fmla="*/ 0 h 241"/>
                    <a:gd name="T36" fmla="*/ 1 w 1253"/>
                    <a:gd name="T37" fmla="*/ 0 h 241"/>
                    <a:gd name="T38" fmla="*/ 1 w 1253"/>
                    <a:gd name="T39" fmla="*/ 0 h 241"/>
                    <a:gd name="T40" fmla="*/ 1 w 1253"/>
                    <a:gd name="T41" fmla="*/ 0 h 241"/>
                    <a:gd name="T42" fmla="*/ 1 w 1253"/>
                    <a:gd name="T43" fmla="*/ 0 h 241"/>
                    <a:gd name="T44" fmla="*/ 1 w 1253"/>
                    <a:gd name="T45" fmla="*/ 0 h 241"/>
                    <a:gd name="T46" fmla="*/ 1 w 1253"/>
                    <a:gd name="T47" fmla="*/ 0 h 241"/>
                    <a:gd name="T48" fmla="*/ 1 w 1253"/>
                    <a:gd name="T49" fmla="*/ 0 h 241"/>
                    <a:gd name="T50" fmla="*/ 1 w 1253"/>
                    <a:gd name="T51" fmla="*/ 0 h 241"/>
                    <a:gd name="T52" fmla="*/ 1 w 1253"/>
                    <a:gd name="T53" fmla="*/ 0 h 241"/>
                    <a:gd name="T54" fmla="*/ 1 w 1253"/>
                    <a:gd name="T55" fmla="*/ 0 h 241"/>
                    <a:gd name="T56" fmla="*/ 1 w 1253"/>
                    <a:gd name="T57" fmla="*/ 0 h 241"/>
                    <a:gd name="T58" fmla="*/ 1 w 1253"/>
                    <a:gd name="T59" fmla="*/ 0 h 241"/>
                    <a:gd name="T60" fmla="*/ 1 w 1253"/>
                    <a:gd name="T61" fmla="*/ 0 h 241"/>
                    <a:gd name="T62" fmla="*/ 1 w 1253"/>
                    <a:gd name="T63" fmla="*/ 0 h 241"/>
                    <a:gd name="T64" fmla="*/ 1 w 1253"/>
                    <a:gd name="T65" fmla="*/ 0 h 241"/>
                    <a:gd name="T66" fmla="*/ 1 w 1253"/>
                    <a:gd name="T67" fmla="*/ 0 h 241"/>
                    <a:gd name="T68" fmla="*/ 1 w 1253"/>
                    <a:gd name="T69" fmla="*/ 0 h 241"/>
                    <a:gd name="T70" fmla="*/ 1 w 1253"/>
                    <a:gd name="T71" fmla="*/ 0 h 241"/>
                    <a:gd name="T72" fmla="*/ 1 w 1253"/>
                    <a:gd name="T73" fmla="*/ 0 h 241"/>
                    <a:gd name="T74" fmla="*/ 1 w 1253"/>
                    <a:gd name="T75" fmla="*/ 0 h 241"/>
                    <a:gd name="T76" fmla="*/ 1 w 1253"/>
                    <a:gd name="T77" fmla="*/ 0 h 241"/>
                    <a:gd name="T78" fmla="*/ 1 w 1253"/>
                    <a:gd name="T79" fmla="*/ 0 h 241"/>
                    <a:gd name="T80" fmla="*/ 1 w 1253"/>
                    <a:gd name="T81" fmla="*/ 0 h 241"/>
                    <a:gd name="T82" fmla="*/ 1 w 1253"/>
                    <a:gd name="T83" fmla="*/ 0 h 241"/>
                    <a:gd name="T84" fmla="*/ 1 w 1253"/>
                    <a:gd name="T85" fmla="*/ 0 h 241"/>
                    <a:gd name="T86" fmla="*/ 1 w 1253"/>
                    <a:gd name="T87" fmla="*/ 0 h 241"/>
                    <a:gd name="T88" fmla="*/ 1 w 1253"/>
                    <a:gd name="T89" fmla="*/ 0 h 241"/>
                    <a:gd name="T90" fmla="*/ 1 w 1253"/>
                    <a:gd name="T91" fmla="*/ 0 h 241"/>
                    <a:gd name="T92" fmla="*/ 1 w 1253"/>
                    <a:gd name="T93" fmla="*/ 0 h 241"/>
                    <a:gd name="T94" fmla="*/ 1 w 1253"/>
                    <a:gd name="T95" fmla="*/ 0 h 241"/>
                    <a:gd name="T96" fmla="*/ 1 w 1253"/>
                    <a:gd name="T97" fmla="*/ 0 h 241"/>
                    <a:gd name="T98" fmla="*/ 1 w 1253"/>
                    <a:gd name="T99" fmla="*/ 0 h 241"/>
                    <a:gd name="T100" fmla="*/ 1 w 1253"/>
                    <a:gd name="T101" fmla="*/ 0 h 241"/>
                    <a:gd name="T102" fmla="*/ 1 w 1253"/>
                    <a:gd name="T103" fmla="*/ 0 h 241"/>
                    <a:gd name="T104" fmla="*/ 1 w 1253"/>
                    <a:gd name="T105" fmla="*/ 0 h 241"/>
                    <a:gd name="T106" fmla="*/ 1 w 1253"/>
                    <a:gd name="T107" fmla="*/ 0 h 241"/>
                    <a:gd name="T108" fmla="*/ 1 w 1253"/>
                    <a:gd name="T109" fmla="*/ 0 h 241"/>
                    <a:gd name="T110" fmla="*/ 1 w 1253"/>
                    <a:gd name="T111" fmla="*/ 0 h 241"/>
                    <a:gd name="T112" fmla="*/ 1 w 1253"/>
                    <a:gd name="T113" fmla="*/ 0 h 241"/>
                    <a:gd name="T114" fmla="*/ 1 w 1253"/>
                    <a:gd name="T115" fmla="*/ 0 h 241"/>
                    <a:gd name="T116" fmla="*/ 1 w 1253"/>
                    <a:gd name="T117" fmla="*/ 0 h 241"/>
                    <a:gd name="T118" fmla="*/ 1 w 1253"/>
                    <a:gd name="T119" fmla="*/ 0 h 241"/>
                    <a:gd name="T120" fmla="*/ 1 w 1253"/>
                    <a:gd name="T121" fmla="*/ 0 h 241"/>
                    <a:gd name="T122" fmla="*/ 1 w 1253"/>
                    <a:gd name="T123" fmla="*/ 0 h 241"/>
                    <a:gd name="T124" fmla="*/ 1 w 1253"/>
                    <a:gd name="T125" fmla="*/ 0 h 241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53"/>
                    <a:gd name="T190" fmla="*/ 0 h 241"/>
                    <a:gd name="T191" fmla="*/ 1253 w 1253"/>
                    <a:gd name="T192" fmla="*/ 241 h 241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53" h="241">
                      <a:moveTo>
                        <a:pt x="1191" y="241"/>
                      </a:moveTo>
                      <a:lnTo>
                        <a:pt x="1228" y="241"/>
                      </a:lnTo>
                      <a:lnTo>
                        <a:pt x="1236" y="230"/>
                      </a:lnTo>
                      <a:lnTo>
                        <a:pt x="1239" y="224"/>
                      </a:lnTo>
                      <a:lnTo>
                        <a:pt x="1244" y="216"/>
                      </a:lnTo>
                      <a:lnTo>
                        <a:pt x="1247" y="208"/>
                      </a:lnTo>
                      <a:lnTo>
                        <a:pt x="1250" y="199"/>
                      </a:lnTo>
                      <a:lnTo>
                        <a:pt x="1252" y="191"/>
                      </a:lnTo>
                      <a:lnTo>
                        <a:pt x="1253" y="184"/>
                      </a:lnTo>
                      <a:lnTo>
                        <a:pt x="1253" y="176"/>
                      </a:lnTo>
                      <a:lnTo>
                        <a:pt x="1253" y="168"/>
                      </a:lnTo>
                      <a:lnTo>
                        <a:pt x="1252" y="160"/>
                      </a:lnTo>
                      <a:lnTo>
                        <a:pt x="1248" y="151"/>
                      </a:lnTo>
                      <a:lnTo>
                        <a:pt x="1245" y="143"/>
                      </a:lnTo>
                      <a:lnTo>
                        <a:pt x="1241" y="133"/>
                      </a:lnTo>
                      <a:lnTo>
                        <a:pt x="1237" y="125"/>
                      </a:lnTo>
                      <a:lnTo>
                        <a:pt x="1231" y="118"/>
                      </a:lnTo>
                      <a:lnTo>
                        <a:pt x="1225" y="111"/>
                      </a:lnTo>
                      <a:lnTo>
                        <a:pt x="1217" y="106"/>
                      </a:lnTo>
                      <a:lnTo>
                        <a:pt x="1209" y="100"/>
                      </a:lnTo>
                      <a:lnTo>
                        <a:pt x="1201" y="95"/>
                      </a:lnTo>
                      <a:lnTo>
                        <a:pt x="1193" y="91"/>
                      </a:lnTo>
                      <a:lnTo>
                        <a:pt x="1183" y="86"/>
                      </a:lnTo>
                      <a:lnTo>
                        <a:pt x="1174" y="83"/>
                      </a:lnTo>
                      <a:lnTo>
                        <a:pt x="1164" y="79"/>
                      </a:lnTo>
                      <a:lnTo>
                        <a:pt x="1155" y="79"/>
                      </a:lnTo>
                      <a:lnTo>
                        <a:pt x="1143" y="78"/>
                      </a:lnTo>
                      <a:lnTo>
                        <a:pt x="1134" y="78"/>
                      </a:lnTo>
                      <a:lnTo>
                        <a:pt x="1123" y="78"/>
                      </a:lnTo>
                      <a:lnTo>
                        <a:pt x="1113" y="79"/>
                      </a:lnTo>
                      <a:lnTo>
                        <a:pt x="1104" y="81"/>
                      </a:lnTo>
                      <a:lnTo>
                        <a:pt x="1085" y="87"/>
                      </a:lnTo>
                      <a:lnTo>
                        <a:pt x="1075" y="78"/>
                      </a:lnTo>
                      <a:lnTo>
                        <a:pt x="1062" y="68"/>
                      </a:lnTo>
                      <a:lnTo>
                        <a:pt x="1051" y="62"/>
                      </a:lnTo>
                      <a:lnTo>
                        <a:pt x="1045" y="59"/>
                      </a:lnTo>
                      <a:lnTo>
                        <a:pt x="1038" y="57"/>
                      </a:lnTo>
                      <a:lnTo>
                        <a:pt x="1016" y="51"/>
                      </a:lnTo>
                      <a:lnTo>
                        <a:pt x="992" y="48"/>
                      </a:lnTo>
                      <a:lnTo>
                        <a:pt x="967" y="48"/>
                      </a:lnTo>
                      <a:lnTo>
                        <a:pt x="941" y="48"/>
                      </a:lnTo>
                      <a:lnTo>
                        <a:pt x="916" y="49"/>
                      </a:lnTo>
                      <a:lnTo>
                        <a:pt x="892" y="51"/>
                      </a:lnTo>
                      <a:lnTo>
                        <a:pt x="868" y="49"/>
                      </a:lnTo>
                      <a:lnTo>
                        <a:pt x="846" y="44"/>
                      </a:lnTo>
                      <a:lnTo>
                        <a:pt x="816" y="35"/>
                      </a:lnTo>
                      <a:lnTo>
                        <a:pt x="784" y="25"/>
                      </a:lnTo>
                      <a:lnTo>
                        <a:pt x="754" y="19"/>
                      </a:lnTo>
                      <a:lnTo>
                        <a:pt x="722" y="14"/>
                      </a:lnTo>
                      <a:lnTo>
                        <a:pt x="690" y="14"/>
                      </a:lnTo>
                      <a:lnTo>
                        <a:pt x="658" y="17"/>
                      </a:lnTo>
                      <a:lnTo>
                        <a:pt x="626" y="24"/>
                      </a:lnTo>
                      <a:lnTo>
                        <a:pt x="593" y="38"/>
                      </a:lnTo>
                      <a:lnTo>
                        <a:pt x="558" y="25"/>
                      </a:lnTo>
                      <a:lnTo>
                        <a:pt x="520" y="24"/>
                      </a:lnTo>
                      <a:lnTo>
                        <a:pt x="482" y="29"/>
                      </a:lnTo>
                      <a:lnTo>
                        <a:pt x="442" y="37"/>
                      </a:lnTo>
                      <a:lnTo>
                        <a:pt x="402" y="46"/>
                      </a:lnTo>
                      <a:lnTo>
                        <a:pt x="361" y="52"/>
                      </a:lnTo>
                      <a:lnTo>
                        <a:pt x="321" y="52"/>
                      </a:lnTo>
                      <a:lnTo>
                        <a:pt x="311" y="52"/>
                      </a:lnTo>
                      <a:lnTo>
                        <a:pt x="302" y="51"/>
                      </a:lnTo>
                      <a:lnTo>
                        <a:pt x="292" y="48"/>
                      </a:lnTo>
                      <a:lnTo>
                        <a:pt x="281" y="44"/>
                      </a:lnTo>
                      <a:lnTo>
                        <a:pt x="262" y="38"/>
                      </a:lnTo>
                      <a:lnTo>
                        <a:pt x="241" y="32"/>
                      </a:lnTo>
                      <a:lnTo>
                        <a:pt x="219" y="24"/>
                      </a:lnTo>
                      <a:lnTo>
                        <a:pt x="195" y="16"/>
                      </a:lnTo>
                      <a:lnTo>
                        <a:pt x="171" y="11"/>
                      </a:lnTo>
                      <a:lnTo>
                        <a:pt x="148" y="5"/>
                      </a:lnTo>
                      <a:lnTo>
                        <a:pt x="125" y="2"/>
                      </a:lnTo>
                      <a:lnTo>
                        <a:pt x="105" y="0"/>
                      </a:lnTo>
                      <a:lnTo>
                        <a:pt x="95" y="0"/>
                      </a:lnTo>
                      <a:lnTo>
                        <a:pt x="87" y="2"/>
                      </a:lnTo>
                      <a:lnTo>
                        <a:pt x="81" y="3"/>
                      </a:lnTo>
                      <a:lnTo>
                        <a:pt x="73" y="6"/>
                      </a:lnTo>
                      <a:lnTo>
                        <a:pt x="68" y="10"/>
                      </a:lnTo>
                      <a:lnTo>
                        <a:pt x="62" y="11"/>
                      </a:lnTo>
                      <a:lnTo>
                        <a:pt x="52" y="17"/>
                      </a:lnTo>
                      <a:lnTo>
                        <a:pt x="43" y="22"/>
                      </a:lnTo>
                      <a:lnTo>
                        <a:pt x="38" y="24"/>
                      </a:lnTo>
                      <a:lnTo>
                        <a:pt x="31" y="25"/>
                      </a:lnTo>
                      <a:lnTo>
                        <a:pt x="25" y="27"/>
                      </a:lnTo>
                      <a:lnTo>
                        <a:pt x="19" y="27"/>
                      </a:lnTo>
                      <a:lnTo>
                        <a:pt x="9" y="27"/>
                      </a:lnTo>
                      <a:lnTo>
                        <a:pt x="0" y="25"/>
                      </a:lnTo>
                      <a:lnTo>
                        <a:pt x="3" y="30"/>
                      </a:lnTo>
                      <a:lnTo>
                        <a:pt x="14" y="37"/>
                      </a:lnTo>
                      <a:lnTo>
                        <a:pt x="19" y="38"/>
                      </a:lnTo>
                      <a:lnTo>
                        <a:pt x="27" y="40"/>
                      </a:lnTo>
                      <a:lnTo>
                        <a:pt x="35" y="40"/>
                      </a:lnTo>
                      <a:lnTo>
                        <a:pt x="44" y="38"/>
                      </a:lnTo>
                      <a:lnTo>
                        <a:pt x="54" y="38"/>
                      </a:lnTo>
                      <a:lnTo>
                        <a:pt x="63" y="38"/>
                      </a:lnTo>
                      <a:lnTo>
                        <a:pt x="73" y="38"/>
                      </a:lnTo>
                      <a:lnTo>
                        <a:pt x="84" y="38"/>
                      </a:lnTo>
                      <a:lnTo>
                        <a:pt x="93" y="38"/>
                      </a:lnTo>
                      <a:lnTo>
                        <a:pt x="105" y="40"/>
                      </a:lnTo>
                      <a:lnTo>
                        <a:pt x="114" y="43"/>
                      </a:lnTo>
                      <a:lnTo>
                        <a:pt x="124" y="46"/>
                      </a:lnTo>
                      <a:lnTo>
                        <a:pt x="133" y="52"/>
                      </a:lnTo>
                      <a:lnTo>
                        <a:pt x="109" y="52"/>
                      </a:lnTo>
                      <a:lnTo>
                        <a:pt x="90" y="54"/>
                      </a:lnTo>
                      <a:lnTo>
                        <a:pt x="79" y="57"/>
                      </a:lnTo>
                      <a:lnTo>
                        <a:pt x="70" y="59"/>
                      </a:lnTo>
                      <a:lnTo>
                        <a:pt x="62" y="60"/>
                      </a:lnTo>
                      <a:lnTo>
                        <a:pt x="54" y="60"/>
                      </a:lnTo>
                      <a:lnTo>
                        <a:pt x="43" y="59"/>
                      </a:lnTo>
                      <a:lnTo>
                        <a:pt x="27" y="54"/>
                      </a:lnTo>
                      <a:lnTo>
                        <a:pt x="33" y="59"/>
                      </a:lnTo>
                      <a:lnTo>
                        <a:pt x="39" y="65"/>
                      </a:lnTo>
                      <a:lnTo>
                        <a:pt x="44" y="70"/>
                      </a:lnTo>
                      <a:lnTo>
                        <a:pt x="197" y="91"/>
                      </a:lnTo>
                      <a:lnTo>
                        <a:pt x="218" y="89"/>
                      </a:lnTo>
                      <a:lnTo>
                        <a:pt x="229" y="89"/>
                      </a:lnTo>
                      <a:lnTo>
                        <a:pt x="237" y="91"/>
                      </a:lnTo>
                      <a:lnTo>
                        <a:pt x="246" y="92"/>
                      </a:lnTo>
                      <a:lnTo>
                        <a:pt x="256" y="95"/>
                      </a:lnTo>
                      <a:lnTo>
                        <a:pt x="267" y="100"/>
                      </a:lnTo>
                      <a:lnTo>
                        <a:pt x="278" y="105"/>
                      </a:lnTo>
                      <a:lnTo>
                        <a:pt x="289" y="110"/>
                      </a:lnTo>
                      <a:lnTo>
                        <a:pt x="299" y="114"/>
                      </a:lnTo>
                      <a:lnTo>
                        <a:pt x="308" y="119"/>
                      </a:lnTo>
                      <a:lnTo>
                        <a:pt x="316" y="122"/>
                      </a:lnTo>
                      <a:lnTo>
                        <a:pt x="327" y="125"/>
                      </a:lnTo>
                      <a:lnTo>
                        <a:pt x="338" y="129"/>
                      </a:lnTo>
                      <a:lnTo>
                        <a:pt x="350" y="129"/>
                      </a:lnTo>
                      <a:lnTo>
                        <a:pt x="361" y="129"/>
                      </a:lnTo>
                      <a:lnTo>
                        <a:pt x="373" y="127"/>
                      </a:lnTo>
                      <a:lnTo>
                        <a:pt x="385" y="125"/>
                      </a:lnTo>
                      <a:lnTo>
                        <a:pt x="396" y="122"/>
                      </a:lnTo>
                      <a:lnTo>
                        <a:pt x="407" y="121"/>
                      </a:lnTo>
                      <a:lnTo>
                        <a:pt x="420" y="118"/>
                      </a:lnTo>
                      <a:lnTo>
                        <a:pt x="431" y="116"/>
                      </a:lnTo>
                      <a:lnTo>
                        <a:pt x="442" y="114"/>
                      </a:lnTo>
                      <a:lnTo>
                        <a:pt x="453" y="113"/>
                      </a:lnTo>
                      <a:lnTo>
                        <a:pt x="464" y="113"/>
                      </a:lnTo>
                      <a:lnTo>
                        <a:pt x="475" y="113"/>
                      </a:lnTo>
                      <a:lnTo>
                        <a:pt x="486" y="116"/>
                      </a:lnTo>
                      <a:lnTo>
                        <a:pt x="498" y="119"/>
                      </a:lnTo>
                      <a:lnTo>
                        <a:pt x="509" y="124"/>
                      </a:lnTo>
                      <a:lnTo>
                        <a:pt x="520" y="130"/>
                      </a:lnTo>
                      <a:lnTo>
                        <a:pt x="531" y="137"/>
                      </a:lnTo>
                      <a:lnTo>
                        <a:pt x="542" y="143"/>
                      </a:lnTo>
                      <a:lnTo>
                        <a:pt x="552" y="149"/>
                      </a:lnTo>
                      <a:lnTo>
                        <a:pt x="561" y="156"/>
                      </a:lnTo>
                      <a:lnTo>
                        <a:pt x="571" y="160"/>
                      </a:lnTo>
                      <a:lnTo>
                        <a:pt x="582" y="167"/>
                      </a:lnTo>
                      <a:lnTo>
                        <a:pt x="591" y="172"/>
                      </a:lnTo>
                      <a:lnTo>
                        <a:pt x="603" y="175"/>
                      </a:lnTo>
                      <a:lnTo>
                        <a:pt x="614" y="178"/>
                      </a:lnTo>
                      <a:lnTo>
                        <a:pt x="625" y="179"/>
                      </a:lnTo>
                      <a:lnTo>
                        <a:pt x="636" y="179"/>
                      </a:lnTo>
                      <a:lnTo>
                        <a:pt x="649" y="178"/>
                      </a:lnTo>
                      <a:lnTo>
                        <a:pt x="663" y="173"/>
                      </a:lnTo>
                      <a:lnTo>
                        <a:pt x="677" y="168"/>
                      </a:lnTo>
                      <a:lnTo>
                        <a:pt x="690" y="164"/>
                      </a:lnTo>
                      <a:lnTo>
                        <a:pt x="703" y="154"/>
                      </a:lnTo>
                      <a:lnTo>
                        <a:pt x="714" y="145"/>
                      </a:lnTo>
                      <a:lnTo>
                        <a:pt x="723" y="133"/>
                      </a:lnTo>
                      <a:lnTo>
                        <a:pt x="735" y="145"/>
                      </a:lnTo>
                      <a:lnTo>
                        <a:pt x="747" y="152"/>
                      </a:lnTo>
                      <a:lnTo>
                        <a:pt x="768" y="160"/>
                      </a:lnTo>
                      <a:lnTo>
                        <a:pt x="833" y="176"/>
                      </a:lnTo>
                      <a:lnTo>
                        <a:pt x="906" y="162"/>
                      </a:lnTo>
                      <a:lnTo>
                        <a:pt x="929" y="159"/>
                      </a:lnTo>
                      <a:lnTo>
                        <a:pt x="943" y="152"/>
                      </a:lnTo>
                      <a:lnTo>
                        <a:pt x="954" y="164"/>
                      </a:lnTo>
                      <a:lnTo>
                        <a:pt x="967" y="172"/>
                      </a:lnTo>
                      <a:lnTo>
                        <a:pt x="980" y="176"/>
                      </a:lnTo>
                      <a:lnTo>
                        <a:pt x="992" y="179"/>
                      </a:lnTo>
                      <a:lnTo>
                        <a:pt x="1007" y="181"/>
                      </a:lnTo>
                      <a:lnTo>
                        <a:pt x="1019" y="181"/>
                      </a:lnTo>
                      <a:lnTo>
                        <a:pt x="1034" y="179"/>
                      </a:lnTo>
                      <a:lnTo>
                        <a:pt x="1048" y="178"/>
                      </a:lnTo>
                      <a:lnTo>
                        <a:pt x="1061" y="176"/>
                      </a:lnTo>
                      <a:lnTo>
                        <a:pt x="1077" y="175"/>
                      </a:lnTo>
                      <a:lnTo>
                        <a:pt x="1089" y="173"/>
                      </a:lnTo>
                      <a:lnTo>
                        <a:pt x="1104" y="172"/>
                      </a:lnTo>
                      <a:lnTo>
                        <a:pt x="1118" y="172"/>
                      </a:lnTo>
                      <a:lnTo>
                        <a:pt x="1131" y="173"/>
                      </a:lnTo>
                      <a:lnTo>
                        <a:pt x="1145" y="175"/>
                      </a:lnTo>
                      <a:lnTo>
                        <a:pt x="1158" y="179"/>
                      </a:lnTo>
                      <a:lnTo>
                        <a:pt x="1166" y="184"/>
                      </a:lnTo>
                      <a:lnTo>
                        <a:pt x="1174" y="189"/>
                      </a:lnTo>
                      <a:lnTo>
                        <a:pt x="1182" y="197"/>
                      </a:lnTo>
                      <a:lnTo>
                        <a:pt x="1188" y="205"/>
                      </a:lnTo>
                      <a:lnTo>
                        <a:pt x="1193" y="214"/>
                      </a:lnTo>
                      <a:lnTo>
                        <a:pt x="1194" y="224"/>
                      </a:lnTo>
                      <a:lnTo>
                        <a:pt x="1194" y="233"/>
                      </a:lnTo>
                      <a:lnTo>
                        <a:pt x="1191" y="2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28" name="Freeform 487"/>
                <p:cNvSpPr>
                  <a:spLocks/>
                </p:cNvSpPr>
                <p:nvPr/>
              </p:nvSpPr>
              <p:spPr bwMode="auto">
                <a:xfrm>
                  <a:off x="1222" y="2165"/>
                  <a:ext cx="270" cy="87"/>
                </a:xfrm>
                <a:custGeom>
                  <a:avLst/>
                  <a:gdLst>
                    <a:gd name="T0" fmla="*/ 0 w 541"/>
                    <a:gd name="T1" fmla="*/ 1 h 173"/>
                    <a:gd name="T2" fmla="*/ 0 w 541"/>
                    <a:gd name="T3" fmla="*/ 1 h 173"/>
                    <a:gd name="T4" fmla="*/ 0 w 541"/>
                    <a:gd name="T5" fmla="*/ 1 h 173"/>
                    <a:gd name="T6" fmla="*/ 0 w 541"/>
                    <a:gd name="T7" fmla="*/ 1 h 173"/>
                    <a:gd name="T8" fmla="*/ 0 w 541"/>
                    <a:gd name="T9" fmla="*/ 1 h 173"/>
                    <a:gd name="T10" fmla="*/ 0 w 541"/>
                    <a:gd name="T11" fmla="*/ 1 h 173"/>
                    <a:gd name="T12" fmla="*/ 0 w 541"/>
                    <a:gd name="T13" fmla="*/ 1 h 173"/>
                    <a:gd name="T14" fmla="*/ 0 w 541"/>
                    <a:gd name="T15" fmla="*/ 1 h 173"/>
                    <a:gd name="T16" fmla="*/ 0 w 541"/>
                    <a:gd name="T17" fmla="*/ 1 h 173"/>
                    <a:gd name="T18" fmla="*/ 0 w 541"/>
                    <a:gd name="T19" fmla="*/ 1 h 173"/>
                    <a:gd name="T20" fmla="*/ 0 w 541"/>
                    <a:gd name="T21" fmla="*/ 1 h 173"/>
                    <a:gd name="T22" fmla="*/ 0 w 541"/>
                    <a:gd name="T23" fmla="*/ 1 h 173"/>
                    <a:gd name="T24" fmla="*/ 0 w 541"/>
                    <a:gd name="T25" fmla="*/ 1 h 173"/>
                    <a:gd name="T26" fmla="*/ 0 w 541"/>
                    <a:gd name="T27" fmla="*/ 1 h 173"/>
                    <a:gd name="T28" fmla="*/ 0 w 541"/>
                    <a:gd name="T29" fmla="*/ 1 h 173"/>
                    <a:gd name="T30" fmla="*/ 0 w 541"/>
                    <a:gd name="T31" fmla="*/ 1 h 173"/>
                    <a:gd name="T32" fmla="*/ 0 w 541"/>
                    <a:gd name="T33" fmla="*/ 1 h 173"/>
                    <a:gd name="T34" fmla="*/ 0 w 541"/>
                    <a:gd name="T35" fmla="*/ 1 h 173"/>
                    <a:gd name="T36" fmla="*/ 0 w 541"/>
                    <a:gd name="T37" fmla="*/ 1 h 173"/>
                    <a:gd name="T38" fmla="*/ 0 w 541"/>
                    <a:gd name="T39" fmla="*/ 1 h 173"/>
                    <a:gd name="T40" fmla="*/ 0 w 541"/>
                    <a:gd name="T41" fmla="*/ 1 h 173"/>
                    <a:gd name="T42" fmla="*/ 0 w 541"/>
                    <a:gd name="T43" fmla="*/ 1 h 173"/>
                    <a:gd name="T44" fmla="*/ 0 w 541"/>
                    <a:gd name="T45" fmla="*/ 0 h 173"/>
                    <a:gd name="T46" fmla="*/ 0 w 541"/>
                    <a:gd name="T47" fmla="*/ 0 h 173"/>
                    <a:gd name="T48" fmla="*/ 0 w 541"/>
                    <a:gd name="T49" fmla="*/ 1 h 173"/>
                    <a:gd name="T50" fmla="*/ 0 w 541"/>
                    <a:gd name="T51" fmla="*/ 1 h 173"/>
                    <a:gd name="T52" fmla="*/ 0 w 541"/>
                    <a:gd name="T53" fmla="*/ 1 h 173"/>
                    <a:gd name="T54" fmla="*/ 0 w 541"/>
                    <a:gd name="T55" fmla="*/ 1 h 173"/>
                    <a:gd name="T56" fmla="*/ 0 w 541"/>
                    <a:gd name="T57" fmla="*/ 1 h 173"/>
                    <a:gd name="T58" fmla="*/ 0 w 541"/>
                    <a:gd name="T59" fmla="*/ 1 h 173"/>
                    <a:gd name="T60" fmla="*/ 0 w 541"/>
                    <a:gd name="T61" fmla="*/ 1 h 173"/>
                    <a:gd name="T62" fmla="*/ 0 w 541"/>
                    <a:gd name="T63" fmla="*/ 1 h 173"/>
                    <a:gd name="T64" fmla="*/ 0 w 541"/>
                    <a:gd name="T65" fmla="*/ 1 h 173"/>
                    <a:gd name="T66" fmla="*/ 0 w 541"/>
                    <a:gd name="T67" fmla="*/ 1 h 173"/>
                    <a:gd name="T68" fmla="*/ 0 w 541"/>
                    <a:gd name="T69" fmla="*/ 1 h 173"/>
                    <a:gd name="T70" fmla="*/ 0 w 541"/>
                    <a:gd name="T71" fmla="*/ 1 h 173"/>
                    <a:gd name="T72" fmla="*/ 0 w 541"/>
                    <a:gd name="T73" fmla="*/ 1 h 173"/>
                    <a:gd name="T74" fmla="*/ 0 w 541"/>
                    <a:gd name="T75" fmla="*/ 1 h 173"/>
                    <a:gd name="T76" fmla="*/ 0 w 541"/>
                    <a:gd name="T77" fmla="*/ 1 h 173"/>
                    <a:gd name="T78" fmla="*/ 0 w 541"/>
                    <a:gd name="T79" fmla="*/ 1 h 173"/>
                    <a:gd name="T80" fmla="*/ 0 w 541"/>
                    <a:gd name="T81" fmla="*/ 1 h 173"/>
                    <a:gd name="T82" fmla="*/ 0 w 541"/>
                    <a:gd name="T83" fmla="*/ 1 h 173"/>
                    <a:gd name="T84" fmla="*/ 0 w 541"/>
                    <a:gd name="T85" fmla="*/ 1 h 173"/>
                    <a:gd name="T86" fmla="*/ 0 w 541"/>
                    <a:gd name="T87" fmla="*/ 1 h 173"/>
                    <a:gd name="T88" fmla="*/ 0 w 541"/>
                    <a:gd name="T89" fmla="*/ 1 h 173"/>
                    <a:gd name="T90" fmla="*/ 0 w 541"/>
                    <a:gd name="T91" fmla="*/ 1 h 173"/>
                    <a:gd name="T92" fmla="*/ 0 w 541"/>
                    <a:gd name="T93" fmla="*/ 1 h 173"/>
                    <a:gd name="T94" fmla="*/ 0 w 541"/>
                    <a:gd name="T95" fmla="*/ 1 h 173"/>
                    <a:gd name="T96" fmla="*/ 0 w 541"/>
                    <a:gd name="T97" fmla="*/ 1 h 173"/>
                    <a:gd name="T98" fmla="*/ 0 w 541"/>
                    <a:gd name="T99" fmla="*/ 1 h 173"/>
                    <a:gd name="T100" fmla="*/ 0 w 541"/>
                    <a:gd name="T101" fmla="*/ 1 h 173"/>
                    <a:gd name="T102" fmla="*/ 0 w 541"/>
                    <a:gd name="T103" fmla="*/ 1 h 173"/>
                    <a:gd name="T104" fmla="*/ 0 w 541"/>
                    <a:gd name="T105" fmla="*/ 1 h 17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41"/>
                    <a:gd name="T160" fmla="*/ 0 h 173"/>
                    <a:gd name="T161" fmla="*/ 541 w 541"/>
                    <a:gd name="T162" fmla="*/ 173 h 17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41" h="173">
                      <a:moveTo>
                        <a:pt x="541" y="173"/>
                      </a:moveTo>
                      <a:lnTo>
                        <a:pt x="535" y="165"/>
                      </a:lnTo>
                      <a:lnTo>
                        <a:pt x="530" y="155"/>
                      </a:lnTo>
                      <a:lnTo>
                        <a:pt x="527" y="149"/>
                      </a:lnTo>
                      <a:lnTo>
                        <a:pt x="519" y="141"/>
                      </a:lnTo>
                      <a:lnTo>
                        <a:pt x="510" y="133"/>
                      </a:lnTo>
                      <a:lnTo>
                        <a:pt x="500" y="125"/>
                      </a:lnTo>
                      <a:lnTo>
                        <a:pt x="489" y="116"/>
                      </a:lnTo>
                      <a:lnTo>
                        <a:pt x="479" y="109"/>
                      </a:lnTo>
                      <a:lnTo>
                        <a:pt x="471" y="103"/>
                      </a:lnTo>
                      <a:lnTo>
                        <a:pt x="465" y="101"/>
                      </a:lnTo>
                      <a:lnTo>
                        <a:pt x="452" y="93"/>
                      </a:lnTo>
                      <a:lnTo>
                        <a:pt x="440" y="84"/>
                      </a:lnTo>
                      <a:lnTo>
                        <a:pt x="427" y="74"/>
                      </a:lnTo>
                      <a:lnTo>
                        <a:pt x="414" y="62"/>
                      </a:lnTo>
                      <a:lnTo>
                        <a:pt x="403" y="50"/>
                      </a:lnTo>
                      <a:lnTo>
                        <a:pt x="390" y="39"/>
                      </a:lnTo>
                      <a:lnTo>
                        <a:pt x="377" y="31"/>
                      </a:lnTo>
                      <a:lnTo>
                        <a:pt x="365" y="23"/>
                      </a:lnTo>
                      <a:lnTo>
                        <a:pt x="350" y="19"/>
                      </a:lnTo>
                      <a:lnTo>
                        <a:pt x="336" y="14"/>
                      </a:lnTo>
                      <a:lnTo>
                        <a:pt x="320" y="9"/>
                      </a:lnTo>
                      <a:lnTo>
                        <a:pt x="290" y="6"/>
                      </a:lnTo>
                      <a:lnTo>
                        <a:pt x="274" y="4"/>
                      </a:lnTo>
                      <a:lnTo>
                        <a:pt x="258" y="6"/>
                      </a:lnTo>
                      <a:lnTo>
                        <a:pt x="242" y="8"/>
                      </a:lnTo>
                      <a:lnTo>
                        <a:pt x="228" y="11"/>
                      </a:lnTo>
                      <a:lnTo>
                        <a:pt x="214" y="12"/>
                      </a:lnTo>
                      <a:lnTo>
                        <a:pt x="206" y="12"/>
                      </a:lnTo>
                      <a:lnTo>
                        <a:pt x="199" y="12"/>
                      </a:lnTo>
                      <a:lnTo>
                        <a:pt x="191" y="12"/>
                      </a:lnTo>
                      <a:lnTo>
                        <a:pt x="185" y="12"/>
                      </a:lnTo>
                      <a:lnTo>
                        <a:pt x="177" y="11"/>
                      </a:lnTo>
                      <a:lnTo>
                        <a:pt x="171" y="11"/>
                      </a:lnTo>
                      <a:lnTo>
                        <a:pt x="163" y="9"/>
                      </a:lnTo>
                      <a:lnTo>
                        <a:pt x="156" y="9"/>
                      </a:lnTo>
                      <a:lnTo>
                        <a:pt x="150" y="8"/>
                      </a:lnTo>
                      <a:lnTo>
                        <a:pt x="142" y="8"/>
                      </a:lnTo>
                      <a:lnTo>
                        <a:pt x="136" y="6"/>
                      </a:lnTo>
                      <a:lnTo>
                        <a:pt x="129" y="4"/>
                      </a:lnTo>
                      <a:lnTo>
                        <a:pt x="123" y="4"/>
                      </a:lnTo>
                      <a:lnTo>
                        <a:pt x="115" y="3"/>
                      </a:lnTo>
                      <a:lnTo>
                        <a:pt x="109" y="1"/>
                      </a:lnTo>
                      <a:lnTo>
                        <a:pt x="102" y="1"/>
                      </a:lnTo>
                      <a:lnTo>
                        <a:pt x="96" y="1"/>
                      </a:lnTo>
                      <a:lnTo>
                        <a:pt x="88" y="0"/>
                      </a:lnTo>
                      <a:lnTo>
                        <a:pt x="82" y="0"/>
                      </a:lnTo>
                      <a:lnTo>
                        <a:pt x="74" y="0"/>
                      </a:lnTo>
                      <a:lnTo>
                        <a:pt x="67" y="0"/>
                      </a:lnTo>
                      <a:lnTo>
                        <a:pt x="61" y="1"/>
                      </a:lnTo>
                      <a:lnTo>
                        <a:pt x="53" y="3"/>
                      </a:lnTo>
                      <a:lnTo>
                        <a:pt x="45" y="3"/>
                      </a:lnTo>
                      <a:lnTo>
                        <a:pt x="39" y="4"/>
                      </a:lnTo>
                      <a:lnTo>
                        <a:pt x="31" y="8"/>
                      </a:lnTo>
                      <a:lnTo>
                        <a:pt x="24" y="9"/>
                      </a:lnTo>
                      <a:lnTo>
                        <a:pt x="16" y="12"/>
                      </a:lnTo>
                      <a:lnTo>
                        <a:pt x="7" y="23"/>
                      </a:lnTo>
                      <a:lnTo>
                        <a:pt x="2" y="33"/>
                      </a:lnTo>
                      <a:lnTo>
                        <a:pt x="0" y="38"/>
                      </a:lnTo>
                      <a:lnTo>
                        <a:pt x="4" y="44"/>
                      </a:lnTo>
                      <a:lnTo>
                        <a:pt x="10" y="52"/>
                      </a:lnTo>
                      <a:lnTo>
                        <a:pt x="18" y="58"/>
                      </a:lnTo>
                      <a:lnTo>
                        <a:pt x="23" y="62"/>
                      </a:lnTo>
                      <a:lnTo>
                        <a:pt x="31" y="65"/>
                      </a:lnTo>
                      <a:lnTo>
                        <a:pt x="37" y="66"/>
                      </a:lnTo>
                      <a:lnTo>
                        <a:pt x="45" y="68"/>
                      </a:lnTo>
                      <a:lnTo>
                        <a:pt x="53" y="69"/>
                      </a:lnTo>
                      <a:lnTo>
                        <a:pt x="61" y="71"/>
                      </a:lnTo>
                      <a:lnTo>
                        <a:pt x="69" y="71"/>
                      </a:lnTo>
                      <a:lnTo>
                        <a:pt x="77" y="71"/>
                      </a:lnTo>
                      <a:lnTo>
                        <a:pt x="83" y="71"/>
                      </a:lnTo>
                      <a:lnTo>
                        <a:pt x="93" y="69"/>
                      </a:lnTo>
                      <a:lnTo>
                        <a:pt x="101" y="69"/>
                      </a:lnTo>
                      <a:lnTo>
                        <a:pt x="109" y="68"/>
                      </a:lnTo>
                      <a:lnTo>
                        <a:pt x="117" y="68"/>
                      </a:lnTo>
                      <a:lnTo>
                        <a:pt x="124" y="66"/>
                      </a:lnTo>
                      <a:lnTo>
                        <a:pt x="132" y="65"/>
                      </a:lnTo>
                      <a:lnTo>
                        <a:pt x="140" y="63"/>
                      </a:lnTo>
                      <a:lnTo>
                        <a:pt x="148" y="62"/>
                      </a:lnTo>
                      <a:lnTo>
                        <a:pt x="156" y="60"/>
                      </a:lnTo>
                      <a:lnTo>
                        <a:pt x="164" y="58"/>
                      </a:lnTo>
                      <a:lnTo>
                        <a:pt x="172" y="57"/>
                      </a:lnTo>
                      <a:lnTo>
                        <a:pt x="180" y="55"/>
                      </a:lnTo>
                      <a:lnTo>
                        <a:pt x="196" y="54"/>
                      </a:lnTo>
                      <a:lnTo>
                        <a:pt x="210" y="52"/>
                      </a:lnTo>
                      <a:lnTo>
                        <a:pt x="225" y="52"/>
                      </a:lnTo>
                      <a:lnTo>
                        <a:pt x="239" y="52"/>
                      </a:lnTo>
                      <a:lnTo>
                        <a:pt x="253" y="54"/>
                      </a:lnTo>
                      <a:lnTo>
                        <a:pt x="266" y="58"/>
                      </a:lnTo>
                      <a:lnTo>
                        <a:pt x="280" y="63"/>
                      </a:lnTo>
                      <a:lnTo>
                        <a:pt x="295" y="69"/>
                      </a:lnTo>
                      <a:lnTo>
                        <a:pt x="312" y="74"/>
                      </a:lnTo>
                      <a:lnTo>
                        <a:pt x="330" y="77"/>
                      </a:lnTo>
                      <a:lnTo>
                        <a:pt x="347" y="82"/>
                      </a:lnTo>
                      <a:lnTo>
                        <a:pt x="365" y="87"/>
                      </a:lnTo>
                      <a:lnTo>
                        <a:pt x="382" y="92"/>
                      </a:lnTo>
                      <a:lnTo>
                        <a:pt x="400" y="98"/>
                      </a:lnTo>
                      <a:lnTo>
                        <a:pt x="417" y="104"/>
                      </a:lnTo>
                      <a:lnTo>
                        <a:pt x="435" y="111"/>
                      </a:lnTo>
                      <a:lnTo>
                        <a:pt x="451" y="117"/>
                      </a:lnTo>
                      <a:lnTo>
                        <a:pt x="465" y="127"/>
                      </a:lnTo>
                      <a:lnTo>
                        <a:pt x="479" y="136"/>
                      </a:lnTo>
                      <a:lnTo>
                        <a:pt x="490" y="146"/>
                      </a:lnTo>
                      <a:lnTo>
                        <a:pt x="502" y="158"/>
                      </a:lnTo>
                      <a:lnTo>
                        <a:pt x="510" y="171"/>
                      </a:lnTo>
                      <a:lnTo>
                        <a:pt x="541" y="1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29" name="Freeform 488"/>
                <p:cNvSpPr>
                  <a:spLocks/>
                </p:cNvSpPr>
                <p:nvPr/>
              </p:nvSpPr>
              <p:spPr bwMode="auto">
                <a:xfrm>
                  <a:off x="1149" y="2169"/>
                  <a:ext cx="307" cy="89"/>
                </a:xfrm>
                <a:custGeom>
                  <a:avLst/>
                  <a:gdLst>
                    <a:gd name="T0" fmla="*/ 0 w 616"/>
                    <a:gd name="T1" fmla="*/ 1 h 177"/>
                    <a:gd name="T2" fmla="*/ 0 w 616"/>
                    <a:gd name="T3" fmla="*/ 1 h 177"/>
                    <a:gd name="T4" fmla="*/ 0 w 616"/>
                    <a:gd name="T5" fmla="*/ 1 h 177"/>
                    <a:gd name="T6" fmla="*/ 0 w 616"/>
                    <a:gd name="T7" fmla="*/ 1 h 177"/>
                    <a:gd name="T8" fmla="*/ 0 w 616"/>
                    <a:gd name="T9" fmla="*/ 1 h 177"/>
                    <a:gd name="T10" fmla="*/ 0 w 616"/>
                    <a:gd name="T11" fmla="*/ 1 h 177"/>
                    <a:gd name="T12" fmla="*/ 0 w 616"/>
                    <a:gd name="T13" fmla="*/ 1 h 177"/>
                    <a:gd name="T14" fmla="*/ 0 w 616"/>
                    <a:gd name="T15" fmla="*/ 1 h 177"/>
                    <a:gd name="T16" fmla="*/ 0 w 616"/>
                    <a:gd name="T17" fmla="*/ 1 h 177"/>
                    <a:gd name="T18" fmla="*/ 0 w 616"/>
                    <a:gd name="T19" fmla="*/ 1 h 177"/>
                    <a:gd name="T20" fmla="*/ 0 w 616"/>
                    <a:gd name="T21" fmla="*/ 1 h 177"/>
                    <a:gd name="T22" fmla="*/ 0 w 616"/>
                    <a:gd name="T23" fmla="*/ 1 h 177"/>
                    <a:gd name="T24" fmla="*/ 0 w 616"/>
                    <a:gd name="T25" fmla="*/ 1 h 177"/>
                    <a:gd name="T26" fmla="*/ 0 w 616"/>
                    <a:gd name="T27" fmla="*/ 1 h 177"/>
                    <a:gd name="T28" fmla="*/ 0 w 616"/>
                    <a:gd name="T29" fmla="*/ 1 h 177"/>
                    <a:gd name="T30" fmla="*/ 0 w 616"/>
                    <a:gd name="T31" fmla="*/ 1 h 177"/>
                    <a:gd name="T32" fmla="*/ 0 w 616"/>
                    <a:gd name="T33" fmla="*/ 1 h 177"/>
                    <a:gd name="T34" fmla="*/ 0 w 616"/>
                    <a:gd name="T35" fmla="*/ 1 h 177"/>
                    <a:gd name="T36" fmla="*/ 0 w 616"/>
                    <a:gd name="T37" fmla="*/ 1 h 177"/>
                    <a:gd name="T38" fmla="*/ 0 w 616"/>
                    <a:gd name="T39" fmla="*/ 1 h 177"/>
                    <a:gd name="T40" fmla="*/ 0 w 616"/>
                    <a:gd name="T41" fmla="*/ 1 h 177"/>
                    <a:gd name="T42" fmla="*/ 0 w 616"/>
                    <a:gd name="T43" fmla="*/ 1 h 177"/>
                    <a:gd name="T44" fmla="*/ 0 w 616"/>
                    <a:gd name="T45" fmla="*/ 1 h 177"/>
                    <a:gd name="T46" fmla="*/ 0 w 616"/>
                    <a:gd name="T47" fmla="*/ 0 h 177"/>
                    <a:gd name="T48" fmla="*/ 0 w 616"/>
                    <a:gd name="T49" fmla="*/ 0 h 177"/>
                    <a:gd name="T50" fmla="*/ 0 w 616"/>
                    <a:gd name="T51" fmla="*/ 1 h 177"/>
                    <a:gd name="T52" fmla="*/ 0 w 616"/>
                    <a:gd name="T53" fmla="*/ 1 h 177"/>
                    <a:gd name="T54" fmla="*/ 0 w 616"/>
                    <a:gd name="T55" fmla="*/ 1 h 177"/>
                    <a:gd name="T56" fmla="*/ 0 w 616"/>
                    <a:gd name="T57" fmla="*/ 1 h 177"/>
                    <a:gd name="T58" fmla="*/ 0 w 616"/>
                    <a:gd name="T59" fmla="*/ 1 h 177"/>
                    <a:gd name="T60" fmla="*/ 0 w 616"/>
                    <a:gd name="T61" fmla="*/ 1 h 177"/>
                    <a:gd name="T62" fmla="*/ 0 w 616"/>
                    <a:gd name="T63" fmla="*/ 1 h 177"/>
                    <a:gd name="T64" fmla="*/ 0 w 616"/>
                    <a:gd name="T65" fmla="*/ 1 h 177"/>
                    <a:gd name="T66" fmla="*/ 0 w 616"/>
                    <a:gd name="T67" fmla="*/ 1 h 177"/>
                    <a:gd name="T68" fmla="*/ 0 w 616"/>
                    <a:gd name="T69" fmla="*/ 1 h 177"/>
                    <a:gd name="T70" fmla="*/ 0 w 616"/>
                    <a:gd name="T71" fmla="*/ 1 h 177"/>
                    <a:gd name="T72" fmla="*/ 0 w 616"/>
                    <a:gd name="T73" fmla="*/ 1 h 177"/>
                    <a:gd name="T74" fmla="*/ 0 w 616"/>
                    <a:gd name="T75" fmla="*/ 1 h 177"/>
                    <a:gd name="T76" fmla="*/ 0 w 616"/>
                    <a:gd name="T77" fmla="*/ 1 h 177"/>
                    <a:gd name="T78" fmla="*/ 0 w 616"/>
                    <a:gd name="T79" fmla="*/ 1 h 177"/>
                    <a:gd name="T80" fmla="*/ 0 w 616"/>
                    <a:gd name="T81" fmla="*/ 1 h 177"/>
                    <a:gd name="T82" fmla="*/ 0 w 616"/>
                    <a:gd name="T83" fmla="*/ 1 h 177"/>
                    <a:gd name="T84" fmla="*/ 0 w 616"/>
                    <a:gd name="T85" fmla="*/ 1 h 177"/>
                    <a:gd name="T86" fmla="*/ 0 w 616"/>
                    <a:gd name="T87" fmla="*/ 1 h 177"/>
                    <a:gd name="T88" fmla="*/ 0 w 616"/>
                    <a:gd name="T89" fmla="*/ 1 h 177"/>
                    <a:gd name="T90" fmla="*/ 0 w 616"/>
                    <a:gd name="T91" fmla="*/ 1 h 177"/>
                    <a:gd name="T92" fmla="*/ 0 w 616"/>
                    <a:gd name="T93" fmla="*/ 1 h 177"/>
                    <a:gd name="T94" fmla="*/ 0 w 616"/>
                    <a:gd name="T95" fmla="*/ 1 h 177"/>
                    <a:gd name="T96" fmla="*/ 0 w 616"/>
                    <a:gd name="T97" fmla="*/ 1 h 177"/>
                    <a:gd name="T98" fmla="*/ 0 w 616"/>
                    <a:gd name="T99" fmla="*/ 1 h 17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16"/>
                    <a:gd name="T151" fmla="*/ 0 h 177"/>
                    <a:gd name="T152" fmla="*/ 616 w 616"/>
                    <a:gd name="T153" fmla="*/ 177 h 17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16" h="177">
                      <a:moveTo>
                        <a:pt x="613" y="177"/>
                      </a:moveTo>
                      <a:lnTo>
                        <a:pt x="616" y="168"/>
                      </a:lnTo>
                      <a:lnTo>
                        <a:pt x="614" y="158"/>
                      </a:lnTo>
                      <a:lnTo>
                        <a:pt x="611" y="147"/>
                      </a:lnTo>
                      <a:lnTo>
                        <a:pt x="605" y="139"/>
                      </a:lnTo>
                      <a:lnTo>
                        <a:pt x="597" y="131"/>
                      </a:lnTo>
                      <a:lnTo>
                        <a:pt x="587" y="123"/>
                      </a:lnTo>
                      <a:lnTo>
                        <a:pt x="576" y="117"/>
                      </a:lnTo>
                      <a:lnTo>
                        <a:pt x="566" y="111"/>
                      </a:lnTo>
                      <a:lnTo>
                        <a:pt x="557" y="106"/>
                      </a:lnTo>
                      <a:lnTo>
                        <a:pt x="546" y="101"/>
                      </a:lnTo>
                      <a:lnTo>
                        <a:pt x="538" y="95"/>
                      </a:lnTo>
                      <a:lnTo>
                        <a:pt x="528" y="90"/>
                      </a:lnTo>
                      <a:lnTo>
                        <a:pt x="519" y="85"/>
                      </a:lnTo>
                      <a:lnTo>
                        <a:pt x="509" y="81"/>
                      </a:lnTo>
                      <a:lnTo>
                        <a:pt x="500" y="77"/>
                      </a:lnTo>
                      <a:lnTo>
                        <a:pt x="492" y="74"/>
                      </a:lnTo>
                      <a:lnTo>
                        <a:pt x="471" y="68"/>
                      </a:lnTo>
                      <a:lnTo>
                        <a:pt x="452" y="63"/>
                      </a:lnTo>
                      <a:lnTo>
                        <a:pt x="431" y="58"/>
                      </a:lnTo>
                      <a:lnTo>
                        <a:pt x="412" y="54"/>
                      </a:lnTo>
                      <a:lnTo>
                        <a:pt x="393" y="50"/>
                      </a:lnTo>
                      <a:lnTo>
                        <a:pt x="374" y="46"/>
                      </a:lnTo>
                      <a:lnTo>
                        <a:pt x="355" y="39"/>
                      </a:lnTo>
                      <a:lnTo>
                        <a:pt x="334" y="31"/>
                      </a:lnTo>
                      <a:lnTo>
                        <a:pt x="317" y="27"/>
                      </a:lnTo>
                      <a:lnTo>
                        <a:pt x="298" y="23"/>
                      </a:lnTo>
                      <a:lnTo>
                        <a:pt x="288" y="23"/>
                      </a:lnTo>
                      <a:lnTo>
                        <a:pt x="278" y="23"/>
                      </a:lnTo>
                      <a:lnTo>
                        <a:pt x="269" y="25"/>
                      </a:lnTo>
                      <a:lnTo>
                        <a:pt x="258" y="25"/>
                      </a:lnTo>
                      <a:lnTo>
                        <a:pt x="248" y="27"/>
                      </a:lnTo>
                      <a:lnTo>
                        <a:pt x="239" y="27"/>
                      </a:lnTo>
                      <a:lnTo>
                        <a:pt x="229" y="27"/>
                      </a:lnTo>
                      <a:lnTo>
                        <a:pt x="218" y="27"/>
                      </a:lnTo>
                      <a:lnTo>
                        <a:pt x="208" y="27"/>
                      </a:lnTo>
                      <a:lnTo>
                        <a:pt x="200" y="27"/>
                      </a:lnTo>
                      <a:lnTo>
                        <a:pt x="191" y="27"/>
                      </a:lnTo>
                      <a:lnTo>
                        <a:pt x="181" y="23"/>
                      </a:lnTo>
                      <a:lnTo>
                        <a:pt x="172" y="22"/>
                      </a:lnTo>
                      <a:lnTo>
                        <a:pt x="161" y="19"/>
                      </a:lnTo>
                      <a:lnTo>
                        <a:pt x="150" y="15"/>
                      </a:lnTo>
                      <a:lnTo>
                        <a:pt x="138" y="12"/>
                      </a:lnTo>
                      <a:lnTo>
                        <a:pt x="126" y="9"/>
                      </a:lnTo>
                      <a:lnTo>
                        <a:pt x="115" y="6"/>
                      </a:lnTo>
                      <a:lnTo>
                        <a:pt x="102" y="3"/>
                      </a:lnTo>
                      <a:lnTo>
                        <a:pt x="89" y="0"/>
                      </a:lnTo>
                      <a:lnTo>
                        <a:pt x="78" y="0"/>
                      </a:lnTo>
                      <a:lnTo>
                        <a:pt x="65" y="0"/>
                      </a:lnTo>
                      <a:lnTo>
                        <a:pt x="54" y="0"/>
                      </a:lnTo>
                      <a:lnTo>
                        <a:pt x="43" y="1"/>
                      </a:lnTo>
                      <a:lnTo>
                        <a:pt x="32" y="4"/>
                      </a:lnTo>
                      <a:lnTo>
                        <a:pt x="21" y="9"/>
                      </a:lnTo>
                      <a:lnTo>
                        <a:pt x="11" y="15"/>
                      </a:lnTo>
                      <a:lnTo>
                        <a:pt x="0" y="23"/>
                      </a:lnTo>
                      <a:lnTo>
                        <a:pt x="10" y="23"/>
                      </a:lnTo>
                      <a:lnTo>
                        <a:pt x="18" y="25"/>
                      </a:lnTo>
                      <a:lnTo>
                        <a:pt x="25" y="25"/>
                      </a:lnTo>
                      <a:lnTo>
                        <a:pt x="32" y="27"/>
                      </a:lnTo>
                      <a:lnTo>
                        <a:pt x="40" y="28"/>
                      </a:lnTo>
                      <a:lnTo>
                        <a:pt x="46" y="30"/>
                      </a:lnTo>
                      <a:lnTo>
                        <a:pt x="53" y="31"/>
                      </a:lnTo>
                      <a:lnTo>
                        <a:pt x="59" y="33"/>
                      </a:lnTo>
                      <a:lnTo>
                        <a:pt x="65" y="36"/>
                      </a:lnTo>
                      <a:lnTo>
                        <a:pt x="72" y="38"/>
                      </a:lnTo>
                      <a:lnTo>
                        <a:pt x="86" y="42"/>
                      </a:lnTo>
                      <a:lnTo>
                        <a:pt x="99" y="49"/>
                      </a:lnTo>
                      <a:lnTo>
                        <a:pt x="111" y="55"/>
                      </a:lnTo>
                      <a:lnTo>
                        <a:pt x="129" y="61"/>
                      </a:lnTo>
                      <a:lnTo>
                        <a:pt x="146" y="66"/>
                      </a:lnTo>
                      <a:lnTo>
                        <a:pt x="164" y="68"/>
                      </a:lnTo>
                      <a:lnTo>
                        <a:pt x="180" y="69"/>
                      </a:lnTo>
                      <a:lnTo>
                        <a:pt x="197" y="71"/>
                      </a:lnTo>
                      <a:lnTo>
                        <a:pt x="215" y="71"/>
                      </a:lnTo>
                      <a:lnTo>
                        <a:pt x="232" y="71"/>
                      </a:lnTo>
                      <a:lnTo>
                        <a:pt x="250" y="69"/>
                      </a:lnTo>
                      <a:lnTo>
                        <a:pt x="269" y="69"/>
                      </a:lnTo>
                      <a:lnTo>
                        <a:pt x="286" y="69"/>
                      </a:lnTo>
                      <a:lnTo>
                        <a:pt x="304" y="69"/>
                      </a:lnTo>
                      <a:lnTo>
                        <a:pt x="321" y="69"/>
                      </a:lnTo>
                      <a:lnTo>
                        <a:pt x="337" y="71"/>
                      </a:lnTo>
                      <a:lnTo>
                        <a:pt x="355" y="74"/>
                      </a:lnTo>
                      <a:lnTo>
                        <a:pt x="372" y="79"/>
                      </a:lnTo>
                      <a:lnTo>
                        <a:pt x="388" y="85"/>
                      </a:lnTo>
                      <a:lnTo>
                        <a:pt x="399" y="88"/>
                      </a:lnTo>
                      <a:lnTo>
                        <a:pt x="407" y="88"/>
                      </a:lnTo>
                      <a:lnTo>
                        <a:pt x="417" y="88"/>
                      </a:lnTo>
                      <a:lnTo>
                        <a:pt x="426" y="87"/>
                      </a:lnTo>
                      <a:lnTo>
                        <a:pt x="441" y="87"/>
                      </a:lnTo>
                      <a:lnTo>
                        <a:pt x="457" y="88"/>
                      </a:lnTo>
                      <a:lnTo>
                        <a:pt x="476" y="93"/>
                      </a:lnTo>
                      <a:lnTo>
                        <a:pt x="501" y="101"/>
                      </a:lnTo>
                      <a:lnTo>
                        <a:pt x="525" y="112"/>
                      </a:lnTo>
                      <a:lnTo>
                        <a:pt x="544" y="123"/>
                      </a:lnTo>
                      <a:lnTo>
                        <a:pt x="558" y="133"/>
                      </a:lnTo>
                      <a:lnTo>
                        <a:pt x="571" y="142"/>
                      </a:lnTo>
                      <a:lnTo>
                        <a:pt x="581" y="152"/>
                      </a:lnTo>
                      <a:lnTo>
                        <a:pt x="590" y="162"/>
                      </a:lnTo>
                      <a:lnTo>
                        <a:pt x="600" y="169"/>
                      </a:lnTo>
                      <a:lnTo>
                        <a:pt x="613" y="177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0" name="Freeform 489"/>
                <p:cNvSpPr>
                  <a:spLocks/>
                </p:cNvSpPr>
                <p:nvPr/>
              </p:nvSpPr>
              <p:spPr bwMode="auto">
                <a:xfrm>
                  <a:off x="1001" y="2185"/>
                  <a:ext cx="162" cy="37"/>
                </a:xfrm>
                <a:custGeom>
                  <a:avLst/>
                  <a:gdLst>
                    <a:gd name="T0" fmla="*/ 0 w 325"/>
                    <a:gd name="T1" fmla="*/ 1 h 73"/>
                    <a:gd name="T2" fmla="*/ 0 w 325"/>
                    <a:gd name="T3" fmla="*/ 1 h 73"/>
                    <a:gd name="T4" fmla="*/ 0 w 325"/>
                    <a:gd name="T5" fmla="*/ 1 h 73"/>
                    <a:gd name="T6" fmla="*/ 0 w 325"/>
                    <a:gd name="T7" fmla="*/ 1 h 73"/>
                    <a:gd name="T8" fmla="*/ 0 w 325"/>
                    <a:gd name="T9" fmla="*/ 1 h 73"/>
                    <a:gd name="T10" fmla="*/ 0 w 325"/>
                    <a:gd name="T11" fmla="*/ 1 h 73"/>
                    <a:gd name="T12" fmla="*/ 0 w 325"/>
                    <a:gd name="T13" fmla="*/ 1 h 73"/>
                    <a:gd name="T14" fmla="*/ 0 w 325"/>
                    <a:gd name="T15" fmla="*/ 1 h 73"/>
                    <a:gd name="T16" fmla="*/ 0 w 325"/>
                    <a:gd name="T17" fmla="*/ 1 h 73"/>
                    <a:gd name="T18" fmla="*/ 0 w 325"/>
                    <a:gd name="T19" fmla="*/ 1 h 73"/>
                    <a:gd name="T20" fmla="*/ 0 w 325"/>
                    <a:gd name="T21" fmla="*/ 1 h 73"/>
                    <a:gd name="T22" fmla="*/ 0 w 325"/>
                    <a:gd name="T23" fmla="*/ 1 h 73"/>
                    <a:gd name="T24" fmla="*/ 0 w 325"/>
                    <a:gd name="T25" fmla="*/ 1 h 73"/>
                    <a:gd name="T26" fmla="*/ 0 w 325"/>
                    <a:gd name="T27" fmla="*/ 1 h 73"/>
                    <a:gd name="T28" fmla="*/ 0 w 325"/>
                    <a:gd name="T29" fmla="*/ 1 h 73"/>
                    <a:gd name="T30" fmla="*/ 0 w 325"/>
                    <a:gd name="T31" fmla="*/ 1 h 73"/>
                    <a:gd name="T32" fmla="*/ 0 w 325"/>
                    <a:gd name="T33" fmla="*/ 1 h 73"/>
                    <a:gd name="T34" fmla="*/ 0 w 325"/>
                    <a:gd name="T35" fmla="*/ 1 h 73"/>
                    <a:gd name="T36" fmla="*/ 0 w 325"/>
                    <a:gd name="T37" fmla="*/ 1 h 73"/>
                    <a:gd name="T38" fmla="*/ 0 w 325"/>
                    <a:gd name="T39" fmla="*/ 1 h 73"/>
                    <a:gd name="T40" fmla="*/ 0 w 325"/>
                    <a:gd name="T41" fmla="*/ 1 h 73"/>
                    <a:gd name="T42" fmla="*/ 0 w 325"/>
                    <a:gd name="T43" fmla="*/ 1 h 73"/>
                    <a:gd name="T44" fmla="*/ 0 w 325"/>
                    <a:gd name="T45" fmla="*/ 1 h 73"/>
                    <a:gd name="T46" fmla="*/ 0 w 325"/>
                    <a:gd name="T47" fmla="*/ 1 h 73"/>
                    <a:gd name="T48" fmla="*/ 0 w 325"/>
                    <a:gd name="T49" fmla="*/ 1 h 73"/>
                    <a:gd name="T50" fmla="*/ 0 w 325"/>
                    <a:gd name="T51" fmla="*/ 1 h 73"/>
                    <a:gd name="T52" fmla="*/ 0 w 325"/>
                    <a:gd name="T53" fmla="*/ 1 h 73"/>
                    <a:gd name="T54" fmla="*/ 0 w 325"/>
                    <a:gd name="T55" fmla="*/ 1 h 73"/>
                    <a:gd name="T56" fmla="*/ 0 w 325"/>
                    <a:gd name="T57" fmla="*/ 1 h 73"/>
                    <a:gd name="T58" fmla="*/ 0 w 325"/>
                    <a:gd name="T59" fmla="*/ 1 h 73"/>
                    <a:gd name="T60" fmla="*/ 0 w 325"/>
                    <a:gd name="T61" fmla="*/ 1 h 73"/>
                    <a:gd name="T62" fmla="*/ 0 w 325"/>
                    <a:gd name="T63" fmla="*/ 1 h 73"/>
                    <a:gd name="T64" fmla="*/ 0 w 325"/>
                    <a:gd name="T65" fmla="*/ 0 h 7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25"/>
                    <a:gd name="T100" fmla="*/ 0 h 73"/>
                    <a:gd name="T101" fmla="*/ 325 w 325"/>
                    <a:gd name="T102" fmla="*/ 73 h 7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25" h="73">
                      <a:moveTo>
                        <a:pt x="277" y="0"/>
                      </a:moveTo>
                      <a:lnTo>
                        <a:pt x="264" y="7"/>
                      </a:lnTo>
                      <a:lnTo>
                        <a:pt x="251" y="13"/>
                      </a:lnTo>
                      <a:lnTo>
                        <a:pt x="239" y="16"/>
                      </a:lnTo>
                      <a:lnTo>
                        <a:pt x="224" y="19"/>
                      </a:lnTo>
                      <a:lnTo>
                        <a:pt x="210" y="23"/>
                      </a:lnTo>
                      <a:lnTo>
                        <a:pt x="197" y="24"/>
                      </a:lnTo>
                      <a:lnTo>
                        <a:pt x="183" y="24"/>
                      </a:lnTo>
                      <a:lnTo>
                        <a:pt x="170" y="26"/>
                      </a:lnTo>
                      <a:lnTo>
                        <a:pt x="156" y="24"/>
                      </a:lnTo>
                      <a:lnTo>
                        <a:pt x="142" y="23"/>
                      </a:lnTo>
                      <a:lnTo>
                        <a:pt x="129" y="23"/>
                      </a:lnTo>
                      <a:lnTo>
                        <a:pt x="115" y="21"/>
                      </a:lnTo>
                      <a:lnTo>
                        <a:pt x="100" y="18"/>
                      </a:lnTo>
                      <a:lnTo>
                        <a:pt x="86" y="16"/>
                      </a:lnTo>
                      <a:lnTo>
                        <a:pt x="73" y="15"/>
                      </a:lnTo>
                      <a:lnTo>
                        <a:pt x="59" y="11"/>
                      </a:lnTo>
                      <a:lnTo>
                        <a:pt x="54" y="11"/>
                      </a:lnTo>
                      <a:lnTo>
                        <a:pt x="49" y="13"/>
                      </a:lnTo>
                      <a:lnTo>
                        <a:pt x="43" y="13"/>
                      </a:lnTo>
                      <a:lnTo>
                        <a:pt x="38" y="16"/>
                      </a:lnTo>
                      <a:lnTo>
                        <a:pt x="34" y="19"/>
                      </a:lnTo>
                      <a:lnTo>
                        <a:pt x="29" y="23"/>
                      </a:lnTo>
                      <a:lnTo>
                        <a:pt x="24" y="26"/>
                      </a:lnTo>
                      <a:lnTo>
                        <a:pt x="19" y="30"/>
                      </a:lnTo>
                      <a:lnTo>
                        <a:pt x="16" y="35"/>
                      </a:lnTo>
                      <a:lnTo>
                        <a:pt x="13" y="42"/>
                      </a:lnTo>
                      <a:lnTo>
                        <a:pt x="10" y="46"/>
                      </a:lnTo>
                      <a:lnTo>
                        <a:pt x="6" y="51"/>
                      </a:lnTo>
                      <a:lnTo>
                        <a:pt x="5" y="57"/>
                      </a:lnTo>
                      <a:lnTo>
                        <a:pt x="2" y="62"/>
                      </a:lnTo>
                      <a:lnTo>
                        <a:pt x="2" y="69"/>
                      </a:lnTo>
                      <a:lnTo>
                        <a:pt x="0" y="73"/>
                      </a:lnTo>
                      <a:lnTo>
                        <a:pt x="8" y="65"/>
                      </a:lnTo>
                      <a:lnTo>
                        <a:pt x="14" y="59"/>
                      </a:lnTo>
                      <a:lnTo>
                        <a:pt x="22" y="54"/>
                      </a:lnTo>
                      <a:lnTo>
                        <a:pt x="30" y="51"/>
                      </a:lnTo>
                      <a:lnTo>
                        <a:pt x="40" y="50"/>
                      </a:lnTo>
                      <a:lnTo>
                        <a:pt x="49" y="50"/>
                      </a:lnTo>
                      <a:lnTo>
                        <a:pt x="61" y="50"/>
                      </a:lnTo>
                      <a:lnTo>
                        <a:pt x="70" y="50"/>
                      </a:lnTo>
                      <a:lnTo>
                        <a:pt x="80" y="51"/>
                      </a:lnTo>
                      <a:lnTo>
                        <a:pt x="91" y="53"/>
                      </a:lnTo>
                      <a:lnTo>
                        <a:pt x="100" y="54"/>
                      </a:lnTo>
                      <a:lnTo>
                        <a:pt x="111" y="57"/>
                      </a:lnTo>
                      <a:lnTo>
                        <a:pt x="121" y="59"/>
                      </a:lnTo>
                      <a:lnTo>
                        <a:pt x="131" y="62"/>
                      </a:lnTo>
                      <a:lnTo>
                        <a:pt x="139" y="64"/>
                      </a:lnTo>
                      <a:lnTo>
                        <a:pt x="146" y="65"/>
                      </a:lnTo>
                      <a:lnTo>
                        <a:pt x="156" y="67"/>
                      </a:lnTo>
                      <a:lnTo>
                        <a:pt x="167" y="69"/>
                      </a:lnTo>
                      <a:lnTo>
                        <a:pt x="178" y="70"/>
                      </a:lnTo>
                      <a:lnTo>
                        <a:pt x="189" y="70"/>
                      </a:lnTo>
                      <a:lnTo>
                        <a:pt x="202" y="69"/>
                      </a:lnTo>
                      <a:lnTo>
                        <a:pt x="215" y="67"/>
                      </a:lnTo>
                      <a:lnTo>
                        <a:pt x="228" y="67"/>
                      </a:lnTo>
                      <a:lnTo>
                        <a:pt x="242" y="64"/>
                      </a:lnTo>
                      <a:lnTo>
                        <a:pt x="255" y="62"/>
                      </a:lnTo>
                      <a:lnTo>
                        <a:pt x="267" y="59"/>
                      </a:lnTo>
                      <a:lnTo>
                        <a:pt x="279" y="56"/>
                      </a:lnTo>
                      <a:lnTo>
                        <a:pt x="290" y="51"/>
                      </a:lnTo>
                      <a:lnTo>
                        <a:pt x="301" y="46"/>
                      </a:lnTo>
                      <a:lnTo>
                        <a:pt x="309" y="42"/>
                      </a:lnTo>
                      <a:lnTo>
                        <a:pt x="317" y="37"/>
                      </a:lnTo>
                      <a:lnTo>
                        <a:pt x="325" y="30"/>
                      </a:lnTo>
                      <a:lnTo>
                        <a:pt x="277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1" name="Freeform 490"/>
                <p:cNvSpPr>
                  <a:spLocks/>
                </p:cNvSpPr>
                <p:nvPr/>
              </p:nvSpPr>
              <p:spPr bwMode="auto">
                <a:xfrm>
                  <a:off x="1491" y="2107"/>
                  <a:ext cx="150" cy="57"/>
                </a:xfrm>
                <a:custGeom>
                  <a:avLst/>
                  <a:gdLst>
                    <a:gd name="T0" fmla="*/ 0 w 301"/>
                    <a:gd name="T1" fmla="*/ 1 h 112"/>
                    <a:gd name="T2" fmla="*/ 0 w 301"/>
                    <a:gd name="T3" fmla="*/ 1 h 112"/>
                    <a:gd name="T4" fmla="*/ 0 w 301"/>
                    <a:gd name="T5" fmla="*/ 1 h 112"/>
                    <a:gd name="T6" fmla="*/ 0 w 301"/>
                    <a:gd name="T7" fmla="*/ 1 h 112"/>
                    <a:gd name="T8" fmla="*/ 0 w 301"/>
                    <a:gd name="T9" fmla="*/ 1 h 112"/>
                    <a:gd name="T10" fmla="*/ 0 w 301"/>
                    <a:gd name="T11" fmla="*/ 1 h 112"/>
                    <a:gd name="T12" fmla="*/ 0 w 301"/>
                    <a:gd name="T13" fmla="*/ 1 h 112"/>
                    <a:gd name="T14" fmla="*/ 0 w 301"/>
                    <a:gd name="T15" fmla="*/ 1 h 112"/>
                    <a:gd name="T16" fmla="*/ 0 w 301"/>
                    <a:gd name="T17" fmla="*/ 1 h 112"/>
                    <a:gd name="T18" fmla="*/ 0 w 301"/>
                    <a:gd name="T19" fmla="*/ 1 h 112"/>
                    <a:gd name="T20" fmla="*/ 0 w 301"/>
                    <a:gd name="T21" fmla="*/ 1 h 112"/>
                    <a:gd name="T22" fmla="*/ 0 w 301"/>
                    <a:gd name="T23" fmla="*/ 1 h 112"/>
                    <a:gd name="T24" fmla="*/ 0 w 301"/>
                    <a:gd name="T25" fmla="*/ 1 h 112"/>
                    <a:gd name="T26" fmla="*/ 0 w 301"/>
                    <a:gd name="T27" fmla="*/ 1 h 112"/>
                    <a:gd name="T28" fmla="*/ 0 w 301"/>
                    <a:gd name="T29" fmla="*/ 1 h 112"/>
                    <a:gd name="T30" fmla="*/ 0 w 301"/>
                    <a:gd name="T31" fmla="*/ 1 h 112"/>
                    <a:gd name="T32" fmla="*/ 0 w 301"/>
                    <a:gd name="T33" fmla="*/ 1 h 112"/>
                    <a:gd name="T34" fmla="*/ 0 w 301"/>
                    <a:gd name="T35" fmla="*/ 1 h 112"/>
                    <a:gd name="T36" fmla="*/ 0 w 301"/>
                    <a:gd name="T37" fmla="*/ 1 h 112"/>
                    <a:gd name="T38" fmla="*/ 0 w 301"/>
                    <a:gd name="T39" fmla="*/ 1 h 112"/>
                    <a:gd name="T40" fmla="*/ 0 w 301"/>
                    <a:gd name="T41" fmla="*/ 1 h 112"/>
                    <a:gd name="T42" fmla="*/ 0 w 301"/>
                    <a:gd name="T43" fmla="*/ 1 h 112"/>
                    <a:gd name="T44" fmla="*/ 0 w 301"/>
                    <a:gd name="T45" fmla="*/ 0 h 112"/>
                    <a:gd name="T46" fmla="*/ 0 w 301"/>
                    <a:gd name="T47" fmla="*/ 0 h 112"/>
                    <a:gd name="T48" fmla="*/ 0 w 301"/>
                    <a:gd name="T49" fmla="*/ 1 h 112"/>
                    <a:gd name="T50" fmla="*/ 0 w 301"/>
                    <a:gd name="T51" fmla="*/ 1 h 112"/>
                    <a:gd name="T52" fmla="*/ 0 w 301"/>
                    <a:gd name="T53" fmla="*/ 1 h 112"/>
                    <a:gd name="T54" fmla="*/ 0 w 301"/>
                    <a:gd name="T55" fmla="*/ 1 h 112"/>
                    <a:gd name="T56" fmla="*/ 0 w 301"/>
                    <a:gd name="T57" fmla="*/ 1 h 112"/>
                    <a:gd name="T58" fmla="*/ 0 w 301"/>
                    <a:gd name="T59" fmla="*/ 1 h 112"/>
                    <a:gd name="T60" fmla="*/ 0 w 301"/>
                    <a:gd name="T61" fmla="*/ 1 h 112"/>
                    <a:gd name="T62" fmla="*/ 0 w 301"/>
                    <a:gd name="T63" fmla="*/ 1 h 112"/>
                    <a:gd name="T64" fmla="*/ 0 w 301"/>
                    <a:gd name="T65" fmla="*/ 1 h 1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01"/>
                    <a:gd name="T100" fmla="*/ 0 h 112"/>
                    <a:gd name="T101" fmla="*/ 301 w 301"/>
                    <a:gd name="T102" fmla="*/ 112 h 11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01" h="112">
                      <a:moveTo>
                        <a:pt x="280" y="112"/>
                      </a:moveTo>
                      <a:lnTo>
                        <a:pt x="280" y="106"/>
                      </a:lnTo>
                      <a:lnTo>
                        <a:pt x="280" y="98"/>
                      </a:lnTo>
                      <a:lnTo>
                        <a:pt x="275" y="87"/>
                      </a:lnTo>
                      <a:lnTo>
                        <a:pt x="269" y="77"/>
                      </a:lnTo>
                      <a:lnTo>
                        <a:pt x="259" y="70"/>
                      </a:lnTo>
                      <a:lnTo>
                        <a:pt x="248" y="62"/>
                      </a:lnTo>
                      <a:lnTo>
                        <a:pt x="237" y="57"/>
                      </a:lnTo>
                      <a:lnTo>
                        <a:pt x="224" y="54"/>
                      </a:lnTo>
                      <a:lnTo>
                        <a:pt x="210" y="50"/>
                      </a:lnTo>
                      <a:lnTo>
                        <a:pt x="196" y="49"/>
                      </a:lnTo>
                      <a:lnTo>
                        <a:pt x="180" y="47"/>
                      </a:lnTo>
                      <a:lnTo>
                        <a:pt x="166" y="47"/>
                      </a:lnTo>
                      <a:lnTo>
                        <a:pt x="151" y="49"/>
                      </a:lnTo>
                      <a:lnTo>
                        <a:pt x="139" y="49"/>
                      </a:lnTo>
                      <a:lnTo>
                        <a:pt x="126" y="50"/>
                      </a:lnTo>
                      <a:lnTo>
                        <a:pt x="116" y="52"/>
                      </a:lnTo>
                      <a:lnTo>
                        <a:pt x="107" y="52"/>
                      </a:lnTo>
                      <a:lnTo>
                        <a:pt x="102" y="54"/>
                      </a:lnTo>
                      <a:lnTo>
                        <a:pt x="96" y="54"/>
                      </a:lnTo>
                      <a:lnTo>
                        <a:pt x="84" y="54"/>
                      </a:lnTo>
                      <a:lnTo>
                        <a:pt x="73" y="52"/>
                      </a:lnTo>
                      <a:lnTo>
                        <a:pt x="64" y="50"/>
                      </a:lnTo>
                      <a:lnTo>
                        <a:pt x="54" y="49"/>
                      </a:lnTo>
                      <a:lnTo>
                        <a:pt x="45" y="46"/>
                      </a:lnTo>
                      <a:lnTo>
                        <a:pt x="35" y="44"/>
                      </a:lnTo>
                      <a:lnTo>
                        <a:pt x="29" y="41"/>
                      </a:lnTo>
                      <a:lnTo>
                        <a:pt x="21" y="38"/>
                      </a:lnTo>
                      <a:lnTo>
                        <a:pt x="14" y="35"/>
                      </a:lnTo>
                      <a:lnTo>
                        <a:pt x="10" y="31"/>
                      </a:lnTo>
                      <a:lnTo>
                        <a:pt x="5" y="30"/>
                      </a:lnTo>
                      <a:lnTo>
                        <a:pt x="2" y="27"/>
                      </a:lnTo>
                      <a:lnTo>
                        <a:pt x="0" y="25"/>
                      </a:lnTo>
                      <a:lnTo>
                        <a:pt x="8" y="27"/>
                      </a:lnTo>
                      <a:lnTo>
                        <a:pt x="18" y="28"/>
                      </a:lnTo>
                      <a:lnTo>
                        <a:pt x="34" y="30"/>
                      </a:lnTo>
                      <a:lnTo>
                        <a:pt x="51" y="30"/>
                      </a:lnTo>
                      <a:lnTo>
                        <a:pt x="69" y="28"/>
                      </a:lnTo>
                      <a:lnTo>
                        <a:pt x="84" y="27"/>
                      </a:lnTo>
                      <a:lnTo>
                        <a:pt x="102" y="23"/>
                      </a:lnTo>
                      <a:lnTo>
                        <a:pt x="119" y="19"/>
                      </a:lnTo>
                      <a:lnTo>
                        <a:pt x="135" y="14"/>
                      </a:lnTo>
                      <a:lnTo>
                        <a:pt x="153" y="11"/>
                      </a:lnTo>
                      <a:lnTo>
                        <a:pt x="169" y="6"/>
                      </a:lnTo>
                      <a:lnTo>
                        <a:pt x="186" y="3"/>
                      </a:lnTo>
                      <a:lnTo>
                        <a:pt x="202" y="0"/>
                      </a:lnTo>
                      <a:lnTo>
                        <a:pt x="218" y="0"/>
                      </a:lnTo>
                      <a:lnTo>
                        <a:pt x="236" y="0"/>
                      </a:lnTo>
                      <a:lnTo>
                        <a:pt x="250" y="1"/>
                      </a:lnTo>
                      <a:lnTo>
                        <a:pt x="266" y="4"/>
                      </a:lnTo>
                      <a:lnTo>
                        <a:pt x="269" y="6"/>
                      </a:lnTo>
                      <a:lnTo>
                        <a:pt x="274" y="8"/>
                      </a:lnTo>
                      <a:lnTo>
                        <a:pt x="280" y="12"/>
                      </a:lnTo>
                      <a:lnTo>
                        <a:pt x="285" y="17"/>
                      </a:lnTo>
                      <a:lnTo>
                        <a:pt x="290" y="22"/>
                      </a:lnTo>
                      <a:lnTo>
                        <a:pt x="294" y="30"/>
                      </a:lnTo>
                      <a:lnTo>
                        <a:pt x="298" y="36"/>
                      </a:lnTo>
                      <a:lnTo>
                        <a:pt x="299" y="44"/>
                      </a:lnTo>
                      <a:lnTo>
                        <a:pt x="301" y="52"/>
                      </a:lnTo>
                      <a:lnTo>
                        <a:pt x="301" y="60"/>
                      </a:lnTo>
                      <a:lnTo>
                        <a:pt x="301" y="68"/>
                      </a:lnTo>
                      <a:lnTo>
                        <a:pt x="299" y="77"/>
                      </a:lnTo>
                      <a:lnTo>
                        <a:pt x="298" y="84"/>
                      </a:lnTo>
                      <a:lnTo>
                        <a:pt x="294" y="92"/>
                      </a:lnTo>
                      <a:lnTo>
                        <a:pt x="291" y="100"/>
                      </a:lnTo>
                      <a:lnTo>
                        <a:pt x="287" y="106"/>
                      </a:lnTo>
                      <a:lnTo>
                        <a:pt x="280" y="112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2" name="Freeform 491"/>
                <p:cNvSpPr>
                  <a:spLocks/>
                </p:cNvSpPr>
                <p:nvPr/>
              </p:nvSpPr>
              <p:spPr bwMode="auto">
                <a:xfrm>
                  <a:off x="1394" y="2123"/>
                  <a:ext cx="109" cy="22"/>
                </a:xfrm>
                <a:custGeom>
                  <a:avLst/>
                  <a:gdLst>
                    <a:gd name="T0" fmla="*/ 1 w 218"/>
                    <a:gd name="T1" fmla="*/ 0 h 45"/>
                    <a:gd name="T2" fmla="*/ 1 w 218"/>
                    <a:gd name="T3" fmla="*/ 0 h 45"/>
                    <a:gd name="T4" fmla="*/ 1 w 218"/>
                    <a:gd name="T5" fmla="*/ 0 h 45"/>
                    <a:gd name="T6" fmla="*/ 1 w 218"/>
                    <a:gd name="T7" fmla="*/ 0 h 45"/>
                    <a:gd name="T8" fmla="*/ 1 w 218"/>
                    <a:gd name="T9" fmla="*/ 0 h 45"/>
                    <a:gd name="T10" fmla="*/ 1 w 218"/>
                    <a:gd name="T11" fmla="*/ 0 h 45"/>
                    <a:gd name="T12" fmla="*/ 1 w 218"/>
                    <a:gd name="T13" fmla="*/ 0 h 45"/>
                    <a:gd name="T14" fmla="*/ 1 w 218"/>
                    <a:gd name="T15" fmla="*/ 0 h 45"/>
                    <a:gd name="T16" fmla="*/ 1 w 218"/>
                    <a:gd name="T17" fmla="*/ 0 h 45"/>
                    <a:gd name="T18" fmla="*/ 1 w 218"/>
                    <a:gd name="T19" fmla="*/ 0 h 45"/>
                    <a:gd name="T20" fmla="*/ 1 w 218"/>
                    <a:gd name="T21" fmla="*/ 0 h 45"/>
                    <a:gd name="T22" fmla="*/ 1 w 218"/>
                    <a:gd name="T23" fmla="*/ 0 h 45"/>
                    <a:gd name="T24" fmla="*/ 1 w 218"/>
                    <a:gd name="T25" fmla="*/ 0 h 45"/>
                    <a:gd name="T26" fmla="*/ 1 w 218"/>
                    <a:gd name="T27" fmla="*/ 0 h 45"/>
                    <a:gd name="T28" fmla="*/ 1 w 218"/>
                    <a:gd name="T29" fmla="*/ 0 h 45"/>
                    <a:gd name="T30" fmla="*/ 1 w 218"/>
                    <a:gd name="T31" fmla="*/ 0 h 45"/>
                    <a:gd name="T32" fmla="*/ 1 w 218"/>
                    <a:gd name="T33" fmla="*/ 0 h 45"/>
                    <a:gd name="T34" fmla="*/ 0 w 218"/>
                    <a:gd name="T35" fmla="*/ 0 h 45"/>
                    <a:gd name="T36" fmla="*/ 1 w 218"/>
                    <a:gd name="T37" fmla="*/ 0 h 45"/>
                    <a:gd name="T38" fmla="*/ 1 w 218"/>
                    <a:gd name="T39" fmla="*/ 0 h 45"/>
                    <a:gd name="T40" fmla="*/ 1 w 218"/>
                    <a:gd name="T41" fmla="*/ 0 h 45"/>
                    <a:gd name="T42" fmla="*/ 1 w 218"/>
                    <a:gd name="T43" fmla="*/ 0 h 45"/>
                    <a:gd name="T44" fmla="*/ 1 w 218"/>
                    <a:gd name="T45" fmla="*/ 0 h 45"/>
                    <a:gd name="T46" fmla="*/ 1 w 218"/>
                    <a:gd name="T47" fmla="*/ 0 h 45"/>
                    <a:gd name="T48" fmla="*/ 1 w 218"/>
                    <a:gd name="T49" fmla="*/ 0 h 45"/>
                    <a:gd name="T50" fmla="*/ 1 w 218"/>
                    <a:gd name="T51" fmla="*/ 0 h 45"/>
                    <a:gd name="T52" fmla="*/ 1 w 218"/>
                    <a:gd name="T53" fmla="*/ 0 h 45"/>
                    <a:gd name="T54" fmla="*/ 1 w 218"/>
                    <a:gd name="T55" fmla="*/ 0 h 45"/>
                    <a:gd name="T56" fmla="*/ 1 w 218"/>
                    <a:gd name="T57" fmla="*/ 0 h 45"/>
                    <a:gd name="T58" fmla="*/ 1 w 218"/>
                    <a:gd name="T59" fmla="*/ 0 h 45"/>
                    <a:gd name="T60" fmla="*/ 1 w 218"/>
                    <a:gd name="T61" fmla="*/ 0 h 45"/>
                    <a:gd name="T62" fmla="*/ 1 w 218"/>
                    <a:gd name="T63" fmla="*/ 0 h 45"/>
                    <a:gd name="T64" fmla="*/ 1 w 218"/>
                    <a:gd name="T65" fmla="*/ 0 h 45"/>
                    <a:gd name="T66" fmla="*/ 1 w 218"/>
                    <a:gd name="T67" fmla="*/ 0 h 45"/>
                    <a:gd name="T68" fmla="*/ 1 w 218"/>
                    <a:gd name="T69" fmla="*/ 0 h 4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8"/>
                    <a:gd name="T106" fmla="*/ 0 h 45"/>
                    <a:gd name="T107" fmla="*/ 218 w 218"/>
                    <a:gd name="T108" fmla="*/ 45 h 4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8" h="45">
                      <a:moveTo>
                        <a:pt x="218" y="19"/>
                      </a:moveTo>
                      <a:lnTo>
                        <a:pt x="212" y="23"/>
                      </a:lnTo>
                      <a:lnTo>
                        <a:pt x="205" y="26"/>
                      </a:lnTo>
                      <a:lnTo>
                        <a:pt x="193" y="31"/>
                      </a:lnTo>
                      <a:lnTo>
                        <a:pt x="178" y="35"/>
                      </a:lnTo>
                      <a:lnTo>
                        <a:pt x="162" y="40"/>
                      </a:lnTo>
                      <a:lnTo>
                        <a:pt x="146" y="42"/>
                      </a:lnTo>
                      <a:lnTo>
                        <a:pt x="131" y="43"/>
                      </a:lnTo>
                      <a:lnTo>
                        <a:pt x="113" y="45"/>
                      </a:lnTo>
                      <a:lnTo>
                        <a:pt x="97" y="43"/>
                      </a:lnTo>
                      <a:lnTo>
                        <a:pt x="81" y="42"/>
                      </a:lnTo>
                      <a:lnTo>
                        <a:pt x="65" y="40"/>
                      </a:lnTo>
                      <a:lnTo>
                        <a:pt x="51" y="35"/>
                      </a:lnTo>
                      <a:lnTo>
                        <a:pt x="38" y="31"/>
                      </a:lnTo>
                      <a:lnTo>
                        <a:pt x="26" y="26"/>
                      </a:lnTo>
                      <a:lnTo>
                        <a:pt x="14" y="18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3" y="5"/>
                      </a:lnTo>
                      <a:lnTo>
                        <a:pt x="8" y="8"/>
                      </a:lnTo>
                      <a:lnTo>
                        <a:pt x="19" y="15"/>
                      </a:lnTo>
                      <a:lnTo>
                        <a:pt x="30" y="19"/>
                      </a:lnTo>
                      <a:lnTo>
                        <a:pt x="43" y="23"/>
                      </a:lnTo>
                      <a:lnTo>
                        <a:pt x="57" y="24"/>
                      </a:lnTo>
                      <a:lnTo>
                        <a:pt x="72" y="26"/>
                      </a:lnTo>
                      <a:lnTo>
                        <a:pt x="88" y="26"/>
                      </a:lnTo>
                      <a:lnTo>
                        <a:pt x="103" y="26"/>
                      </a:lnTo>
                      <a:lnTo>
                        <a:pt x="119" y="26"/>
                      </a:lnTo>
                      <a:lnTo>
                        <a:pt x="135" y="24"/>
                      </a:lnTo>
                      <a:lnTo>
                        <a:pt x="150" y="24"/>
                      </a:lnTo>
                      <a:lnTo>
                        <a:pt x="166" y="23"/>
                      </a:lnTo>
                      <a:lnTo>
                        <a:pt x="180" y="21"/>
                      </a:lnTo>
                      <a:lnTo>
                        <a:pt x="194" y="19"/>
                      </a:lnTo>
                      <a:lnTo>
                        <a:pt x="207" y="19"/>
                      </a:lnTo>
                      <a:lnTo>
                        <a:pt x="218" y="19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3" name="Freeform 492"/>
                <p:cNvSpPr>
                  <a:spLocks/>
                </p:cNvSpPr>
                <p:nvPr/>
              </p:nvSpPr>
              <p:spPr bwMode="auto">
                <a:xfrm>
                  <a:off x="1420" y="2068"/>
                  <a:ext cx="90" cy="28"/>
                </a:xfrm>
                <a:custGeom>
                  <a:avLst/>
                  <a:gdLst>
                    <a:gd name="T0" fmla="*/ 0 w 181"/>
                    <a:gd name="T1" fmla="*/ 0 h 55"/>
                    <a:gd name="T2" fmla="*/ 0 w 181"/>
                    <a:gd name="T3" fmla="*/ 1 h 55"/>
                    <a:gd name="T4" fmla="*/ 0 w 181"/>
                    <a:gd name="T5" fmla="*/ 1 h 55"/>
                    <a:gd name="T6" fmla="*/ 0 w 181"/>
                    <a:gd name="T7" fmla="*/ 1 h 55"/>
                    <a:gd name="T8" fmla="*/ 0 w 181"/>
                    <a:gd name="T9" fmla="*/ 1 h 55"/>
                    <a:gd name="T10" fmla="*/ 0 w 181"/>
                    <a:gd name="T11" fmla="*/ 1 h 55"/>
                    <a:gd name="T12" fmla="*/ 0 w 181"/>
                    <a:gd name="T13" fmla="*/ 1 h 55"/>
                    <a:gd name="T14" fmla="*/ 0 w 181"/>
                    <a:gd name="T15" fmla="*/ 1 h 55"/>
                    <a:gd name="T16" fmla="*/ 0 w 181"/>
                    <a:gd name="T17" fmla="*/ 1 h 55"/>
                    <a:gd name="T18" fmla="*/ 0 w 181"/>
                    <a:gd name="T19" fmla="*/ 1 h 55"/>
                    <a:gd name="T20" fmla="*/ 0 w 181"/>
                    <a:gd name="T21" fmla="*/ 1 h 55"/>
                    <a:gd name="T22" fmla="*/ 0 w 181"/>
                    <a:gd name="T23" fmla="*/ 1 h 55"/>
                    <a:gd name="T24" fmla="*/ 0 w 181"/>
                    <a:gd name="T25" fmla="*/ 1 h 55"/>
                    <a:gd name="T26" fmla="*/ 0 w 181"/>
                    <a:gd name="T27" fmla="*/ 1 h 55"/>
                    <a:gd name="T28" fmla="*/ 0 w 181"/>
                    <a:gd name="T29" fmla="*/ 1 h 55"/>
                    <a:gd name="T30" fmla="*/ 0 w 181"/>
                    <a:gd name="T31" fmla="*/ 1 h 55"/>
                    <a:gd name="T32" fmla="*/ 0 w 181"/>
                    <a:gd name="T33" fmla="*/ 1 h 55"/>
                    <a:gd name="T34" fmla="*/ 0 w 181"/>
                    <a:gd name="T35" fmla="*/ 1 h 55"/>
                    <a:gd name="T36" fmla="*/ 0 w 181"/>
                    <a:gd name="T37" fmla="*/ 1 h 55"/>
                    <a:gd name="T38" fmla="*/ 0 w 181"/>
                    <a:gd name="T39" fmla="*/ 1 h 55"/>
                    <a:gd name="T40" fmla="*/ 0 w 181"/>
                    <a:gd name="T41" fmla="*/ 1 h 55"/>
                    <a:gd name="T42" fmla="*/ 0 w 181"/>
                    <a:gd name="T43" fmla="*/ 1 h 55"/>
                    <a:gd name="T44" fmla="*/ 0 w 181"/>
                    <a:gd name="T45" fmla="*/ 1 h 55"/>
                    <a:gd name="T46" fmla="*/ 0 w 181"/>
                    <a:gd name="T47" fmla="*/ 1 h 55"/>
                    <a:gd name="T48" fmla="*/ 0 w 181"/>
                    <a:gd name="T49" fmla="*/ 1 h 55"/>
                    <a:gd name="T50" fmla="*/ 0 w 181"/>
                    <a:gd name="T51" fmla="*/ 1 h 55"/>
                    <a:gd name="T52" fmla="*/ 0 w 181"/>
                    <a:gd name="T53" fmla="*/ 1 h 55"/>
                    <a:gd name="T54" fmla="*/ 0 w 181"/>
                    <a:gd name="T55" fmla="*/ 1 h 55"/>
                    <a:gd name="T56" fmla="*/ 0 w 181"/>
                    <a:gd name="T57" fmla="*/ 1 h 55"/>
                    <a:gd name="T58" fmla="*/ 0 w 181"/>
                    <a:gd name="T59" fmla="*/ 1 h 55"/>
                    <a:gd name="T60" fmla="*/ 0 w 181"/>
                    <a:gd name="T61" fmla="*/ 1 h 55"/>
                    <a:gd name="T62" fmla="*/ 0 w 181"/>
                    <a:gd name="T63" fmla="*/ 1 h 55"/>
                    <a:gd name="T64" fmla="*/ 0 w 181"/>
                    <a:gd name="T65" fmla="*/ 1 h 55"/>
                    <a:gd name="T66" fmla="*/ 0 w 181"/>
                    <a:gd name="T67" fmla="*/ 1 h 55"/>
                    <a:gd name="T68" fmla="*/ 0 w 181"/>
                    <a:gd name="T69" fmla="*/ 1 h 55"/>
                    <a:gd name="T70" fmla="*/ 0 w 181"/>
                    <a:gd name="T71" fmla="*/ 1 h 55"/>
                    <a:gd name="T72" fmla="*/ 0 w 181"/>
                    <a:gd name="T73" fmla="*/ 1 h 55"/>
                    <a:gd name="T74" fmla="*/ 0 w 181"/>
                    <a:gd name="T75" fmla="*/ 1 h 55"/>
                    <a:gd name="T76" fmla="*/ 0 w 181"/>
                    <a:gd name="T77" fmla="*/ 1 h 55"/>
                    <a:gd name="T78" fmla="*/ 0 w 181"/>
                    <a:gd name="T79" fmla="*/ 1 h 55"/>
                    <a:gd name="T80" fmla="*/ 0 w 181"/>
                    <a:gd name="T81" fmla="*/ 1 h 55"/>
                    <a:gd name="T82" fmla="*/ 0 w 181"/>
                    <a:gd name="T83" fmla="*/ 1 h 55"/>
                    <a:gd name="T84" fmla="*/ 0 w 181"/>
                    <a:gd name="T85" fmla="*/ 1 h 55"/>
                    <a:gd name="T86" fmla="*/ 0 w 181"/>
                    <a:gd name="T87" fmla="*/ 1 h 55"/>
                    <a:gd name="T88" fmla="*/ 0 w 181"/>
                    <a:gd name="T89" fmla="*/ 1 h 55"/>
                    <a:gd name="T90" fmla="*/ 0 w 181"/>
                    <a:gd name="T91" fmla="*/ 1 h 55"/>
                    <a:gd name="T92" fmla="*/ 0 w 181"/>
                    <a:gd name="T93" fmla="*/ 1 h 55"/>
                    <a:gd name="T94" fmla="*/ 0 w 181"/>
                    <a:gd name="T95" fmla="*/ 1 h 55"/>
                    <a:gd name="T96" fmla="*/ 0 w 181"/>
                    <a:gd name="T97" fmla="*/ 1 h 55"/>
                    <a:gd name="T98" fmla="*/ 0 w 181"/>
                    <a:gd name="T99" fmla="*/ 1 h 55"/>
                    <a:gd name="T100" fmla="*/ 0 w 181"/>
                    <a:gd name="T101" fmla="*/ 0 h 5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1"/>
                    <a:gd name="T154" fmla="*/ 0 h 55"/>
                    <a:gd name="T155" fmla="*/ 181 w 181"/>
                    <a:gd name="T156" fmla="*/ 55 h 5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1" h="55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1"/>
                      </a:lnTo>
                      <a:lnTo>
                        <a:pt x="38" y="14"/>
                      </a:lnTo>
                      <a:lnTo>
                        <a:pt x="44" y="16"/>
                      </a:lnTo>
                      <a:lnTo>
                        <a:pt x="52" y="19"/>
                      </a:lnTo>
                      <a:lnTo>
                        <a:pt x="58" y="20"/>
                      </a:lnTo>
                      <a:lnTo>
                        <a:pt x="65" y="24"/>
                      </a:lnTo>
                      <a:lnTo>
                        <a:pt x="71" y="27"/>
                      </a:lnTo>
                      <a:lnTo>
                        <a:pt x="79" y="30"/>
                      </a:lnTo>
                      <a:lnTo>
                        <a:pt x="85" y="35"/>
                      </a:lnTo>
                      <a:lnTo>
                        <a:pt x="92" y="40"/>
                      </a:lnTo>
                      <a:lnTo>
                        <a:pt x="98" y="44"/>
                      </a:lnTo>
                      <a:lnTo>
                        <a:pt x="105" y="49"/>
                      </a:lnTo>
                      <a:lnTo>
                        <a:pt x="111" y="55"/>
                      </a:lnTo>
                      <a:lnTo>
                        <a:pt x="114" y="52"/>
                      </a:lnTo>
                      <a:lnTo>
                        <a:pt x="117" y="51"/>
                      </a:lnTo>
                      <a:lnTo>
                        <a:pt x="120" y="47"/>
                      </a:lnTo>
                      <a:lnTo>
                        <a:pt x="125" y="44"/>
                      </a:lnTo>
                      <a:lnTo>
                        <a:pt x="128" y="43"/>
                      </a:lnTo>
                      <a:lnTo>
                        <a:pt x="133" y="40"/>
                      </a:lnTo>
                      <a:lnTo>
                        <a:pt x="138" y="36"/>
                      </a:lnTo>
                      <a:lnTo>
                        <a:pt x="143" y="35"/>
                      </a:lnTo>
                      <a:lnTo>
                        <a:pt x="148" y="33"/>
                      </a:lnTo>
                      <a:lnTo>
                        <a:pt x="152" y="30"/>
                      </a:lnTo>
                      <a:lnTo>
                        <a:pt x="157" y="28"/>
                      </a:lnTo>
                      <a:lnTo>
                        <a:pt x="162" y="28"/>
                      </a:lnTo>
                      <a:lnTo>
                        <a:pt x="167" y="27"/>
                      </a:lnTo>
                      <a:lnTo>
                        <a:pt x="171" y="25"/>
                      </a:lnTo>
                      <a:lnTo>
                        <a:pt x="176" y="25"/>
                      </a:lnTo>
                      <a:lnTo>
                        <a:pt x="181" y="25"/>
                      </a:lnTo>
                      <a:lnTo>
                        <a:pt x="173" y="25"/>
                      </a:lnTo>
                      <a:lnTo>
                        <a:pt x="168" y="25"/>
                      </a:lnTo>
                      <a:lnTo>
                        <a:pt x="155" y="25"/>
                      </a:lnTo>
                      <a:lnTo>
                        <a:pt x="144" y="24"/>
                      </a:lnTo>
                      <a:lnTo>
                        <a:pt x="133" y="24"/>
                      </a:lnTo>
                      <a:lnTo>
                        <a:pt x="120" y="24"/>
                      </a:lnTo>
                      <a:lnTo>
                        <a:pt x="109" y="22"/>
                      </a:lnTo>
                      <a:lnTo>
                        <a:pt x="98" y="20"/>
                      </a:lnTo>
                      <a:lnTo>
                        <a:pt x="87" y="20"/>
                      </a:lnTo>
                      <a:lnTo>
                        <a:pt x="76" y="19"/>
                      </a:lnTo>
                      <a:lnTo>
                        <a:pt x="65" y="16"/>
                      </a:lnTo>
                      <a:lnTo>
                        <a:pt x="54" y="16"/>
                      </a:lnTo>
                      <a:lnTo>
                        <a:pt x="43" y="13"/>
                      </a:lnTo>
                      <a:lnTo>
                        <a:pt x="33" y="9"/>
                      </a:lnTo>
                      <a:lnTo>
                        <a:pt x="22" y="8"/>
                      </a:lnTo>
                      <a:lnTo>
                        <a:pt x="1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4" name="Freeform 493"/>
                <p:cNvSpPr>
                  <a:spLocks/>
                </p:cNvSpPr>
                <p:nvPr/>
              </p:nvSpPr>
              <p:spPr bwMode="auto">
                <a:xfrm>
                  <a:off x="1230" y="2090"/>
                  <a:ext cx="180" cy="28"/>
                </a:xfrm>
                <a:custGeom>
                  <a:avLst/>
                  <a:gdLst>
                    <a:gd name="T0" fmla="*/ 1 w 359"/>
                    <a:gd name="T1" fmla="*/ 0 h 57"/>
                    <a:gd name="T2" fmla="*/ 1 w 359"/>
                    <a:gd name="T3" fmla="*/ 0 h 57"/>
                    <a:gd name="T4" fmla="*/ 1 w 359"/>
                    <a:gd name="T5" fmla="*/ 0 h 57"/>
                    <a:gd name="T6" fmla="*/ 1 w 359"/>
                    <a:gd name="T7" fmla="*/ 0 h 57"/>
                    <a:gd name="T8" fmla="*/ 1 w 359"/>
                    <a:gd name="T9" fmla="*/ 0 h 57"/>
                    <a:gd name="T10" fmla="*/ 1 w 359"/>
                    <a:gd name="T11" fmla="*/ 0 h 57"/>
                    <a:gd name="T12" fmla="*/ 1 w 359"/>
                    <a:gd name="T13" fmla="*/ 0 h 57"/>
                    <a:gd name="T14" fmla="*/ 1 w 359"/>
                    <a:gd name="T15" fmla="*/ 0 h 57"/>
                    <a:gd name="T16" fmla="*/ 1 w 359"/>
                    <a:gd name="T17" fmla="*/ 0 h 57"/>
                    <a:gd name="T18" fmla="*/ 1 w 359"/>
                    <a:gd name="T19" fmla="*/ 0 h 57"/>
                    <a:gd name="T20" fmla="*/ 1 w 359"/>
                    <a:gd name="T21" fmla="*/ 0 h 57"/>
                    <a:gd name="T22" fmla="*/ 1 w 359"/>
                    <a:gd name="T23" fmla="*/ 0 h 57"/>
                    <a:gd name="T24" fmla="*/ 1 w 359"/>
                    <a:gd name="T25" fmla="*/ 0 h 57"/>
                    <a:gd name="T26" fmla="*/ 1 w 359"/>
                    <a:gd name="T27" fmla="*/ 0 h 57"/>
                    <a:gd name="T28" fmla="*/ 1 w 359"/>
                    <a:gd name="T29" fmla="*/ 0 h 57"/>
                    <a:gd name="T30" fmla="*/ 1 w 359"/>
                    <a:gd name="T31" fmla="*/ 0 h 57"/>
                    <a:gd name="T32" fmla="*/ 1 w 359"/>
                    <a:gd name="T33" fmla="*/ 0 h 57"/>
                    <a:gd name="T34" fmla="*/ 1 w 359"/>
                    <a:gd name="T35" fmla="*/ 0 h 57"/>
                    <a:gd name="T36" fmla="*/ 1 w 359"/>
                    <a:gd name="T37" fmla="*/ 0 h 57"/>
                    <a:gd name="T38" fmla="*/ 1 w 359"/>
                    <a:gd name="T39" fmla="*/ 0 h 57"/>
                    <a:gd name="T40" fmla="*/ 1 w 359"/>
                    <a:gd name="T41" fmla="*/ 0 h 57"/>
                    <a:gd name="T42" fmla="*/ 1 w 359"/>
                    <a:gd name="T43" fmla="*/ 0 h 57"/>
                    <a:gd name="T44" fmla="*/ 1 w 359"/>
                    <a:gd name="T45" fmla="*/ 0 h 57"/>
                    <a:gd name="T46" fmla="*/ 1 w 359"/>
                    <a:gd name="T47" fmla="*/ 0 h 57"/>
                    <a:gd name="T48" fmla="*/ 1 w 359"/>
                    <a:gd name="T49" fmla="*/ 0 h 57"/>
                    <a:gd name="T50" fmla="*/ 1 w 359"/>
                    <a:gd name="T51" fmla="*/ 0 h 57"/>
                    <a:gd name="T52" fmla="*/ 1 w 359"/>
                    <a:gd name="T53" fmla="*/ 0 h 57"/>
                    <a:gd name="T54" fmla="*/ 1 w 359"/>
                    <a:gd name="T55" fmla="*/ 0 h 57"/>
                    <a:gd name="T56" fmla="*/ 1 w 359"/>
                    <a:gd name="T57" fmla="*/ 0 h 57"/>
                    <a:gd name="T58" fmla="*/ 1 w 359"/>
                    <a:gd name="T59" fmla="*/ 0 h 57"/>
                    <a:gd name="T60" fmla="*/ 1 w 359"/>
                    <a:gd name="T61" fmla="*/ 0 h 57"/>
                    <a:gd name="T62" fmla="*/ 1 w 359"/>
                    <a:gd name="T63" fmla="*/ 0 h 57"/>
                    <a:gd name="T64" fmla="*/ 0 w 359"/>
                    <a:gd name="T65" fmla="*/ 0 h 57"/>
                    <a:gd name="T66" fmla="*/ 1 w 359"/>
                    <a:gd name="T67" fmla="*/ 0 h 57"/>
                    <a:gd name="T68" fmla="*/ 1 w 359"/>
                    <a:gd name="T69" fmla="*/ 0 h 57"/>
                    <a:gd name="T70" fmla="*/ 1 w 359"/>
                    <a:gd name="T71" fmla="*/ 0 h 57"/>
                    <a:gd name="T72" fmla="*/ 1 w 359"/>
                    <a:gd name="T73" fmla="*/ 0 h 57"/>
                    <a:gd name="T74" fmla="*/ 1 w 359"/>
                    <a:gd name="T75" fmla="*/ 0 h 57"/>
                    <a:gd name="T76" fmla="*/ 1 w 359"/>
                    <a:gd name="T77" fmla="*/ 0 h 57"/>
                    <a:gd name="T78" fmla="*/ 1 w 359"/>
                    <a:gd name="T79" fmla="*/ 0 h 57"/>
                    <a:gd name="T80" fmla="*/ 1 w 359"/>
                    <a:gd name="T81" fmla="*/ 0 h 57"/>
                    <a:gd name="T82" fmla="*/ 1 w 359"/>
                    <a:gd name="T83" fmla="*/ 0 h 57"/>
                    <a:gd name="T84" fmla="*/ 1 w 359"/>
                    <a:gd name="T85" fmla="*/ 0 h 57"/>
                    <a:gd name="T86" fmla="*/ 1 w 359"/>
                    <a:gd name="T87" fmla="*/ 0 h 57"/>
                    <a:gd name="T88" fmla="*/ 1 w 359"/>
                    <a:gd name="T89" fmla="*/ 0 h 57"/>
                    <a:gd name="T90" fmla="*/ 1 w 359"/>
                    <a:gd name="T91" fmla="*/ 0 h 57"/>
                    <a:gd name="T92" fmla="*/ 1 w 359"/>
                    <a:gd name="T93" fmla="*/ 0 h 57"/>
                    <a:gd name="T94" fmla="*/ 1 w 359"/>
                    <a:gd name="T95" fmla="*/ 0 h 57"/>
                    <a:gd name="T96" fmla="*/ 1 w 359"/>
                    <a:gd name="T97" fmla="*/ 0 h 57"/>
                    <a:gd name="T98" fmla="*/ 1 w 359"/>
                    <a:gd name="T99" fmla="*/ 0 h 57"/>
                    <a:gd name="T100" fmla="*/ 1 w 359"/>
                    <a:gd name="T101" fmla="*/ 0 h 5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59"/>
                    <a:gd name="T154" fmla="*/ 0 h 57"/>
                    <a:gd name="T155" fmla="*/ 359 w 359"/>
                    <a:gd name="T156" fmla="*/ 57 h 57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59" h="57">
                      <a:moveTo>
                        <a:pt x="359" y="25"/>
                      </a:moveTo>
                      <a:lnTo>
                        <a:pt x="352" y="27"/>
                      </a:lnTo>
                      <a:lnTo>
                        <a:pt x="344" y="30"/>
                      </a:lnTo>
                      <a:lnTo>
                        <a:pt x="328" y="35"/>
                      </a:lnTo>
                      <a:lnTo>
                        <a:pt x="313" y="39"/>
                      </a:lnTo>
                      <a:lnTo>
                        <a:pt x="299" y="44"/>
                      </a:lnTo>
                      <a:lnTo>
                        <a:pt x="286" y="49"/>
                      </a:lnTo>
                      <a:lnTo>
                        <a:pt x="272" y="52"/>
                      </a:lnTo>
                      <a:lnTo>
                        <a:pt x="258" y="54"/>
                      </a:lnTo>
                      <a:lnTo>
                        <a:pt x="243" y="57"/>
                      </a:lnTo>
                      <a:lnTo>
                        <a:pt x="231" y="57"/>
                      </a:lnTo>
                      <a:lnTo>
                        <a:pt x="216" y="57"/>
                      </a:lnTo>
                      <a:lnTo>
                        <a:pt x="202" y="57"/>
                      </a:lnTo>
                      <a:lnTo>
                        <a:pt x="188" y="55"/>
                      </a:lnTo>
                      <a:lnTo>
                        <a:pt x="173" y="52"/>
                      </a:lnTo>
                      <a:lnTo>
                        <a:pt x="159" y="47"/>
                      </a:lnTo>
                      <a:lnTo>
                        <a:pt x="145" y="43"/>
                      </a:lnTo>
                      <a:lnTo>
                        <a:pt x="129" y="36"/>
                      </a:lnTo>
                      <a:lnTo>
                        <a:pt x="124" y="35"/>
                      </a:lnTo>
                      <a:lnTo>
                        <a:pt x="119" y="33"/>
                      </a:lnTo>
                      <a:lnTo>
                        <a:pt x="110" y="30"/>
                      </a:lnTo>
                      <a:lnTo>
                        <a:pt x="99" y="28"/>
                      </a:lnTo>
                      <a:lnTo>
                        <a:pt x="86" y="27"/>
                      </a:lnTo>
                      <a:lnTo>
                        <a:pt x="75" y="25"/>
                      </a:lnTo>
                      <a:lnTo>
                        <a:pt x="64" y="25"/>
                      </a:lnTo>
                      <a:lnTo>
                        <a:pt x="52" y="25"/>
                      </a:lnTo>
                      <a:lnTo>
                        <a:pt x="41" y="24"/>
                      </a:lnTo>
                      <a:lnTo>
                        <a:pt x="30" y="24"/>
                      </a:lnTo>
                      <a:lnTo>
                        <a:pt x="21" y="24"/>
                      </a:lnTo>
                      <a:lnTo>
                        <a:pt x="13" y="24"/>
                      </a:lnTo>
                      <a:lnTo>
                        <a:pt x="6" y="24"/>
                      </a:lnTo>
                      <a:lnTo>
                        <a:pt x="3" y="24"/>
                      </a:lnTo>
                      <a:lnTo>
                        <a:pt x="0" y="22"/>
                      </a:lnTo>
                      <a:lnTo>
                        <a:pt x="1" y="20"/>
                      </a:lnTo>
                      <a:lnTo>
                        <a:pt x="13" y="16"/>
                      </a:lnTo>
                      <a:lnTo>
                        <a:pt x="24" y="12"/>
                      </a:lnTo>
                      <a:lnTo>
                        <a:pt x="46" y="6"/>
                      </a:lnTo>
                      <a:lnTo>
                        <a:pt x="68" y="3"/>
                      </a:lnTo>
                      <a:lnTo>
                        <a:pt x="89" y="1"/>
                      </a:lnTo>
                      <a:lnTo>
                        <a:pt x="111" y="0"/>
                      </a:lnTo>
                      <a:lnTo>
                        <a:pt x="132" y="1"/>
                      </a:lnTo>
                      <a:lnTo>
                        <a:pt x="154" y="3"/>
                      </a:lnTo>
                      <a:lnTo>
                        <a:pt x="175" y="6"/>
                      </a:lnTo>
                      <a:lnTo>
                        <a:pt x="197" y="9"/>
                      </a:lnTo>
                      <a:lnTo>
                        <a:pt x="218" y="12"/>
                      </a:lnTo>
                      <a:lnTo>
                        <a:pt x="240" y="16"/>
                      </a:lnTo>
                      <a:lnTo>
                        <a:pt x="262" y="19"/>
                      </a:lnTo>
                      <a:lnTo>
                        <a:pt x="283" y="22"/>
                      </a:lnTo>
                      <a:lnTo>
                        <a:pt x="329" y="25"/>
                      </a:lnTo>
                      <a:lnTo>
                        <a:pt x="353" y="25"/>
                      </a:lnTo>
                      <a:lnTo>
                        <a:pt x="359" y="25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5" name="Freeform 494"/>
                <p:cNvSpPr>
                  <a:spLocks/>
                </p:cNvSpPr>
                <p:nvPr/>
              </p:nvSpPr>
              <p:spPr bwMode="auto">
                <a:xfrm>
                  <a:off x="1045" y="2083"/>
                  <a:ext cx="174" cy="24"/>
                </a:xfrm>
                <a:custGeom>
                  <a:avLst/>
                  <a:gdLst>
                    <a:gd name="T0" fmla="*/ 0 w 349"/>
                    <a:gd name="T1" fmla="*/ 0 h 48"/>
                    <a:gd name="T2" fmla="*/ 0 w 349"/>
                    <a:gd name="T3" fmla="*/ 1 h 48"/>
                    <a:gd name="T4" fmla="*/ 0 w 349"/>
                    <a:gd name="T5" fmla="*/ 1 h 48"/>
                    <a:gd name="T6" fmla="*/ 0 w 349"/>
                    <a:gd name="T7" fmla="*/ 1 h 48"/>
                    <a:gd name="T8" fmla="*/ 0 w 349"/>
                    <a:gd name="T9" fmla="*/ 1 h 48"/>
                    <a:gd name="T10" fmla="*/ 0 w 349"/>
                    <a:gd name="T11" fmla="*/ 1 h 48"/>
                    <a:gd name="T12" fmla="*/ 0 w 349"/>
                    <a:gd name="T13" fmla="*/ 1 h 48"/>
                    <a:gd name="T14" fmla="*/ 0 w 349"/>
                    <a:gd name="T15" fmla="*/ 1 h 48"/>
                    <a:gd name="T16" fmla="*/ 0 w 349"/>
                    <a:gd name="T17" fmla="*/ 1 h 48"/>
                    <a:gd name="T18" fmla="*/ 0 w 349"/>
                    <a:gd name="T19" fmla="*/ 1 h 48"/>
                    <a:gd name="T20" fmla="*/ 0 w 349"/>
                    <a:gd name="T21" fmla="*/ 1 h 48"/>
                    <a:gd name="T22" fmla="*/ 0 w 349"/>
                    <a:gd name="T23" fmla="*/ 1 h 48"/>
                    <a:gd name="T24" fmla="*/ 0 w 349"/>
                    <a:gd name="T25" fmla="*/ 1 h 48"/>
                    <a:gd name="T26" fmla="*/ 0 w 349"/>
                    <a:gd name="T27" fmla="*/ 1 h 48"/>
                    <a:gd name="T28" fmla="*/ 0 w 349"/>
                    <a:gd name="T29" fmla="*/ 1 h 48"/>
                    <a:gd name="T30" fmla="*/ 0 w 349"/>
                    <a:gd name="T31" fmla="*/ 1 h 48"/>
                    <a:gd name="T32" fmla="*/ 0 w 349"/>
                    <a:gd name="T33" fmla="*/ 1 h 48"/>
                    <a:gd name="T34" fmla="*/ 0 w 349"/>
                    <a:gd name="T35" fmla="*/ 1 h 48"/>
                    <a:gd name="T36" fmla="*/ 0 w 349"/>
                    <a:gd name="T37" fmla="*/ 1 h 48"/>
                    <a:gd name="T38" fmla="*/ 0 w 349"/>
                    <a:gd name="T39" fmla="*/ 1 h 48"/>
                    <a:gd name="T40" fmla="*/ 0 w 349"/>
                    <a:gd name="T41" fmla="*/ 1 h 48"/>
                    <a:gd name="T42" fmla="*/ 0 w 349"/>
                    <a:gd name="T43" fmla="*/ 1 h 48"/>
                    <a:gd name="T44" fmla="*/ 0 w 349"/>
                    <a:gd name="T45" fmla="*/ 1 h 48"/>
                    <a:gd name="T46" fmla="*/ 0 w 349"/>
                    <a:gd name="T47" fmla="*/ 1 h 48"/>
                    <a:gd name="T48" fmla="*/ 0 w 349"/>
                    <a:gd name="T49" fmla="*/ 1 h 48"/>
                    <a:gd name="T50" fmla="*/ 0 w 349"/>
                    <a:gd name="T51" fmla="*/ 1 h 48"/>
                    <a:gd name="T52" fmla="*/ 0 w 349"/>
                    <a:gd name="T53" fmla="*/ 1 h 48"/>
                    <a:gd name="T54" fmla="*/ 0 w 349"/>
                    <a:gd name="T55" fmla="*/ 1 h 48"/>
                    <a:gd name="T56" fmla="*/ 0 w 349"/>
                    <a:gd name="T57" fmla="*/ 1 h 48"/>
                    <a:gd name="T58" fmla="*/ 0 w 349"/>
                    <a:gd name="T59" fmla="*/ 1 h 48"/>
                    <a:gd name="T60" fmla="*/ 0 w 349"/>
                    <a:gd name="T61" fmla="*/ 1 h 48"/>
                    <a:gd name="T62" fmla="*/ 0 w 349"/>
                    <a:gd name="T63" fmla="*/ 1 h 48"/>
                    <a:gd name="T64" fmla="*/ 0 w 349"/>
                    <a:gd name="T65" fmla="*/ 1 h 48"/>
                    <a:gd name="T66" fmla="*/ 0 w 349"/>
                    <a:gd name="T67" fmla="*/ 1 h 48"/>
                    <a:gd name="T68" fmla="*/ 0 w 349"/>
                    <a:gd name="T69" fmla="*/ 1 h 48"/>
                    <a:gd name="T70" fmla="*/ 0 w 349"/>
                    <a:gd name="T71" fmla="*/ 1 h 48"/>
                    <a:gd name="T72" fmla="*/ 0 w 349"/>
                    <a:gd name="T73" fmla="*/ 1 h 48"/>
                    <a:gd name="T74" fmla="*/ 0 w 349"/>
                    <a:gd name="T75" fmla="*/ 1 h 48"/>
                    <a:gd name="T76" fmla="*/ 0 w 349"/>
                    <a:gd name="T77" fmla="*/ 1 h 48"/>
                    <a:gd name="T78" fmla="*/ 0 w 349"/>
                    <a:gd name="T79" fmla="*/ 1 h 48"/>
                    <a:gd name="T80" fmla="*/ 0 w 349"/>
                    <a:gd name="T81" fmla="*/ 1 h 48"/>
                    <a:gd name="T82" fmla="*/ 0 w 349"/>
                    <a:gd name="T83" fmla="*/ 1 h 48"/>
                    <a:gd name="T84" fmla="*/ 0 w 349"/>
                    <a:gd name="T85" fmla="*/ 1 h 48"/>
                    <a:gd name="T86" fmla="*/ 0 w 349"/>
                    <a:gd name="T87" fmla="*/ 1 h 48"/>
                    <a:gd name="T88" fmla="*/ 0 w 349"/>
                    <a:gd name="T89" fmla="*/ 1 h 48"/>
                    <a:gd name="T90" fmla="*/ 0 w 349"/>
                    <a:gd name="T91" fmla="*/ 1 h 48"/>
                    <a:gd name="T92" fmla="*/ 0 w 349"/>
                    <a:gd name="T93" fmla="*/ 1 h 48"/>
                    <a:gd name="T94" fmla="*/ 0 w 349"/>
                    <a:gd name="T95" fmla="*/ 1 h 48"/>
                    <a:gd name="T96" fmla="*/ 0 w 349"/>
                    <a:gd name="T97" fmla="*/ 1 h 48"/>
                    <a:gd name="T98" fmla="*/ 0 w 349"/>
                    <a:gd name="T99" fmla="*/ 1 h 48"/>
                    <a:gd name="T100" fmla="*/ 0 w 349"/>
                    <a:gd name="T101" fmla="*/ 0 h 4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49"/>
                    <a:gd name="T154" fmla="*/ 0 h 48"/>
                    <a:gd name="T155" fmla="*/ 349 w 349"/>
                    <a:gd name="T156" fmla="*/ 48 h 4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49" h="48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1" y="16"/>
                      </a:lnTo>
                      <a:lnTo>
                        <a:pt x="26" y="29"/>
                      </a:lnTo>
                      <a:lnTo>
                        <a:pt x="40" y="39"/>
                      </a:lnTo>
                      <a:lnTo>
                        <a:pt x="56" y="43"/>
                      </a:lnTo>
                      <a:lnTo>
                        <a:pt x="73" y="46"/>
                      </a:lnTo>
                      <a:lnTo>
                        <a:pt x="92" y="48"/>
                      </a:lnTo>
                      <a:lnTo>
                        <a:pt x="113" y="46"/>
                      </a:lnTo>
                      <a:lnTo>
                        <a:pt x="135" y="45"/>
                      </a:lnTo>
                      <a:lnTo>
                        <a:pt x="158" y="40"/>
                      </a:lnTo>
                      <a:lnTo>
                        <a:pt x="183" y="37"/>
                      </a:lnTo>
                      <a:lnTo>
                        <a:pt x="207" y="32"/>
                      </a:lnTo>
                      <a:lnTo>
                        <a:pt x="234" y="27"/>
                      </a:lnTo>
                      <a:lnTo>
                        <a:pt x="261" y="24"/>
                      </a:lnTo>
                      <a:lnTo>
                        <a:pt x="290" y="23"/>
                      </a:lnTo>
                      <a:lnTo>
                        <a:pt x="318" y="23"/>
                      </a:lnTo>
                      <a:lnTo>
                        <a:pt x="349" y="23"/>
                      </a:lnTo>
                      <a:lnTo>
                        <a:pt x="342" y="21"/>
                      </a:lnTo>
                      <a:lnTo>
                        <a:pt x="336" y="19"/>
                      </a:lnTo>
                      <a:lnTo>
                        <a:pt x="322" y="16"/>
                      </a:lnTo>
                      <a:lnTo>
                        <a:pt x="306" y="15"/>
                      </a:lnTo>
                      <a:lnTo>
                        <a:pt x="288" y="15"/>
                      </a:lnTo>
                      <a:lnTo>
                        <a:pt x="269" y="15"/>
                      </a:lnTo>
                      <a:lnTo>
                        <a:pt x="248" y="13"/>
                      </a:lnTo>
                      <a:lnTo>
                        <a:pt x="229" y="15"/>
                      </a:lnTo>
                      <a:lnTo>
                        <a:pt x="209" y="15"/>
                      </a:lnTo>
                      <a:lnTo>
                        <a:pt x="188" y="15"/>
                      </a:lnTo>
                      <a:lnTo>
                        <a:pt x="167" y="16"/>
                      </a:lnTo>
                      <a:lnTo>
                        <a:pt x="148" y="16"/>
                      </a:lnTo>
                      <a:lnTo>
                        <a:pt x="129" y="18"/>
                      </a:lnTo>
                      <a:lnTo>
                        <a:pt x="110" y="18"/>
                      </a:lnTo>
                      <a:lnTo>
                        <a:pt x="94" y="18"/>
                      </a:lnTo>
                      <a:lnTo>
                        <a:pt x="78" y="18"/>
                      </a:lnTo>
                      <a:lnTo>
                        <a:pt x="64" y="16"/>
                      </a:lnTo>
                      <a:lnTo>
                        <a:pt x="62" y="16"/>
                      </a:lnTo>
                      <a:lnTo>
                        <a:pt x="56" y="16"/>
                      </a:lnTo>
                      <a:lnTo>
                        <a:pt x="51" y="15"/>
                      </a:lnTo>
                      <a:lnTo>
                        <a:pt x="46" y="15"/>
                      </a:lnTo>
                      <a:lnTo>
                        <a:pt x="43" y="15"/>
                      </a:lnTo>
                      <a:lnTo>
                        <a:pt x="38" y="15"/>
                      </a:lnTo>
                      <a:lnTo>
                        <a:pt x="34" y="13"/>
                      </a:lnTo>
                      <a:lnTo>
                        <a:pt x="29" y="13"/>
                      </a:lnTo>
                      <a:lnTo>
                        <a:pt x="26" y="12"/>
                      </a:lnTo>
                      <a:lnTo>
                        <a:pt x="19" y="10"/>
                      </a:lnTo>
                      <a:lnTo>
                        <a:pt x="16" y="10"/>
                      </a:lnTo>
                      <a:lnTo>
                        <a:pt x="11" y="8"/>
                      </a:lnTo>
                      <a:lnTo>
                        <a:pt x="8" y="7"/>
                      </a:lnTo>
                      <a:lnTo>
                        <a:pt x="5" y="5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6" name="Freeform 495"/>
                <p:cNvSpPr>
                  <a:spLocks/>
                </p:cNvSpPr>
                <p:nvPr/>
              </p:nvSpPr>
              <p:spPr bwMode="auto">
                <a:xfrm>
                  <a:off x="1031" y="2068"/>
                  <a:ext cx="67" cy="14"/>
                </a:xfrm>
                <a:custGeom>
                  <a:avLst/>
                  <a:gdLst>
                    <a:gd name="T0" fmla="*/ 0 w 133"/>
                    <a:gd name="T1" fmla="*/ 0 h 27"/>
                    <a:gd name="T2" fmla="*/ 1 w 133"/>
                    <a:gd name="T3" fmla="*/ 1 h 27"/>
                    <a:gd name="T4" fmla="*/ 1 w 133"/>
                    <a:gd name="T5" fmla="*/ 1 h 27"/>
                    <a:gd name="T6" fmla="*/ 1 w 133"/>
                    <a:gd name="T7" fmla="*/ 1 h 27"/>
                    <a:gd name="T8" fmla="*/ 1 w 133"/>
                    <a:gd name="T9" fmla="*/ 1 h 27"/>
                    <a:gd name="T10" fmla="*/ 1 w 133"/>
                    <a:gd name="T11" fmla="*/ 1 h 27"/>
                    <a:gd name="T12" fmla="*/ 1 w 133"/>
                    <a:gd name="T13" fmla="*/ 1 h 27"/>
                    <a:gd name="T14" fmla="*/ 1 w 133"/>
                    <a:gd name="T15" fmla="*/ 1 h 27"/>
                    <a:gd name="T16" fmla="*/ 1 w 133"/>
                    <a:gd name="T17" fmla="*/ 1 h 27"/>
                    <a:gd name="T18" fmla="*/ 1 w 133"/>
                    <a:gd name="T19" fmla="*/ 1 h 27"/>
                    <a:gd name="T20" fmla="*/ 1 w 133"/>
                    <a:gd name="T21" fmla="*/ 1 h 27"/>
                    <a:gd name="T22" fmla="*/ 1 w 133"/>
                    <a:gd name="T23" fmla="*/ 1 h 27"/>
                    <a:gd name="T24" fmla="*/ 1 w 133"/>
                    <a:gd name="T25" fmla="*/ 1 h 27"/>
                    <a:gd name="T26" fmla="*/ 1 w 133"/>
                    <a:gd name="T27" fmla="*/ 1 h 27"/>
                    <a:gd name="T28" fmla="*/ 1 w 133"/>
                    <a:gd name="T29" fmla="*/ 1 h 27"/>
                    <a:gd name="T30" fmla="*/ 1 w 133"/>
                    <a:gd name="T31" fmla="*/ 1 h 27"/>
                    <a:gd name="T32" fmla="*/ 1 w 133"/>
                    <a:gd name="T33" fmla="*/ 1 h 27"/>
                    <a:gd name="T34" fmla="*/ 1 w 133"/>
                    <a:gd name="T35" fmla="*/ 1 h 27"/>
                    <a:gd name="T36" fmla="*/ 1 w 133"/>
                    <a:gd name="T37" fmla="*/ 1 h 27"/>
                    <a:gd name="T38" fmla="*/ 1 w 133"/>
                    <a:gd name="T39" fmla="*/ 1 h 27"/>
                    <a:gd name="T40" fmla="*/ 1 w 133"/>
                    <a:gd name="T41" fmla="*/ 1 h 27"/>
                    <a:gd name="T42" fmla="*/ 1 w 133"/>
                    <a:gd name="T43" fmla="*/ 1 h 27"/>
                    <a:gd name="T44" fmla="*/ 1 w 133"/>
                    <a:gd name="T45" fmla="*/ 1 h 27"/>
                    <a:gd name="T46" fmla="*/ 1 w 133"/>
                    <a:gd name="T47" fmla="*/ 1 h 27"/>
                    <a:gd name="T48" fmla="*/ 1 w 133"/>
                    <a:gd name="T49" fmla="*/ 1 h 27"/>
                    <a:gd name="T50" fmla="*/ 1 w 133"/>
                    <a:gd name="T51" fmla="*/ 1 h 27"/>
                    <a:gd name="T52" fmla="*/ 1 w 133"/>
                    <a:gd name="T53" fmla="*/ 1 h 27"/>
                    <a:gd name="T54" fmla="*/ 1 w 133"/>
                    <a:gd name="T55" fmla="*/ 1 h 27"/>
                    <a:gd name="T56" fmla="*/ 1 w 133"/>
                    <a:gd name="T57" fmla="*/ 1 h 27"/>
                    <a:gd name="T58" fmla="*/ 1 w 133"/>
                    <a:gd name="T59" fmla="*/ 1 h 27"/>
                    <a:gd name="T60" fmla="*/ 1 w 133"/>
                    <a:gd name="T61" fmla="*/ 1 h 27"/>
                    <a:gd name="T62" fmla="*/ 1 w 133"/>
                    <a:gd name="T63" fmla="*/ 1 h 27"/>
                    <a:gd name="T64" fmla="*/ 1 w 133"/>
                    <a:gd name="T65" fmla="*/ 1 h 27"/>
                    <a:gd name="T66" fmla="*/ 1 w 133"/>
                    <a:gd name="T67" fmla="*/ 1 h 27"/>
                    <a:gd name="T68" fmla="*/ 1 w 133"/>
                    <a:gd name="T69" fmla="*/ 1 h 27"/>
                    <a:gd name="T70" fmla="*/ 1 w 133"/>
                    <a:gd name="T71" fmla="*/ 1 h 27"/>
                    <a:gd name="T72" fmla="*/ 1 w 133"/>
                    <a:gd name="T73" fmla="*/ 1 h 27"/>
                    <a:gd name="T74" fmla="*/ 1 w 133"/>
                    <a:gd name="T75" fmla="*/ 1 h 27"/>
                    <a:gd name="T76" fmla="*/ 1 w 133"/>
                    <a:gd name="T77" fmla="*/ 1 h 27"/>
                    <a:gd name="T78" fmla="*/ 1 w 133"/>
                    <a:gd name="T79" fmla="*/ 1 h 27"/>
                    <a:gd name="T80" fmla="*/ 1 w 133"/>
                    <a:gd name="T81" fmla="*/ 1 h 27"/>
                    <a:gd name="T82" fmla="*/ 1 w 133"/>
                    <a:gd name="T83" fmla="*/ 1 h 27"/>
                    <a:gd name="T84" fmla="*/ 1 w 133"/>
                    <a:gd name="T85" fmla="*/ 1 h 27"/>
                    <a:gd name="T86" fmla="*/ 1 w 133"/>
                    <a:gd name="T87" fmla="*/ 1 h 27"/>
                    <a:gd name="T88" fmla="*/ 1 w 133"/>
                    <a:gd name="T89" fmla="*/ 1 h 27"/>
                    <a:gd name="T90" fmla="*/ 1 w 133"/>
                    <a:gd name="T91" fmla="*/ 1 h 27"/>
                    <a:gd name="T92" fmla="*/ 1 w 133"/>
                    <a:gd name="T93" fmla="*/ 1 h 27"/>
                    <a:gd name="T94" fmla="*/ 1 w 133"/>
                    <a:gd name="T95" fmla="*/ 1 h 27"/>
                    <a:gd name="T96" fmla="*/ 0 w 133"/>
                    <a:gd name="T97" fmla="*/ 0 h 2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3"/>
                    <a:gd name="T148" fmla="*/ 0 h 27"/>
                    <a:gd name="T149" fmla="*/ 133 w 133"/>
                    <a:gd name="T150" fmla="*/ 27 h 2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3" h="2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6" y="3"/>
                      </a:lnTo>
                      <a:lnTo>
                        <a:pt x="11" y="6"/>
                      </a:lnTo>
                      <a:lnTo>
                        <a:pt x="17" y="8"/>
                      </a:lnTo>
                      <a:lnTo>
                        <a:pt x="23" y="8"/>
                      </a:lnTo>
                      <a:lnTo>
                        <a:pt x="30" y="9"/>
                      </a:lnTo>
                      <a:lnTo>
                        <a:pt x="36" y="9"/>
                      </a:lnTo>
                      <a:lnTo>
                        <a:pt x="43" y="9"/>
                      </a:lnTo>
                      <a:lnTo>
                        <a:pt x="47" y="8"/>
                      </a:lnTo>
                      <a:lnTo>
                        <a:pt x="55" y="8"/>
                      </a:lnTo>
                      <a:lnTo>
                        <a:pt x="60" y="8"/>
                      </a:lnTo>
                      <a:lnTo>
                        <a:pt x="66" y="6"/>
                      </a:lnTo>
                      <a:lnTo>
                        <a:pt x="71" y="5"/>
                      </a:lnTo>
                      <a:lnTo>
                        <a:pt x="78" y="5"/>
                      </a:lnTo>
                      <a:lnTo>
                        <a:pt x="82" y="5"/>
                      </a:lnTo>
                      <a:lnTo>
                        <a:pt x="85" y="3"/>
                      </a:lnTo>
                      <a:lnTo>
                        <a:pt x="89" y="3"/>
                      </a:lnTo>
                      <a:lnTo>
                        <a:pt x="93" y="5"/>
                      </a:lnTo>
                      <a:lnTo>
                        <a:pt x="97" y="5"/>
                      </a:lnTo>
                      <a:lnTo>
                        <a:pt x="100" y="5"/>
                      </a:lnTo>
                      <a:lnTo>
                        <a:pt x="103" y="6"/>
                      </a:lnTo>
                      <a:lnTo>
                        <a:pt x="106" y="6"/>
                      </a:lnTo>
                      <a:lnTo>
                        <a:pt x="109" y="8"/>
                      </a:lnTo>
                      <a:lnTo>
                        <a:pt x="113" y="9"/>
                      </a:lnTo>
                      <a:lnTo>
                        <a:pt x="116" y="11"/>
                      </a:lnTo>
                      <a:lnTo>
                        <a:pt x="119" y="13"/>
                      </a:lnTo>
                      <a:lnTo>
                        <a:pt x="122" y="14"/>
                      </a:lnTo>
                      <a:lnTo>
                        <a:pt x="125" y="16"/>
                      </a:lnTo>
                      <a:lnTo>
                        <a:pt x="130" y="20"/>
                      </a:lnTo>
                      <a:lnTo>
                        <a:pt x="133" y="25"/>
                      </a:lnTo>
                      <a:lnTo>
                        <a:pt x="133" y="27"/>
                      </a:lnTo>
                      <a:lnTo>
                        <a:pt x="130" y="25"/>
                      </a:lnTo>
                      <a:lnTo>
                        <a:pt x="125" y="22"/>
                      </a:lnTo>
                      <a:lnTo>
                        <a:pt x="117" y="19"/>
                      </a:lnTo>
                      <a:lnTo>
                        <a:pt x="108" y="16"/>
                      </a:lnTo>
                      <a:lnTo>
                        <a:pt x="98" y="16"/>
                      </a:lnTo>
                      <a:lnTo>
                        <a:pt x="87" y="14"/>
                      </a:lnTo>
                      <a:lnTo>
                        <a:pt x="78" y="14"/>
                      </a:lnTo>
                      <a:lnTo>
                        <a:pt x="66" y="16"/>
                      </a:lnTo>
                      <a:lnTo>
                        <a:pt x="57" y="16"/>
                      </a:lnTo>
                      <a:lnTo>
                        <a:pt x="46" y="16"/>
                      </a:lnTo>
                      <a:lnTo>
                        <a:pt x="36" y="16"/>
                      </a:lnTo>
                      <a:lnTo>
                        <a:pt x="28" y="16"/>
                      </a:lnTo>
                      <a:lnTo>
                        <a:pt x="19" y="14"/>
                      </a:lnTo>
                      <a:lnTo>
                        <a:pt x="12" y="13"/>
                      </a:lnTo>
                      <a:lnTo>
                        <a:pt x="6" y="9"/>
                      </a:lnTo>
                      <a:lnTo>
                        <a:pt x="3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7" name="Freeform 496"/>
                <p:cNvSpPr>
                  <a:spLocks/>
                </p:cNvSpPr>
                <p:nvPr/>
              </p:nvSpPr>
              <p:spPr bwMode="auto">
                <a:xfrm>
                  <a:off x="1030" y="2173"/>
                  <a:ext cx="390" cy="88"/>
                </a:xfrm>
                <a:custGeom>
                  <a:avLst/>
                  <a:gdLst>
                    <a:gd name="T0" fmla="*/ 1 w 780"/>
                    <a:gd name="T1" fmla="*/ 1 h 175"/>
                    <a:gd name="T2" fmla="*/ 1 w 780"/>
                    <a:gd name="T3" fmla="*/ 1 h 175"/>
                    <a:gd name="T4" fmla="*/ 1 w 780"/>
                    <a:gd name="T5" fmla="*/ 1 h 175"/>
                    <a:gd name="T6" fmla="*/ 1 w 780"/>
                    <a:gd name="T7" fmla="*/ 1 h 175"/>
                    <a:gd name="T8" fmla="*/ 1 w 780"/>
                    <a:gd name="T9" fmla="*/ 1 h 175"/>
                    <a:gd name="T10" fmla="*/ 1 w 780"/>
                    <a:gd name="T11" fmla="*/ 1 h 175"/>
                    <a:gd name="T12" fmla="*/ 1 w 780"/>
                    <a:gd name="T13" fmla="*/ 1 h 175"/>
                    <a:gd name="T14" fmla="*/ 1 w 780"/>
                    <a:gd name="T15" fmla="*/ 1 h 175"/>
                    <a:gd name="T16" fmla="*/ 1 w 780"/>
                    <a:gd name="T17" fmla="*/ 1 h 175"/>
                    <a:gd name="T18" fmla="*/ 1 w 780"/>
                    <a:gd name="T19" fmla="*/ 1 h 175"/>
                    <a:gd name="T20" fmla="*/ 1 w 780"/>
                    <a:gd name="T21" fmla="*/ 1 h 175"/>
                    <a:gd name="T22" fmla="*/ 1 w 780"/>
                    <a:gd name="T23" fmla="*/ 1 h 175"/>
                    <a:gd name="T24" fmla="*/ 1 w 780"/>
                    <a:gd name="T25" fmla="*/ 1 h 175"/>
                    <a:gd name="T26" fmla="*/ 1 w 780"/>
                    <a:gd name="T27" fmla="*/ 1 h 175"/>
                    <a:gd name="T28" fmla="*/ 1 w 780"/>
                    <a:gd name="T29" fmla="*/ 1 h 175"/>
                    <a:gd name="T30" fmla="*/ 1 w 780"/>
                    <a:gd name="T31" fmla="*/ 1 h 175"/>
                    <a:gd name="T32" fmla="*/ 1 w 780"/>
                    <a:gd name="T33" fmla="*/ 1 h 175"/>
                    <a:gd name="T34" fmla="*/ 1 w 780"/>
                    <a:gd name="T35" fmla="*/ 1 h 175"/>
                    <a:gd name="T36" fmla="*/ 1 w 780"/>
                    <a:gd name="T37" fmla="*/ 1 h 175"/>
                    <a:gd name="T38" fmla="*/ 0 w 780"/>
                    <a:gd name="T39" fmla="*/ 1 h 175"/>
                    <a:gd name="T40" fmla="*/ 1 w 780"/>
                    <a:gd name="T41" fmla="*/ 1 h 175"/>
                    <a:gd name="T42" fmla="*/ 1 w 780"/>
                    <a:gd name="T43" fmla="*/ 1 h 175"/>
                    <a:gd name="T44" fmla="*/ 1 w 780"/>
                    <a:gd name="T45" fmla="*/ 1 h 175"/>
                    <a:gd name="T46" fmla="*/ 1 w 780"/>
                    <a:gd name="T47" fmla="*/ 1 h 175"/>
                    <a:gd name="T48" fmla="*/ 1 w 780"/>
                    <a:gd name="T49" fmla="*/ 1 h 175"/>
                    <a:gd name="T50" fmla="*/ 1 w 780"/>
                    <a:gd name="T51" fmla="*/ 1 h 175"/>
                    <a:gd name="T52" fmla="*/ 1 w 780"/>
                    <a:gd name="T53" fmla="*/ 1 h 175"/>
                    <a:gd name="T54" fmla="*/ 1 w 780"/>
                    <a:gd name="T55" fmla="*/ 1 h 175"/>
                    <a:gd name="T56" fmla="*/ 1 w 780"/>
                    <a:gd name="T57" fmla="*/ 1 h 175"/>
                    <a:gd name="T58" fmla="*/ 1 w 780"/>
                    <a:gd name="T59" fmla="*/ 1 h 175"/>
                    <a:gd name="T60" fmla="*/ 1 w 780"/>
                    <a:gd name="T61" fmla="*/ 1 h 175"/>
                    <a:gd name="T62" fmla="*/ 1 w 780"/>
                    <a:gd name="T63" fmla="*/ 1 h 175"/>
                    <a:gd name="T64" fmla="*/ 1 w 780"/>
                    <a:gd name="T65" fmla="*/ 1 h 175"/>
                    <a:gd name="T66" fmla="*/ 1 w 780"/>
                    <a:gd name="T67" fmla="*/ 1 h 175"/>
                    <a:gd name="T68" fmla="*/ 1 w 780"/>
                    <a:gd name="T69" fmla="*/ 1 h 175"/>
                    <a:gd name="T70" fmla="*/ 1 w 780"/>
                    <a:gd name="T71" fmla="*/ 1 h 175"/>
                    <a:gd name="T72" fmla="*/ 1 w 780"/>
                    <a:gd name="T73" fmla="*/ 1 h 175"/>
                    <a:gd name="T74" fmla="*/ 1 w 780"/>
                    <a:gd name="T75" fmla="*/ 1 h 175"/>
                    <a:gd name="T76" fmla="*/ 1 w 780"/>
                    <a:gd name="T77" fmla="*/ 1 h 175"/>
                    <a:gd name="T78" fmla="*/ 1 w 780"/>
                    <a:gd name="T79" fmla="*/ 1 h 175"/>
                    <a:gd name="T80" fmla="*/ 1 w 780"/>
                    <a:gd name="T81" fmla="*/ 1 h 175"/>
                    <a:gd name="T82" fmla="*/ 1 w 780"/>
                    <a:gd name="T83" fmla="*/ 1 h 175"/>
                    <a:gd name="T84" fmla="*/ 1 w 780"/>
                    <a:gd name="T85" fmla="*/ 1 h 175"/>
                    <a:gd name="T86" fmla="*/ 1 w 780"/>
                    <a:gd name="T87" fmla="*/ 1 h 175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780"/>
                    <a:gd name="T133" fmla="*/ 0 h 175"/>
                    <a:gd name="T134" fmla="*/ 780 w 780"/>
                    <a:gd name="T135" fmla="*/ 175 h 175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780" h="175">
                      <a:moveTo>
                        <a:pt x="778" y="167"/>
                      </a:moveTo>
                      <a:lnTo>
                        <a:pt x="780" y="159"/>
                      </a:lnTo>
                      <a:lnTo>
                        <a:pt x="776" y="150"/>
                      </a:lnTo>
                      <a:lnTo>
                        <a:pt x="772" y="140"/>
                      </a:lnTo>
                      <a:lnTo>
                        <a:pt x="765" y="131"/>
                      </a:lnTo>
                      <a:lnTo>
                        <a:pt x="757" y="123"/>
                      </a:lnTo>
                      <a:lnTo>
                        <a:pt x="751" y="115"/>
                      </a:lnTo>
                      <a:lnTo>
                        <a:pt x="745" y="110"/>
                      </a:lnTo>
                      <a:lnTo>
                        <a:pt x="735" y="102"/>
                      </a:lnTo>
                      <a:lnTo>
                        <a:pt x="725" y="97"/>
                      </a:lnTo>
                      <a:lnTo>
                        <a:pt x="719" y="94"/>
                      </a:lnTo>
                      <a:lnTo>
                        <a:pt x="714" y="93"/>
                      </a:lnTo>
                      <a:lnTo>
                        <a:pt x="708" y="89"/>
                      </a:lnTo>
                      <a:lnTo>
                        <a:pt x="703" y="88"/>
                      </a:lnTo>
                      <a:lnTo>
                        <a:pt x="684" y="85"/>
                      </a:lnTo>
                      <a:lnTo>
                        <a:pt x="678" y="85"/>
                      </a:lnTo>
                      <a:lnTo>
                        <a:pt x="671" y="83"/>
                      </a:lnTo>
                      <a:lnTo>
                        <a:pt x="665" y="83"/>
                      </a:lnTo>
                      <a:lnTo>
                        <a:pt x="659" y="83"/>
                      </a:lnTo>
                      <a:lnTo>
                        <a:pt x="652" y="83"/>
                      </a:lnTo>
                      <a:lnTo>
                        <a:pt x="644" y="83"/>
                      </a:lnTo>
                      <a:lnTo>
                        <a:pt x="619" y="75"/>
                      </a:lnTo>
                      <a:lnTo>
                        <a:pt x="601" y="69"/>
                      </a:lnTo>
                      <a:lnTo>
                        <a:pt x="584" y="64"/>
                      </a:lnTo>
                      <a:lnTo>
                        <a:pt x="565" y="61"/>
                      </a:lnTo>
                      <a:lnTo>
                        <a:pt x="547" y="59"/>
                      </a:lnTo>
                      <a:lnTo>
                        <a:pt x="530" y="58"/>
                      </a:lnTo>
                      <a:lnTo>
                        <a:pt x="511" y="56"/>
                      </a:lnTo>
                      <a:lnTo>
                        <a:pt x="493" y="54"/>
                      </a:lnTo>
                      <a:lnTo>
                        <a:pt x="474" y="54"/>
                      </a:lnTo>
                      <a:lnTo>
                        <a:pt x="455" y="54"/>
                      </a:lnTo>
                      <a:lnTo>
                        <a:pt x="437" y="54"/>
                      </a:lnTo>
                      <a:lnTo>
                        <a:pt x="418" y="54"/>
                      </a:lnTo>
                      <a:lnTo>
                        <a:pt x="399" y="53"/>
                      </a:lnTo>
                      <a:lnTo>
                        <a:pt x="382" y="53"/>
                      </a:lnTo>
                      <a:lnTo>
                        <a:pt x="363" y="50"/>
                      </a:lnTo>
                      <a:lnTo>
                        <a:pt x="345" y="48"/>
                      </a:lnTo>
                      <a:lnTo>
                        <a:pt x="326" y="43"/>
                      </a:lnTo>
                      <a:lnTo>
                        <a:pt x="310" y="40"/>
                      </a:lnTo>
                      <a:lnTo>
                        <a:pt x="294" y="35"/>
                      </a:lnTo>
                      <a:lnTo>
                        <a:pt x="275" y="31"/>
                      </a:lnTo>
                      <a:lnTo>
                        <a:pt x="256" y="26"/>
                      </a:lnTo>
                      <a:lnTo>
                        <a:pt x="237" y="21"/>
                      </a:lnTo>
                      <a:lnTo>
                        <a:pt x="218" y="16"/>
                      </a:lnTo>
                      <a:lnTo>
                        <a:pt x="196" y="12"/>
                      </a:lnTo>
                      <a:lnTo>
                        <a:pt x="175" y="8"/>
                      </a:lnTo>
                      <a:lnTo>
                        <a:pt x="154" y="5"/>
                      </a:lnTo>
                      <a:lnTo>
                        <a:pt x="134" y="2"/>
                      </a:lnTo>
                      <a:lnTo>
                        <a:pt x="113" y="0"/>
                      </a:lnTo>
                      <a:lnTo>
                        <a:pt x="92" y="0"/>
                      </a:lnTo>
                      <a:lnTo>
                        <a:pt x="73" y="2"/>
                      </a:lnTo>
                      <a:lnTo>
                        <a:pt x="54" y="4"/>
                      </a:lnTo>
                      <a:lnTo>
                        <a:pt x="37" y="7"/>
                      </a:lnTo>
                      <a:lnTo>
                        <a:pt x="27" y="10"/>
                      </a:lnTo>
                      <a:lnTo>
                        <a:pt x="19" y="13"/>
                      </a:lnTo>
                      <a:lnTo>
                        <a:pt x="10" y="18"/>
                      </a:lnTo>
                      <a:lnTo>
                        <a:pt x="5" y="26"/>
                      </a:lnTo>
                      <a:lnTo>
                        <a:pt x="0" y="34"/>
                      </a:lnTo>
                      <a:lnTo>
                        <a:pt x="0" y="42"/>
                      </a:lnTo>
                      <a:lnTo>
                        <a:pt x="0" y="51"/>
                      </a:lnTo>
                      <a:lnTo>
                        <a:pt x="2" y="59"/>
                      </a:lnTo>
                      <a:lnTo>
                        <a:pt x="6" y="69"/>
                      </a:lnTo>
                      <a:lnTo>
                        <a:pt x="11" y="75"/>
                      </a:lnTo>
                      <a:lnTo>
                        <a:pt x="13" y="66"/>
                      </a:lnTo>
                      <a:lnTo>
                        <a:pt x="14" y="61"/>
                      </a:lnTo>
                      <a:lnTo>
                        <a:pt x="16" y="56"/>
                      </a:lnTo>
                      <a:lnTo>
                        <a:pt x="19" y="50"/>
                      </a:lnTo>
                      <a:lnTo>
                        <a:pt x="27" y="42"/>
                      </a:lnTo>
                      <a:lnTo>
                        <a:pt x="46" y="34"/>
                      </a:lnTo>
                      <a:lnTo>
                        <a:pt x="62" y="31"/>
                      </a:lnTo>
                      <a:lnTo>
                        <a:pt x="78" y="31"/>
                      </a:lnTo>
                      <a:lnTo>
                        <a:pt x="92" y="31"/>
                      </a:lnTo>
                      <a:lnTo>
                        <a:pt x="108" y="34"/>
                      </a:lnTo>
                      <a:lnTo>
                        <a:pt x="122" y="39"/>
                      </a:lnTo>
                      <a:lnTo>
                        <a:pt x="138" y="43"/>
                      </a:lnTo>
                      <a:lnTo>
                        <a:pt x="153" y="48"/>
                      </a:lnTo>
                      <a:lnTo>
                        <a:pt x="169" y="54"/>
                      </a:lnTo>
                      <a:lnTo>
                        <a:pt x="183" y="59"/>
                      </a:lnTo>
                      <a:lnTo>
                        <a:pt x="197" y="64"/>
                      </a:lnTo>
                      <a:lnTo>
                        <a:pt x="213" y="69"/>
                      </a:lnTo>
                      <a:lnTo>
                        <a:pt x="227" y="72"/>
                      </a:lnTo>
                      <a:lnTo>
                        <a:pt x="242" y="74"/>
                      </a:lnTo>
                      <a:lnTo>
                        <a:pt x="258" y="74"/>
                      </a:lnTo>
                      <a:lnTo>
                        <a:pt x="272" y="70"/>
                      </a:lnTo>
                      <a:lnTo>
                        <a:pt x="280" y="69"/>
                      </a:lnTo>
                      <a:lnTo>
                        <a:pt x="288" y="66"/>
                      </a:lnTo>
                      <a:lnTo>
                        <a:pt x="296" y="64"/>
                      </a:lnTo>
                      <a:lnTo>
                        <a:pt x="304" y="61"/>
                      </a:lnTo>
                      <a:lnTo>
                        <a:pt x="312" y="59"/>
                      </a:lnTo>
                      <a:lnTo>
                        <a:pt x="321" y="58"/>
                      </a:lnTo>
                      <a:lnTo>
                        <a:pt x="329" y="58"/>
                      </a:lnTo>
                      <a:lnTo>
                        <a:pt x="337" y="59"/>
                      </a:lnTo>
                      <a:lnTo>
                        <a:pt x="347" y="66"/>
                      </a:lnTo>
                      <a:lnTo>
                        <a:pt x="350" y="70"/>
                      </a:lnTo>
                      <a:lnTo>
                        <a:pt x="355" y="77"/>
                      </a:lnTo>
                      <a:lnTo>
                        <a:pt x="364" y="88"/>
                      </a:lnTo>
                      <a:lnTo>
                        <a:pt x="372" y="94"/>
                      </a:lnTo>
                      <a:lnTo>
                        <a:pt x="385" y="97"/>
                      </a:lnTo>
                      <a:lnTo>
                        <a:pt x="398" y="99"/>
                      </a:lnTo>
                      <a:lnTo>
                        <a:pt x="410" y="101"/>
                      </a:lnTo>
                      <a:lnTo>
                        <a:pt x="423" y="102"/>
                      </a:lnTo>
                      <a:lnTo>
                        <a:pt x="437" y="102"/>
                      </a:lnTo>
                      <a:lnTo>
                        <a:pt x="450" y="102"/>
                      </a:lnTo>
                      <a:lnTo>
                        <a:pt x="465" y="102"/>
                      </a:lnTo>
                      <a:lnTo>
                        <a:pt x="479" y="102"/>
                      </a:lnTo>
                      <a:lnTo>
                        <a:pt x="492" y="102"/>
                      </a:lnTo>
                      <a:lnTo>
                        <a:pt x="506" y="104"/>
                      </a:lnTo>
                      <a:lnTo>
                        <a:pt x="519" y="104"/>
                      </a:lnTo>
                      <a:lnTo>
                        <a:pt x="533" y="105"/>
                      </a:lnTo>
                      <a:lnTo>
                        <a:pt x="546" y="107"/>
                      </a:lnTo>
                      <a:lnTo>
                        <a:pt x="558" y="110"/>
                      </a:lnTo>
                      <a:lnTo>
                        <a:pt x="571" y="113"/>
                      </a:lnTo>
                      <a:lnTo>
                        <a:pt x="584" y="116"/>
                      </a:lnTo>
                      <a:lnTo>
                        <a:pt x="592" y="120"/>
                      </a:lnTo>
                      <a:lnTo>
                        <a:pt x="601" y="121"/>
                      </a:lnTo>
                      <a:lnTo>
                        <a:pt x="612" y="121"/>
                      </a:lnTo>
                      <a:lnTo>
                        <a:pt x="625" y="123"/>
                      </a:lnTo>
                      <a:lnTo>
                        <a:pt x="640" y="123"/>
                      </a:lnTo>
                      <a:lnTo>
                        <a:pt x="654" y="124"/>
                      </a:lnTo>
                      <a:lnTo>
                        <a:pt x="670" y="126"/>
                      </a:lnTo>
                      <a:lnTo>
                        <a:pt x="684" y="128"/>
                      </a:lnTo>
                      <a:lnTo>
                        <a:pt x="698" y="129"/>
                      </a:lnTo>
                      <a:lnTo>
                        <a:pt x="713" y="132"/>
                      </a:lnTo>
                      <a:lnTo>
                        <a:pt x="725" y="137"/>
                      </a:lnTo>
                      <a:lnTo>
                        <a:pt x="737" y="140"/>
                      </a:lnTo>
                      <a:lnTo>
                        <a:pt x="746" y="148"/>
                      </a:lnTo>
                      <a:lnTo>
                        <a:pt x="753" y="155"/>
                      </a:lnTo>
                      <a:lnTo>
                        <a:pt x="757" y="164"/>
                      </a:lnTo>
                      <a:lnTo>
                        <a:pt x="759" y="175"/>
                      </a:lnTo>
                      <a:lnTo>
                        <a:pt x="765" y="172"/>
                      </a:lnTo>
                      <a:lnTo>
                        <a:pt x="770" y="169"/>
                      </a:lnTo>
                      <a:lnTo>
                        <a:pt x="776" y="167"/>
                      </a:lnTo>
                      <a:lnTo>
                        <a:pt x="778" y="1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8" name="Freeform 497"/>
                <p:cNvSpPr>
                  <a:spLocks/>
                </p:cNvSpPr>
                <p:nvPr/>
              </p:nvSpPr>
              <p:spPr bwMode="auto">
                <a:xfrm>
                  <a:off x="1082" y="2200"/>
                  <a:ext cx="219" cy="31"/>
                </a:xfrm>
                <a:custGeom>
                  <a:avLst/>
                  <a:gdLst>
                    <a:gd name="T0" fmla="*/ 0 w 439"/>
                    <a:gd name="T1" fmla="*/ 1 h 62"/>
                    <a:gd name="T2" fmla="*/ 0 w 439"/>
                    <a:gd name="T3" fmla="*/ 1 h 62"/>
                    <a:gd name="T4" fmla="*/ 0 w 439"/>
                    <a:gd name="T5" fmla="*/ 1 h 62"/>
                    <a:gd name="T6" fmla="*/ 0 w 439"/>
                    <a:gd name="T7" fmla="*/ 1 h 62"/>
                    <a:gd name="T8" fmla="*/ 0 w 439"/>
                    <a:gd name="T9" fmla="*/ 1 h 62"/>
                    <a:gd name="T10" fmla="*/ 0 w 439"/>
                    <a:gd name="T11" fmla="*/ 1 h 62"/>
                    <a:gd name="T12" fmla="*/ 0 w 439"/>
                    <a:gd name="T13" fmla="*/ 1 h 62"/>
                    <a:gd name="T14" fmla="*/ 0 w 439"/>
                    <a:gd name="T15" fmla="*/ 1 h 62"/>
                    <a:gd name="T16" fmla="*/ 0 w 439"/>
                    <a:gd name="T17" fmla="*/ 1 h 62"/>
                    <a:gd name="T18" fmla="*/ 0 w 439"/>
                    <a:gd name="T19" fmla="*/ 1 h 62"/>
                    <a:gd name="T20" fmla="*/ 0 w 439"/>
                    <a:gd name="T21" fmla="*/ 1 h 62"/>
                    <a:gd name="T22" fmla="*/ 0 w 439"/>
                    <a:gd name="T23" fmla="*/ 1 h 62"/>
                    <a:gd name="T24" fmla="*/ 0 w 439"/>
                    <a:gd name="T25" fmla="*/ 1 h 62"/>
                    <a:gd name="T26" fmla="*/ 0 w 439"/>
                    <a:gd name="T27" fmla="*/ 1 h 62"/>
                    <a:gd name="T28" fmla="*/ 0 w 439"/>
                    <a:gd name="T29" fmla="*/ 1 h 62"/>
                    <a:gd name="T30" fmla="*/ 0 w 439"/>
                    <a:gd name="T31" fmla="*/ 1 h 62"/>
                    <a:gd name="T32" fmla="*/ 0 w 439"/>
                    <a:gd name="T33" fmla="*/ 1 h 62"/>
                    <a:gd name="T34" fmla="*/ 0 w 439"/>
                    <a:gd name="T35" fmla="*/ 1 h 62"/>
                    <a:gd name="T36" fmla="*/ 0 w 439"/>
                    <a:gd name="T37" fmla="*/ 1 h 62"/>
                    <a:gd name="T38" fmla="*/ 0 w 439"/>
                    <a:gd name="T39" fmla="*/ 1 h 62"/>
                    <a:gd name="T40" fmla="*/ 0 w 439"/>
                    <a:gd name="T41" fmla="*/ 1 h 62"/>
                    <a:gd name="T42" fmla="*/ 0 w 439"/>
                    <a:gd name="T43" fmla="*/ 1 h 62"/>
                    <a:gd name="T44" fmla="*/ 0 w 439"/>
                    <a:gd name="T45" fmla="*/ 1 h 62"/>
                    <a:gd name="T46" fmla="*/ 0 w 439"/>
                    <a:gd name="T47" fmla="*/ 1 h 62"/>
                    <a:gd name="T48" fmla="*/ 0 w 439"/>
                    <a:gd name="T49" fmla="*/ 1 h 62"/>
                    <a:gd name="T50" fmla="*/ 0 w 439"/>
                    <a:gd name="T51" fmla="*/ 1 h 62"/>
                    <a:gd name="T52" fmla="*/ 0 w 439"/>
                    <a:gd name="T53" fmla="*/ 1 h 62"/>
                    <a:gd name="T54" fmla="*/ 0 w 439"/>
                    <a:gd name="T55" fmla="*/ 1 h 62"/>
                    <a:gd name="T56" fmla="*/ 0 w 439"/>
                    <a:gd name="T57" fmla="*/ 1 h 62"/>
                    <a:gd name="T58" fmla="*/ 0 w 439"/>
                    <a:gd name="T59" fmla="*/ 0 h 62"/>
                    <a:gd name="T60" fmla="*/ 0 w 439"/>
                    <a:gd name="T61" fmla="*/ 1 h 62"/>
                    <a:gd name="T62" fmla="*/ 0 w 439"/>
                    <a:gd name="T63" fmla="*/ 1 h 62"/>
                    <a:gd name="T64" fmla="*/ 0 w 439"/>
                    <a:gd name="T65" fmla="*/ 1 h 62"/>
                    <a:gd name="T66" fmla="*/ 0 w 439"/>
                    <a:gd name="T67" fmla="*/ 1 h 62"/>
                    <a:gd name="T68" fmla="*/ 0 w 439"/>
                    <a:gd name="T69" fmla="*/ 1 h 62"/>
                    <a:gd name="T70" fmla="*/ 0 w 439"/>
                    <a:gd name="T71" fmla="*/ 1 h 62"/>
                    <a:gd name="T72" fmla="*/ 0 w 439"/>
                    <a:gd name="T73" fmla="*/ 1 h 62"/>
                    <a:gd name="T74" fmla="*/ 0 w 439"/>
                    <a:gd name="T75" fmla="*/ 1 h 62"/>
                    <a:gd name="T76" fmla="*/ 0 w 439"/>
                    <a:gd name="T77" fmla="*/ 1 h 62"/>
                    <a:gd name="T78" fmla="*/ 0 w 439"/>
                    <a:gd name="T79" fmla="*/ 1 h 62"/>
                    <a:gd name="T80" fmla="*/ 0 w 439"/>
                    <a:gd name="T81" fmla="*/ 1 h 62"/>
                    <a:gd name="T82" fmla="*/ 0 w 439"/>
                    <a:gd name="T83" fmla="*/ 1 h 62"/>
                    <a:gd name="T84" fmla="*/ 0 w 439"/>
                    <a:gd name="T85" fmla="*/ 1 h 62"/>
                    <a:gd name="T86" fmla="*/ 0 w 439"/>
                    <a:gd name="T87" fmla="*/ 1 h 6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39"/>
                    <a:gd name="T133" fmla="*/ 0 h 62"/>
                    <a:gd name="T134" fmla="*/ 439 w 439"/>
                    <a:gd name="T135" fmla="*/ 62 h 6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39" h="62">
                      <a:moveTo>
                        <a:pt x="439" y="48"/>
                      </a:moveTo>
                      <a:lnTo>
                        <a:pt x="430" y="51"/>
                      </a:lnTo>
                      <a:lnTo>
                        <a:pt x="422" y="53"/>
                      </a:lnTo>
                      <a:lnTo>
                        <a:pt x="414" y="56"/>
                      </a:lnTo>
                      <a:lnTo>
                        <a:pt x="403" y="58"/>
                      </a:lnTo>
                      <a:lnTo>
                        <a:pt x="392" y="59"/>
                      </a:lnTo>
                      <a:lnTo>
                        <a:pt x="381" y="59"/>
                      </a:lnTo>
                      <a:lnTo>
                        <a:pt x="369" y="59"/>
                      </a:lnTo>
                      <a:lnTo>
                        <a:pt x="358" y="61"/>
                      </a:lnTo>
                      <a:lnTo>
                        <a:pt x="344" y="61"/>
                      </a:lnTo>
                      <a:lnTo>
                        <a:pt x="331" y="61"/>
                      </a:lnTo>
                      <a:lnTo>
                        <a:pt x="319" y="61"/>
                      </a:lnTo>
                      <a:lnTo>
                        <a:pt x="304" y="61"/>
                      </a:lnTo>
                      <a:lnTo>
                        <a:pt x="292" y="61"/>
                      </a:lnTo>
                      <a:lnTo>
                        <a:pt x="277" y="59"/>
                      </a:lnTo>
                      <a:lnTo>
                        <a:pt x="263" y="59"/>
                      </a:lnTo>
                      <a:lnTo>
                        <a:pt x="249" y="59"/>
                      </a:lnTo>
                      <a:lnTo>
                        <a:pt x="234" y="58"/>
                      </a:lnTo>
                      <a:lnTo>
                        <a:pt x="220" y="58"/>
                      </a:lnTo>
                      <a:lnTo>
                        <a:pt x="207" y="56"/>
                      </a:lnTo>
                      <a:lnTo>
                        <a:pt x="193" y="56"/>
                      </a:lnTo>
                      <a:lnTo>
                        <a:pt x="180" y="54"/>
                      </a:lnTo>
                      <a:lnTo>
                        <a:pt x="166" y="54"/>
                      </a:lnTo>
                      <a:lnTo>
                        <a:pt x="153" y="53"/>
                      </a:lnTo>
                      <a:lnTo>
                        <a:pt x="140" y="53"/>
                      </a:lnTo>
                      <a:lnTo>
                        <a:pt x="128" y="53"/>
                      </a:lnTo>
                      <a:lnTo>
                        <a:pt x="117" y="53"/>
                      </a:lnTo>
                      <a:lnTo>
                        <a:pt x="105" y="51"/>
                      </a:lnTo>
                      <a:lnTo>
                        <a:pt x="96" y="51"/>
                      </a:lnTo>
                      <a:lnTo>
                        <a:pt x="86" y="51"/>
                      </a:lnTo>
                      <a:lnTo>
                        <a:pt x="77" y="53"/>
                      </a:lnTo>
                      <a:lnTo>
                        <a:pt x="69" y="53"/>
                      </a:lnTo>
                      <a:lnTo>
                        <a:pt x="61" y="54"/>
                      </a:lnTo>
                      <a:lnTo>
                        <a:pt x="53" y="56"/>
                      </a:lnTo>
                      <a:lnTo>
                        <a:pt x="45" y="56"/>
                      </a:lnTo>
                      <a:lnTo>
                        <a:pt x="39" y="58"/>
                      </a:lnTo>
                      <a:lnTo>
                        <a:pt x="31" y="59"/>
                      </a:lnTo>
                      <a:lnTo>
                        <a:pt x="23" y="59"/>
                      </a:lnTo>
                      <a:lnTo>
                        <a:pt x="16" y="61"/>
                      </a:lnTo>
                      <a:lnTo>
                        <a:pt x="8" y="62"/>
                      </a:lnTo>
                      <a:lnTo>
                        <a:pt x="0" y="62"/>
                      </a:lnTo>
                      <a:lnTo>
                        <a:pt x="4" y="59"/>
                      </a:lnTo>
                      <a:lnTo>
                        <a:pt x="8" y="53"/>
                      </a:lnTo>
                      <a:lnTo>
                        <a:pt x="12" y="48"/>
                      </a:lnTo>
                      <a:lnTo>
                        <a:pt x="18" y="43"/>
                      </a:lnTo>
                      <a:lnTo>
                        <a:pt x="23" y="40"/>
                      </a:lnTo>
                      <a:lnTo>
                        <a:pt x="29" y="35"/>
                      </a:lnTo>
                      <a:lnTo>
                        <a:pt x="35" y="31"/>
                      </a:lnTo>
                      <a:lnTo>
                        <a:pt x="43" y="26"/>
                      </a:lnTo>
                      <a:lnTo>
                        <a:pt x="50" y="23"/>
                      </a:lnTo>
                      <a:lnTo>
                        <a:pt x="56" y="20"/>
                      </a:lnTo>
                      <a:lnTo>
                        <a:pt x="64" y="15"/>
                      </a:lnTo>
                      <a:lnTo>
                        <a:pt x="70" y="12"/>
                      </a:lnTo>
                      <a:lnTo>
                        <a:pt x="77" y="8"/>
                      </a:lnTo>
                      <a:lnTo>
                        <a:pt x="83" y="7"/>
                      </a:lnTo>
                      <a:lnTo>
                        <a:pt x="89" y="5"/>
                      </a:lnTo>
                      <a:lnTo>
                        <a:pt x="96" y="4"/>
                      </a:lnTo>
                      <a:lnTo>
                        <a:pt x="102" y="2"/>
                      </a:lnTo>
                      <a:lnTo>
                        <a:pt x="112" y="0"/>
                      </a:lnTo>
                      <a:lnTo>
                        <a:pt x="120" y="0"/>
                      </a:lnTo>
                      <a:lnTo>
                        <a:pt x="128" y="0"/>
                      </a:lnTo>
                      <a:lnTo>
                        <a:pt x="137" y="2"/>
                      </a:lnTo>
                      <a:lnTo>
                        <a:pt x="147" y="2"/>
                      </a:lnTo>
                      <a:lnTo>
                        <a:pt x="156" y="4"/>
                      </a:lnTo>
                      <a:lnTo>
                        <a:pt x="167" y="5"/>
                      </a:lnTo>
                      <a:lnTo>
                        <a:pt x="177" y="7"/>
                      </a:lnTo>
                      <a:lnTo>
                        <a:pt x="188" y="8"/>
                      </a:lnTo>
                      <a:lnTo>
                        <a:pt x="199" y="12"/>
                      </a:lnTo>
                      <a:lnTo>
                        <a:pt x="209" y="13"/>
                      </a:lnTo>
                      <a:lnTo>
                        <a:pt x="222" y="16"/>
                      </a:lnTo>
                      <a:lnTo>
                        <a:pt x="233" y="18"/>
                      </a:lnTo>
                      <a:lnTo>
                        <a:pt x="244" y="21"/>
                      </a:lnTo>
                      <a:lnTo>
                        <a:pt x="257" y="24"/>
                      </a:lnTo>
                      <a:lnTo>
                        <a:pt x="268" y="26"/>
                      </a:lnTo>
                      <a:lnTo>
                        <a:pt x="279" y="29"/>
                      </a:lnTo>
                      <a:lnTo>
                        <a:pt x="292" y="32"/>
                      </a:lnTo>
                      <a:lnTo>
                        <a:pt x="303" y="34"/>
                      </a:lnTo>
                      <a:lnTo>
                        <a:pt x="315" y="37"/>
                      </a:lnTo>
                      <a:lnTo>
                        <a:pt x="327" y="39"/>
                      </a:lnTo>
                      <a:lnTo>
                        <a:pt x="338" y="42"/>
                      </a:lnTo>
                      <a:lnTo>
                        <a:pt x="350" y="43"/>
                      </a:lnTo>
                      <a:lnTo>
                        <a:pt x="362" y="45"/>
                      </a:lnTo>
                      <a:lnTo>
                        <a:pt x="374" y="47"/>
                      </a:lnTo>
                      <a:lnTo>
                        <a:pt x="384" y="48"/>
                      </a:lnTo>
                      <a:lnTo>
                        <a:pt x="395" y="48"/>
                      </a:lnTo>
                      <a:lnTo>
                        <a:pt x="406" y="48"/>
                      </a:lnTo>
                      <a:lnTo>
                        <a:pt x="417" y="50"/>
                      </a:lnTo>
                      <a:lnTo>
                        <a:pt x="428" y="48"/>
                      </a:lnTo>
                      <a:lnTo>
                        <a:pt x="439" y="48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9" name="Freeform 498"/>
                <p:cNvSpPr>
                  <a:spLocks/>
                </p:cNvSpPr>
                <p:nvPr/>
              </p:nvSpPr>
              <p:spPr bwMode="auto">
                <a:xfrm>
                  <a:off x="1614" y="2177"/>
                  <a:ext cx="48" cy="215"/>
                </a:xfrm>
                <a:custGeom>
                  <a:avLst/>
                  <a:gdLst>
                    <a:gd name="T0" fmla="*/ 0 w 97"/>
                    <a:gd name="T1" fmla="*/ 0 h 431"/>
                    <a:gd name="T2" fmla="*/ 0 w 97"/>
                    <a:gd name="T3" fmla="*/ 0 h 431"/>
                    <a:gd name="T4" fmla="*/ 0 w 97"/>
                    <a:gd name="T5" fmla="*/ 0 h 431"/>
                    <a:gd name="T6" fmla="*/ 0 w 97"/>
                    <a:gd name="T7" fmla="*/ 0 h 431"/>
                    <a:gd name="T8" fmla="*/ 0 w 97"/>
                    <a:gd name="T9" fmla="*/ 0 h 4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431"/>
                    <a:gd name="T17" fmla="*/ 97 w 97"/>
                    <a:gd name="T18" fmla="*/ 431 h 4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431">
                      <a:moveTo>
                        <a:pt x="0" y="431"/>
                      </a:moveTo>
                      <a:lnTo>
                        <a:pt x="97" y="431"/>
                      </a:lnTo>
                      <a:lnTo>
                        <a:pt x="78" y="0"/>
                      </a:lnTo>
                      <a:lnTo>
                        <a:pt x="19" y="0"/>
                      </a:lnTo>
                      <a:lnTo>
                        <a:pt x="0" y="431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0" name="Line 499"/>
                <p:cNvSpPr>
                  <a:spLocks noChangeShapeType="1"/>
                </p:cNvSpPr>
                <p:nvPr/>
              </p:nvSpPr>
              <p:spPr bwMode="auto">
                <a:xfrm>
                  <a:off x="1624" y="2185"/>
                  <a:ext cx="2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1" name="Line 500"/>
                <p:cNvSpPr>
                  <a:spLocks noChangeShapeType="1"/>
                </p:cNvSpPr>
                <p:nvPr/>
              </p:nvSpPr>
              <p:spPr bwMode="auto">
                <a:xfrm>
                  <a:off x="1623" y="2176"/>
                  <a:ext cx="15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2" name="Freeform 501"/>
                <p:cNvSpPr>
                  <a:spLocks/>
                </p:cNvSpPr>
                <p:nvPr/>
              </p:nvSpPr>
              <p:spPr bwMode="auto">
                <a:xfrm>
                  <a:off x="1643" y="2201"/>
                  <a:ext cx="7" cy="5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3" name="Freeform 502"/>
                <p:cNvSpPr>
                  <a:spLocks/>
                </p:cNvSpPr>
                <p:nvPr/>
              </p:nvSpPr>
              <p:spPr bwMode="auto">
                <a:xfrm>
                  <a:off x="1641" y="220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4" name="Freeform 503"/>
                <p:cNvSpPr>
                  <a:spLocks/>
                </p:cNvSpPr>
                <p:nvPr/>
              </p:nvSpPr>
              <p:spPr bwMode="auto">
                <a:xfrm>
                  <a:off x="1639" y="2195"/>
                  <a:ext cx="7" cy="4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5" name="Freeform 504"/>
                <p:cNvSpPr>
                  <a:spLocks/>
                </p:cNvSpPr>
                <p:nvPr/>
              </p:nvSpPr>
              <p:spPr bwMode="auto">
                <a:xfrm>
                  <a:off x="1637" y="2195"/>
                  <a:ext cx="9" cy="4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6" name="Freeform 505"/>
                <p:cNvSpPr>
                  <a:spLocks/>
                </p:cNvSpPr>
                <p:nvPr/>
              </p:nvSpPr>
              <p:spPr bwMode="auto">
                <a:xfrm>
                  <a:off x="1643" y="2216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7" name="Freeform 506"/>
                <p:cNvSpPr>
                  <a:spLocks/>
                </p:cNvSpPr>
                <p:nvPr/>
              </p:nvSpPr>
              <p:spPr bwMode="auto">
                <a:xfrm>
                  <a:off x="1641" y="2216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8" name="Freeform 507"/>
                <p:cNvSpPr>
                  <a:spLocks/>
                </p:cNvSpPr>
                <p:nvPr/>
              </p:nvSpPr>
              <p:spPr bwMode="auto">
                <a:xfrm>
                  <a:off x="1633" y="2231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9" name="Freeform 508"/>
                <p:cNvSpPr>
                  <a:spLocks/>
                </p:cNvSpPr>
                <p:nvPr/>
              </p:nvSpPr>
              <p:spPr bwMode="auto">
                <a:xfrm>
                  <a:off x="1631" y="2231"/>
                  <a:ext cx="9" cy="5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0" name="Freeform 509"/>
                <p:cNvSpPr>
                  <a:spLocks/>
                </p:cNvSpPr>
                <p:nvPr/>
              </p:nvSpPr>
              <p:spPr bwMode="auto">
                <a:xfrm>
                  <a:off x="1639" y="2210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1" name="Freeform 510"/>
                <p:cNvSpPr>
                  <a:spLocks/>
                </p:cNvSpPr>
                <p:nvPr/>
              </p:nvSpPr>
              <p:spPr bwMode="auto">
                <a:xfrm>
                  <a:off x="1637" y="2210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2" name="Freeform 511"/>
                <p:cNvSpPr>
                  <a:spLocks/>
                </p:cNvSpPr>
                <p:nvPr/>
              </p:nvSpPr>
              <p:spPr bwMode="auto">
                <a:xfrm>
                  <a:off x="1644" y="2230"/>
                  <a:ext cx="9" cy="6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3" name="Freeform 512"/>
                <p:cNvSpPr>
                  <a:spLocks/>
                </p:cNvSpPr>
                <p:nvPr/>
              </p:nvSpPr>
              <p:spPr bwMode="auto">
                <a:xfrm>
                  <a:off x="1643" y="2231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4" name="Freeform 513"/>
                <p:cNvSpPr>
                  <a:spLocks/>
                </p:cNvSpPr>
                <p:nvPr/>
              </p:nvSpPr>
              <p:spPr bwMode="auto">
                <a:xfrm>
                  <a:off x="1640" y="2224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5" name="Freeform 514"/>
                <p:cNvSpPr>
                  <a:spLocks/>
                </p:cNvSpPr>
                <p:nvPr/>
              </p:nvSpPr>
              <p:spPr bwMode="auto">
                <a:xfrm>
                  <a:off x="1639" y="222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6" name="Freeform 515"/>
                <p:cNvSpPr>
                  <a:spLocks/>
                </p:cNvSpPr>
                <p:nvPr/>
              </p:nvSpPr>
              <p:spPr bwMode="auto">
                <a:xfrm>
                  <a:off x="1627" y="2238"/>
                  <a:ext cx="9" cy="4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0 h 10"/>
                    <a:gd name="T4" fmla="*/ 0 w 17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7" name="Freeform 516"/>
                <p:cNvSpPr>
                  <a:spLocks/>
                </p:cNvSpPr>
                <p:nvPr/>
              </p:nvSpPr>
              <p:spPr bwMode="auto">
                <a:xfrm>
                  <a:off x="1626" y="2238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8" name="Freeform 517"/>
                <p:cNvSpPr>
                  <a:spLocks/>
                </p:cNvSpPr>
                <p:nvPr/>
              </p:nvSpPr>
              <p:spPr bwMode="auto">
                <a:xfrm>
                  <a:off x="1645" y="2243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9" name="Freeform 518"/>
                <p:cNvSpPr>
                  <a:spLocks/>
                </p:cNvSpPr>
                <p:nvPr/>
              </p:nvSpPr>
              <p:spPr bwMode="auto">
                <a:xfrm>
                  <a:off x="1643" y="2244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0" name="Freeform 519"/>
                <p:cNvSpPr>
                  <a:spLocks/>
                </p:cNvSpPr>
                <p:nvPr/>
              </p:nvSpPr>
              <p:spPr bwMode="auto">
                <a:xfrm>
                  <a:off x="1640" y="2237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1" name="Freeform 520"/>
                <p:cNvSpPr>
                  <a:spLocks/>
                </p:cNvSpPr>
                <p:nvPr/>
              </p:nvSpPr>
              <p:spPr bwMode="auto">
                <a:xfrm>
                  <a:off x="1639" y="223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2" name="Freeform 521"/>
                <p:cNvSpPr>
                  <a:spLocks/>
                </p:cNvSpPr>
                <p:nvPr/>
              </p:nvSpPr>
              <p:spPr bwMode="auto">
                <a:xfrm>
                  <a:off x="1627" y="2276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3" name="Freeform 522"/>
                <p:cNvSpPr>
                  <a:spLocks/>
                </p:cNvSpPr>
                <p:nvPr/>
              </p:nvSpPr>
              <p:spPr bwMode="auto">
                <a:xfrm>
                  <a:off x="1624" y="2276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4" name="Freeform 523"/>
                <p:cNvSpPr>
                  <a:spLocks/>
                </p:cNvSpPr>
                <p:nvPr/>
              </p:nvSpPr>
              <p:spPr bwMode="auto">
                <a:xfrm>
                  <a:off x="1650" y="2316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5" name="Freeform 524"/>
                <p:cNvSpPr>
                  <a:spLocks/>
                </p:cNvSpPr>
                <p:nvPr/>
              </p:nvSpPr>
              <p:spPr bwMode="auto">
                <a:xfrm>
                  <a:off x="1648" y="2317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6" name="Freeform 525"/>
                <p:cNvSpPr>
                  <a:spLocks/>
                </p:cNvSpPr>
                <p:nvPr/>
              </p:nvSpPr>
              <p:spPr bwMode="auto">
                <a:xfrm>
                  <a:off x="1643" y="2254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7" name="Freeform 526"/>
                <p:cNvSpPr>
                  <a:spLocks/>
                </p:cNvSpPr>
                <p:nvPr/>
              </p:nvSpPr>
              <p:spPr bwMode="auto">
                <a:xfrm>
                  <a:off x="1641" y="225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8" name="Freeform 527"/>
                <p:cNvSpPr>
                  <a:spLocks/>
                </p:cNvSpPr>
                <p:nvPr/>
              </p:nvSpPr>
              <p:spPr bwMode="auto">
                <a:xfrm>
                  <a:off x="1625" y="2345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9" name="Freeform 528"/>
                <p:cNvSpPr>
                  <a:spLocks/>
                </p:cNvSpPr>
                <p:nvPr/>
              </p:nvSpPr>
              <p:spPr bwMode="auto">
                <a:xfrm>
                  <a:off x="1623" y="234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0" name="Freeform 529"/>
                <p:cNvSpPr>
                  <a:spLocks/>
                </p:cNvSpPr>
                <p:nvPr/>
              </p:nvSpPr>
              <p:spPr bwMode="auto">
                <a:xfrm>
                  <a:off x="1625" y="2316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1" name="Freeform 530"/>
                <p:cNvSpPr>
                  <a:spLocks/>
                </p:cNvSpPr>
                <p:nvPr/>
              </p:nvSpPr>
              <p:spPr bwMode="auto">
                <a:xfrm>
                  <a:off x="1623" y="2316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0 w 17"/>
                    <a:gd name="T3" fmla="*/ 0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2" name="Freeform 531"/>
                <p:cNvSpPr>
                  <a:spLocks/>
                </p:cNvSpPr>
                <p:nvPr/>
              </p:nvSpPr>
              <p:spPr bwMode="auto">
                <a:xfrm>
                  <a:off x="1626" y="2254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3" name="Freeform 532"/>
                <p:cNvSpPr>
                  <a:spLocks/>
                </p:cNvSpPr>
                <p:nvPr/>
              </p:nvSpPr>
              <p:spPr bwMode="auto">
                <a:xfrm>
                  <a:off x="1624" y="2254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4" name="Freeform 533"/>
                <p:cNvSpPr>
                  <a:spLocks/>
                </p:cNvSpPr>
                <p:nvPr/>
              </p:nvSpPr>
              <p:spPr bwMode="auto">
                <a:xfrm>
                  <a:off x="1648" y="2346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5" name="Freeform 534"/>
                <p:cNvSpPr>
                  <a:spLocks/>
                </p:cNvSpPr>
                <p:nvPr/>
              </p:nvSpPr>
              <p:spPr bwMode="auto">
                <a:xfrm>
                  <a:off x="1646" y="234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6" name="Freeform 535"/>
                <p:cNvSpPr>
                  <a:spLocks/>
                </p:cNvSpPr>
                <p:nvPr/>
              </p:nvSpPr>
              <p:spPr bwMode="auto">
                <a:xfrm>
                  <a:off x="1653" y="2381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7" name="Freeform 536"/>
                <p:cNvSpPr>
                  <a:spLocks/>
                </p:cNvSpPr>
                <p:nvPr/>
              </p:nvSpPr>
              <p:spPr bwMode="auto">
                <a:xfrm>
                  <a:off x="1651" y="2382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8" name="Freeform 537"/>
                <p:cNvSpPr>
                  <a:spLocks/>
                </p:cNvSpPr>
                <p:nvPr/>
              </p:nvSpPr>
              <p:spPr bwMode="auto">
                <a:xfrm>
                  <a:off x="1646" y="2271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9" name="Freeform 538"/>
                <p:cNvSpPr>
                  <a:spLocks/>
                </p:cNvSpPr>
                <p:nvPr/>
              </p:nvSpPr>
              <p:spPr bwMode="auto">
                <a:xfrm>
                  <a:off x="1644" y="227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0" name="Freeform 539"/>
                <p:cNvSpPr>
                  <a:spLocks/>
                </p:cNvSpPr>
                <p:nvPr/>
              </p:nvSpPr>
              <p:spPr bwMode="auto">
                <a:xfrm>
                  <a:off x="1648" y="2292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1" name="Freeform 540"/>
                <p:cNvSpPr>
                  <a:spLocks/>
                </p:cNvSpPr>
                <p:nvPr/>
              </p:nvSpPr>
              <p:spPr bwMode="auto">
                <a:xfrm>
                  <a:off x="1646" y="229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2" name="Freeform 541"/>
                <p:cNvSpPr>
                  <a:spLocks/>
                </p:cNvSpPr>
                <p:nvPr/>
              </p:nvSpPr>
              <p:spPr bwMode="auto">
                <a:xfrm>
                  <a:off x="1640" y="2322"/>
                  <a:ext cx="9" cy="5"/>
                </a:xfrm>
                <a:custGeom>
                  <a:avLst/>
                  <a:gdLst>
                    <a:gd name="T0" fmla="*/ 1 w 18"/>
                    <a:gd name="T1" fmla="*/ 0 h 12"/>
                    <a:gd name="T2" fmla="*/ 1 w 18"/>
                    <a:gd name="T3" fmla="*/ 0 h 12"/>
                    <a:gd name="T4" fmla="*/ 0 w 18"/>
                    <a:gd name="T5" fmla="*/ 0 h 12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2"/>
                    <a:gd name="T11" fmla="*/ 18 w 18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2">
                      <a:moveTo>
                        <a:pt x="18" y="0"/>
                      </a:moveTo>
                      <a:lnTo>
                        <a:pt x="18" y="12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3" name="Freeform 542"/>
                <p:cNvSpPr>
                  <a:spLocks/>
                </p:cNvSpPr>
                <p:nvPr/>
              </p:nvSpPr>
              <p:spPr bwMode="auto">
                <a:xfrm>
                  <a:off x="1639" y="2323"/>
                  <a:ext cx="9" cy="3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0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4" name="Freeform 543"/>
                <p:cNvSpPr>
                  <a:spLocks/>
                </p:cNvSpPr>
                <p:nvPr/>
              </p:nvSpPr>
              <p:spPr bwMode="auto">
                <a:xfrm>
                  <a:off x="1650" y="2359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5" name="Freeform 544"/>
                <p:cNvSpPr>
                  <a:spLocks/>
                </p:cNvSpPr>
                <p:nvPr/>
              </p:nvSpPr>
              <p:spPr bwMode="auto">
                <a:xfrm>
                  <a:off x="1649" y="2359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6" name="Freeform 545"/>
                <p:cNvSpPr>
                  <a:spLocks/>
                </p:cNvSpPr>
                <p:nvPr/>
              </p:nvSpPr>
              <p:spPr bwMode="auto">
                <a:xfrm>
                  <a:off x="1646" y="2260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7" name="Freeform 546"/>
                <p:cNvSpPr>
                  <a:spLocks/>
                </p:cNvSpPr>
                <p:nvPr/>
              </p:nvSpPr>
              <p:spPr bwMode="auto">
                <a:xfrm>
                  <a:off x="1644" y="226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8" name="Freeform 547"/>
                <p:cNvSpPr>
                  <a:spLocks/>
                </p:cNvSpPr>
                <p:nvPr/>
              </p:nvSpPr>
              <p:spPr bwMode="auto">
                <a:xfrm>
                  <a:off x="1624" y="2294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9" name="Freeform 548"/>
                <p:cNvSpPr>
                  <a:spLocks/>
                </p:cNvSpPr>
                <p:nvPr/>
              </p:nvSpPr>
              <p:spPr bwMode="auto">
                <a:xfrm>
                  <a:off x="1623" y="2295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0" name="Freeform 549"/>
                <p:cNvSpPr>
                  <a:spLocks/>
                </p:cNvSpPr>
                <p:nvPr/>
              </p:nvSpPr>
              <p:spPr bwMode="auto">
                <a:xfrm>
                  <a:off x="1636" y="228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1" name="Freeform 550"/>
                <p:cNvSpPr>
                  <a:spLocks/>
                </p:cNvSpPr>
                <p:nvPr/>
              </p:nvSpPr>
              <p:spPr bwMode="auto">
                <a:xfrm>
                  <a:off x="1634" y="2283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2" name="Freeform 551"/>
                <p:cNvSpPr>
                  <a:spLocks/>
                </p:cNvSpPr>
                <p:nvPr/>
              </p:nvSpPr>
              <p:spPr bwMode="auto">
                <a:xfrm>
                  <a:off x="1639" y="2303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3" name="Freeform 552"/>
                <p:cNvSpPr>
                  <a:spLocks/>
                </p:cNvSpPr>
                <p:nvPr/>
              </p:nvSpPr>
              <p:spPr bwMode="auto">
                <a:xfrm>
                  <a:off x="1637" y="2304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4" name="Freeform 553"/>
                <p:cNvSpPr>
                  <a:spLocks/>
                </p:cNvSpPr>
                <p:nvPr/>
              </p:nvSpPr>
              <p:spPr bwMode="auto">
                <a:xfrm>
                  <a:off x="1636" y="2334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5" name="Freeform 554"/>
                <p:cNvSpPr>
                  <a:spLocks/>
                </p:cNvSpPr>
                <p:nvPr/>
              </p:nvSpPr>
              <p:spPr bwMode="auto">
                <a:xfrm>
                  <a:off x="1634" y="233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6" name="Freeform 555"/>
                <p:cNvSpPr>
                  <a:spLocks/>
                </p:cNvSpPr>
                <p:nvPr/>
              </p:nvSpPr>
              <p:spPr bwMode="auto">
                <a:xfrm>
                  <a:off x="1640" y="2370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7" name="Freeform 556"/>
                <p:cNvSpPr>
                  <a:spLocks/>
                </p:cNvSpPr>
                <p:nvPr/>
              </p:nvSpPr>
              <p:spPr bwMode="auto">
                <a:xfrm>
                  <a:off x="1639" y="2371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8" name="Freeform 557"/>
                <p:cNvSpPr>
                  <a:spLocks/>
                </p:cNvSpPr>
                <p:nvPr/>
              </p:nvSpPr>
              <p:spPr bwMode="auto">
                <a:xfrm>
                  <a:off x="1649" y="238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9" name="Freeform 558"/>
                <p:cNvSpPr>
                  <a:spLocks/>
                </p:cNvSpPr>
                <p:nvPr/>
              </p:nvSpPr>
              <p:spPr bwMode="auto">
                <a:xfrm>
                  <a:off x="1646" y="2388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0" name="Freeform 559"/>
                <p:cNvSpPr>
                  <a:spLocks/>
                </p:cNvSpPr>
                <p:nvPr/>
              </p:nvSpPr>
              <p:spPr bwMode="auto">
                <a:xfrm>
                  <a:off x="1641" y="2276"/>
                  <a:ext cx="9" cy="6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1 h 11"/>
                    <a:gd name="T4" fmla="*/ 0 w 17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1" name="Freeform 560"/>
                <p:cNvSpPr>
                  <a:spLocks/>
                </p:cNvSpPr>
                <p:nvPr/>
              </p:nvSpPr>
              <p:spPr bwMode="auto">
                <a:xfrm>
                  <a:off x="1639" y="2277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2" name="Freeform 561"/>
                <p:cNvSpPr>
                  <a:spLocks/>
                </p:cNvSpPr>
                <p:nvPr/>
              </p:nvSpPr>
              <p:spPr bwMode="auto">
                <a:xfrm>
                  <a:off x="1643" y="2298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3" name="Freeform 562"/>
                <p:cNvSpPr>
                  <a:spLocks/>
                </p:cNvSpPr>
                <p:nvPr/>
              </p:nvSpPr>
              <p:spPr bwMode="auto">
                <a:xfrm>
                  <a:off x="1642" y="2298"/>
                  <a:ext cx="9" cy="5"/>
                </a:xfrm>
                <a:custGeom>
                  <a:avLst/>
                  <a:gdLst>
                    <a:gd name="T0" fmla="*/ 0 w 20"/>
                    <a:gd name="T1" fmla="*/ 0 h 9"/>
                    <a:gd name="T2" fmla="*/ 0 w 20"/>
                    <a:gd name="T3" fmla="*/ 0 h 9"/>
                    <a:gd name="T4" fmla="*/ 0 w 20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9"/>
                    <a:gd name="T11" fmla="*/ 20 w 20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9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4" name="Freeform 563"/>
                <p:cNvSpPr>
                  <a:spLocks/>
                </p:cNvSpPr>
                <p:nvPr/>
              </p:nvSpPr>
              <p:spPr bwMode="auto">
                <a:xfrm>
                  <a:off x="1644" y="2328"/>
                  <a:ext cx="9" cy="5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5" name="Freeform 564"/>
                <p:cNvSpPr>
                  <a:spLocks/>
                </p:cNvSpPr>
                <p:nvPr/>
              </p:nvSpPr>
              <p:spPr bwMode="auto">
                <a:xfrm>
                  <a:off x="1643" y="232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6" name="Freeform 565"/>
                <p:cNvSpPr>
                  <a:spLocks/>
                </p:cNvSpPr>
                <p:nvPr/>
              </p:nvSpPr>
              <p:spPr bwMode="auto">
                <a:xfrm>
                  <a:off x="1646" y="2365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7" name="Freeform 566"/>
                <p:cNvSpPr>
                  <a:spLocks/>
                </p:cNvSpPr>
                <p:nvPr/>
              </p:nvSpPr>
              <p:spPr bwMode="auto">
                <a:xfrm>
                  <a:off x="1644" y="236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8" name="Freeform 567"/>
                <p:cNvSpPr>
                  <a:spLocks/>
                </p:cNvSpPr>
                <p:nvPr/>
              </p:nvSpPr>
              <p:spPr bwMode="auto">
                <a:xfrm>
                  <a:off x="1644" y="2353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9" name="Freeform 568"/>
                <p:cNvSpPr>
                  <a:spLocks/>
                </p:cNvSpPr>
                <p:nvPr/>
              </p:nvSpPr>
              <p:spPr bwMode="auto">
                <a:xfrm>
                  <a:off x="1643" y="2353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0" name="Freeform 569"/>
                <p:cNvSpPr>
                  <a:spLocks/>
                </p:cNvSpPr>
                <p:nvPr/>
              </p:nvSpPr>
              <p:spPr bwMode="auto">
                <a:xfrm>
                  <a:off x="1623" y="2371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1" name="Freeform 570"/>
                <p:cNvSpPr>
                  <a:spLocks/>
                </p:cNvSpPr>
                <p:nvPr/>
              </p:nvSpPr>
              <p:spPr bwMode="auto">
                <a:xfrm>
                  <a:off x="1621" y="2372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2" name="Freeform 571"/>
                <p:cNvSpPr>
                  <a:spLocks/>
                </p:cNvSpPr>
                <p:nvPr/>
              </p:nvSpPr>
              <p:spPr bwMode="auto">
                <a:xfrm>
                  <a:off x="1646" y="2282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3" name="Freeform 572"/>
                <p:cNvSpPr>
                  <a:spLocks/>
                </p:cNvSpPr>
                <p:nvPr/>
              </p:nvSpPr>
              <p:spPr bwMode="auto">
                <a:xfrm>
                  <a:off x="1645" y="2283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4" name="Freeform 573"/>
                <p:cNvSpPr>
                  <a:spLocks/>
                </p:cNvSpPr>
                <p:nvPr/>
              </p:nvSpPr>
              <p:spPr bwMode="auto">
                <a:xfrm>
                  <a:off x="1649" y="2303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5" name="Freeform 574"/>
                <p:cNvSpPr>
                  <a:spLocks/>
                </p:cNvSpPr>
                <p:nvPr/>
              </p:nvSpPr>
              <p:spPr bwMode="auto">
                <a:xfrm>
                  <a:off x="1647" y="2303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6" name="Freeform 575"/>
                <p:cNvSpPr>
                  <a:spLocks/>
                </p:cNvSpPr>
                <p:nvPr/>
              </p:nvSpPr>
              <p:spPr bwMode="auto">
                <a:xfrm>
                  <a:off x="1648" y="2334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7" name="Freeform 576"/>
                <p:cNvSpPr>
                  <a:spLocks/>
                </p:cNvSpPr>
                <p:nvPr/>
              </p:nvSpPr>
              <p:spPr bwMode="auto">
                <a:xfrm>
                  <a:off x="1646" y="233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8" name="Freeform 577"/>
                <p:cNvSpPr>
                  <a:spLocks/>
                </p:cNvSpPr>
                <p:nvPr/>
              </p:nvSpPr>
              <p:spPr bwMode="auto">
                <a:xfrm>
                  <a:off x="1652" y="2371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9" name="Freeform 578"/>
                <p:cNvSpPr>
                  <a:spLocks/>
                </p:cNvSpPr>
                <p:nvPr/>
              </p:nvSpPr>
              <p:spPr bwMode="auto">
                <a:xfrm>
                  <a:off x="1650" y="2372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0" name="Freeform 579"/>
                <p:cNvSpPr>
                  <a:spLocks/>
                </p:cNvSpPr>
                <p:nvPr/>
              </p:nvSpPr>
              <p:spPr bwMode="auto">
                <a:xfrm>
                  <a:off x="1641" y="2381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1" name="Freeform 580"/>
                <p:cNvSpPr>
                  <a:spLocks/>
                </p:cNvSpPr>
                <p:nvPr/>
              </p:nvSpPr>
              <p:spPr bwMode="auto">
                <a:xfrm>
                  <a:off x="1639" y="238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2" name="Freeform 581"/>
                <p:cNvSpPr>
                  <a:spLocks/>
                </p:cNvSpPr>
                <p:nvPr/>
              </p:nvSpPr>
              <p:spPr bwMode="auto">
                <a:xfrm>
                  <a:off x="1639" y="2358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3" name="Freeform 582"/>
                <p:cNvSpPr>
                  <a:spLocks/>
                </p:cNvSpPr>
                <p:nvPr/>
              </p:nvSpPr>
              <p:spPr bwMode="auto">
                <a:xfrm>
                  <a:off x="1637" y="2359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4" name="Freeform 583"/>
                <p:cNvSpPr>
                  <a:spLocks/>
                </p:cNvSpPr>
                <p:nvPr/>
              </p:nvSpPr>
              <p:spPr bwMode="auto">
                <a:xfrm>
                  <a:off x="1642" y="2289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5" name="Freeform 584"/>
                <p:cNvSpPr>
                  <a:spLocks/>
                </p:cNvSpPr>
                <p:nvPr/>
              </p:nvSpPr>
              <p:spPr bwMode="auto">
                <a:xfrm>
                  <a:off x="1640" y="2289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6" name="Freeform 585"/>
                <p:cNvSpPr>
                  <a:spLocks/>
                </p:cNvSpPr>
                <p:nvPr/>
              </p:nvSpPr>
              <p:spPr bwMode="auto">
                <a:xfrm>
                  <a:off x="1644" y="2310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7" name="Freeform 586"/>
                <p:cNvSpPr>
                  <a:spLocks/>
                </p:cNvSpPr>
                <p:nvPr/>
              </p:nvSpPr>
              <p:spPr bwMode="auto">
                <a:xfrm>
                  <a:off x="1643" y="2310"/>
                  <a:ext cx="9" cy="5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8" name="Freeform 587"/>
                <p:cNvSpPr>
                  <a:spLocks/>
                </p:cNvSpPr>
                <p:nvPr/>
              </p:nvSpPr>
              <p:spPr bwMode="auto">
                <a:xfrm>
                  <a:off x="1642" y="2341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9" name="Freeform 588"/>
                <p:cNvSpPr>
                  <a:spLocks/>
                </p:cNvSpPr>
                <p:nvPr/>
              </p:nvSpPr>
              <p:spPr bwMode="auto">
                <a:xfrm>
                  <a:off x="1640" y="234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0" name="Freeform 589"/>
                <p:cNvSpPr>
                  <a:spLocks/>
                </p:cNvSpPr>
                <p:nvPr/>
              </p:nvSpPr>
              <p:spPr bwMode="auto">
                <a:xfrm>
                  <a:off x="1646" y="2377"/>
                  <a:ext cx="8" cy="5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1" name="Freeform 590"/>
                <p:cNvSpPr>
                  <a:spLocks/>
                </p:cNvSpPr>
                <p:nvPr/>
              </p:nvSpPr>
              <p:spPr bwMode="auto">
                <a:xfrm>
                  <a:off x="1644" y="2377"/>
                  <a:ext cx="10" cy="4"/>
                </a:xfrm>
                <a:custGeom>
                  <a:avLst/>
                  <a:gdLst>
                    <a:gd name="T0" fmla="*/ 1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2" name="Freeform 591"/>
                <p:cNvSpPr>
                  <a:spLocks/>
                </p:cNvSpPr>
                <p:nvPr/>
              </p:nvSpPr>
              <p:spPr bwMode="auto">
                <a:xfrm>
                  <a:off x="1633" y="2387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3" name="Freeform 592"/>
                <p:cNvSpPr>
                  <a:spLocks/>
                </p:cNvSpPr>
                <p:nvPr/>
              </p:nvSpPr>
              <p:spPr bwMode="auto">
                <a:xfrm>
                  <a:off x="1631" y="2388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4" name="Freeform 593"/>
                <p:cNvSpPr>
                  <a:spLocks/>
                </p:cNvSpPr>
                <p:nvPr/>
              </p:nvSpPr>
              <p:spPr bwMode="auto">
                <a:xfrm>
                  <a:off x="1635" y="2266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5" name="Freeform 594"/>
                <p:cNvSpPr>
                  <a:spLocks/>
                </p:cNvSpPr>
                <p:nvPr/>
              </p:nvSpPr>
              <p:spPr bwMode="auto">
                <a:xfrm>
                  <a:off x="1634" y="2267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6" name="Rectangle 595"/>
                <p:cNvSpPr>
                  <a:spLocks noChangeArrowheads="1"/>
                </p:cNvSpPr>
                <p:nvPr/>
              </p:nvSpPr>
              <p:spPr bwMode="auto">
                <a:xfrm>
                  <a:off x="1619" y="2176"/>
                  <a:ext cx="38" cy="10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7" name="Freeform 596"/>
                <p:cNvSpPr>
                  <a:spLocks/>
                </p:cNvSpPr>
                <p:nvPr/>
              </p:nvSpPr>
              <p:spPr bwMode="auto">
                <a:xfrm>
                  <a:off x="1470" y="2250"/>
                  <a:ext cx="29" cy="150"/>
                </a:xfrm>
                <a:custGeom>
                  <a:avLst/>
                  <a:gdLst>
                    <a:gd name="T0" fmla="*/ 0 w 57"/>
                    <a:gd name="T1" fmla="*/ 1 h 300"/>
                    <a:gd name="T2" fmla="*/ 1 w 57"/>
                    <a:gd name="T3" fmla="*/ 1 h 300"/>
                    <a:gd name="T4" fmla="*/ 1 w 57"/>
                    <a:gd name="T5" fmla="*/ 0 h 300"/>
                    <a:gd name="T6" fmla="*/ 1 w 57"/>
                    <a:gd name="T7" fmla="*/ 0 h 300"/>
                    <a:gd name="T8" fmla="*/ 0 w 57"/>
                    <a:gd name="T9" fmla="*/ 1 h 3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0"/>
                    <a:gd name="T17" fmla="*/ 57 w 57"/>
                    <a:gd name="T18" fmla="*/ 300 h 3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0">
                      <a:moveTo>
                        <a:pt x="0" y="300"/>
                      </a:moveTo>
                      <a:lnTo>
                        <a:pt x="57" y="300"/>
                      </a:lnTo>
                      <a:lnTo>
                        <a:pt x="46" y="0"/>
                      </a:lnTo>
                      <a:lnTo>
                        <a:pt x="13" y="0"/>
                      </a:lnTo>
                      <a:lnTo>
                        <a:pt x="0" y="300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8" name="Line 597"/>
                <p:cNvSpPr>
                  <a:spLocks noChangeShapeType="1"/>
                </p:cNvSpPr>
                <p:nvPr/>
              </p:nvSpPr>
              <p:spPr bwMode="auto">
                <a:xfrm>
                  <a:off x="1476" y="2256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9" name="Line 598"/>
                <p:cNvSpPr>
                  <a:spLocks noChangeShapeType="1"/>
                </p:cNvSpPr>
                <p:nvPr/>
              </p:nvSpPr>
              <p:spPr bwMode="auto">
                <a:xfrm>
                  <a:off x="1476" y="2249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0" name="Rectangle 599"/>
                <p:cNvSpPr>
                  <a:spLocks noChangeArrowheads="1"/>
                </p:cNvSpPr>
                <p:nvPr/>
              </p:nvSpPr>
              <p:spPr bwMode="auto">
                <a:xfrm>
                  <a:off x="1473" y="2249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1" name="Line 600"/>
                <p:cNvSpPr>
                  <a:spLocks noChangeShapeType="1"/>
                </p:cNvSpPr>
                <p:nvPr/>
              </p:nvSpPr>
              <p:spPr bwMode="auto">
                <a:xfrm>
                  <a:off x="1491" y="2280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2" name="Line 601"/>
                <p:cNvSpPr>
                  <a:spLocks noChangeShapeType="1"/>
                </p:cNvSpPr>
                <p:nvPr/>
              </p:nvSpPr>
              <p:spPr bwMode="auto">
                <a:xfrm>
                  <a:off x="1488" y="2342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3" name="Line 602"/>
                <p:cNvSpPr>
                  <a:spLocks noChangeShapeType="1"/>
                </p:cNvSpPr>
                <p:nvPr/>
              </p:nvSpPr>
              <p:spPr bwMode="auto">
                <a:xfrm>
                  <a:off x="1487" y="2294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4" name="Line 603"/>
                <p:cNvSpPr>
                  <a:spLocks noChangeShapeType="1"/>
                </p:cNvSpPr>
                <p:nvPr/>
              </p:nvSpPr>
              <p:spPr bwMode="auto">
                <a:xfrm>
                  <a:off x="1482" y="2311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5" name="Line 604"/>
                <p:cNvSpPr>
                  <a:spLocks noChangeShapeType="1"/>
                </p:cNvSpPr>
                <p:nvPr/>
              </p:nvSpPr>
              <p:spPr bwMode="auto">
                <a:xfrm>
                  <a:off x="1483" y="228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6" name="Line 605"/>
                <p:cNvSpPr>
                  <a:spLocks noChangeShapeType="1"/>
                </p:cNvSpPr>
                <p:nvPr/>
              </p:nvSpPr>
              <p:spPr bwMode="auto">
                <a:xfrm>
                  <a:off x="1487" y="2273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7" name="Line 606"/>
                <p:cNvSpPr>
                  <a:spLocks noChangeShapeType="1"/>
                </p:cNvSpPr>
                <p:nvPr/>
              </p:nvSpPr>
              <p:spPr bwMode="auto">
                <a:xfrm>
                  <a:off x="1489" y="236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8" name="Line 607"/>
                <p:cNvSpPr>
                  <a:spLocks noChangeShapeType="1"/>
                </p:cNvSpPr>
                <p:nvPr/>
              </p:nvSpPr>
              <p:spPr bwMode="auto">
                <a:xfrm>
                  <a:off x="1486" y="237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9" name="Line 608"/>
                <p:cNvSpPr>
                  <a:spLocks noChangeShapeType="1"/>
                </p:cNvSpPr>
                <p:nvPr/>
              </p:nvSpPr>
              <p:spPr bwMode="auto">
                <a:xfrm>
                  <a:off x="1487" y="233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0" name="Line 609"/>
                <p:cNvSpPr>
                  <a:spLocks noChangeShapeType="1"/>
                </p:cNvSpPr>
                <p:nvPr/>
              </p:nvSpPr>
              <p:spPr bwMode="auto">
                <a:xfrm>
                  <a:off x="1487" y="231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1" name="Line 610"/>
                <p:cNvSpPr>
                  <a:spLocks noChangeShapeType="1"/>
                </p:cNvSpPr>
                <p:nvPr/>
              </p:nvSpPr>
              <p:spPr bwMode="auto">
                <a:xfrm>
                  <a:off x="1490" y="236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2" name="Line 611"/>
                <p:cNvSpPr>
                  <a:spLocks noChangeShapeType="1"/>
                </p:cNvSpPr>
                <p:nvPr/>
              </p:nvSpPr>
              <p:spPr bwMode="auto">
                <a:xfrm>
                  <a:off x="1487" y="2379"/>
                  <a:ext cx="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3" name="Line 612"/>
                <p:cNvSpPr>
                  <a:spLocks noChangeShapeType="1"/>
                </p:cNvSpPr>
                <p:nvPr/>
              </p:nvSpPr>
              <p:spPr bwMode="auto">
                <a:xfrm>
                  <a:off x="1487" y="230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4" name="Line 613"/>
                <p:cNvSpPr>
                  <a:spLocks noChangeShapeType="1"/>
                </p:cNvSpPr>
                <p:nvPr/>
              </p:nvSpPr>
              <p:spPr bwMode="auto">
                <a:xfrm flipH="1">
                  <a:off x="1487" y="2283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5" name="Line 614"/>
                <p:cNvSpPr>
                  <a:spLocks noChangeShapeType="1"/>
                </p:cNvSpPr>
                <p:nvPr/>
              </p:nvSpPr>
              <p:spPr bwMode="auto">
                <a:xfrm flipH="1">
                  <a:off x="1487" y="226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6" name="Freeform 615"/>
                <p:cNvSpPr>
                  <a:spLocks/>
                </p:cNvSpPr>
                <p:nvPr/>
              </p:nvSpPr>
              <p:spPr bwMode="auto">
                <a:xfrm>
                  <a:off x="1434" y="2250"/>
                  <a:ext cx="29" cy="152"/>
                </a:xfrm>
                <a:custGeom>
                  <a:avLst/>
                  <a:gdLst>
                    <a:gd name="T0" fmla="*/ 0 w 57"/>
                    <a:gd name="T1" fmla="*/ 1 h 303"/>
                    <a:gd name="T2" fmla="*/ 1 w 57"/>
                    <a:gd name="T3" fmla="*/ 1 h 303"/>
                    <a:gd name="T4" fmla="*/ 1 w 57"/>
                    <a:gd name="T5" fmla="*/ 0 h 303"/>
                    <a:gd name="T6" fmla="*/ 1 w 57"/>
                    <a:gd name="T7" fmla="*/ 0 h 303"/>
                    <a:gd name="T8" fmla="*/ 0 w 57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3"/>
                    <a:gd name="T17" fmla="*/ 57 w 57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3">
                      <a:moveTo>
                        <a:pt x="0" y="303"/>
                      </a:moveTo>
                      <a:lnTo>
                        <a:pt x="57" y="303"/>
                      </a:lnTo>
                      <a:lnTo>
                        <a:pt x="45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7" name="Line 616"/>
                <p:cNvSpPr>
                  <a:spLocks noChangeShapeType="1"/>
                </p:cNvSpPr>
                <p:nvPr/>
              </p:nvSpPr>
              <p:spPr bwMode="auto">
                <a:xfrm>
                  <a:off x="1440" y="2256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8" name="Line 617"/>
                <p:cNvSpPr>
                  <a:spLocks noChangeShapeType="1"/>
                </p:cNvSpPr>
                <p:nvPr/>
              </p:nvSpPr>
              <p:spPr bwMode="auto">
                <a:xfrm>
                  <a:off x="1440" y="2249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9" name="Rectangle 618"/>
                <p:cNvSpPr>
                  <a:spLocks noChangeArrowheads="1"/>
                </p:cNvSpPr>
                <p:nvPr/>
              </p:nvSpPr>
              <p:spPr bwMode="auto">
                <a:xfrm>
                  <a:off x="1437" y="2249"/>
                  <a:ext cx="23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0" name="Line 619"/>
                <p:cNvSpPr>
                  <a:spLocks noChangeShapeType="1"/>
                </p:cNvSpPr>
                <p:nvPr/>
              </p:nvSpPr>
              <p:spPr bwMode="auto">
                <a:xfrm>
                  <a:off x="1455" y="2280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1" name="Line 620"/>
                <p:cNvSpPr>
                  <a:spLocks noChangeShapeType="1"/>
                </p:cNvSpPr>
                <p:nvPr/>
              </p:nvSpPr>
              <p:spPr bwMode="auto">
                <a:xfrm>
                  <a:off x="1452" y="2342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2" name="Line 621"/>
                <p:cNvSpPr>
                  <a:spLocks noChangeShapeType="1"/>
                </p:cNvSpPr>
                <p:nvPr/>
              </p:nvSpPr>
              <p:spPr bwMode="auto">
                <a:xfrm>
                  <a:off x="1452" y="2294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3" name="Line 622"/>
                <p:cNvSpPr>
                  <a:spLocks noChangeShapeType="1"/>
                </p:cNvSpPr>
                <p:nvPr/>
              </p:nvSpPr>
              <p:spPr bwMode="auto">
                <a:xfrm>
                  <a:off x="1446" y="2311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4" name="Line 623"/>
                <p:cNvSpPr>
                  <a:spLocks noChangeShapeType="1"/>
                </p:cNvSpPr>
                <p:nvPr/>
              </p:nvSpPr>
              <p:spPr bwMode="auto">
                <a:xfrm>
                  <a:off x="1447" y="2287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5" name="Line 624"/>
                <p:cNvSpPr>
                  <a:spLocks noChangeShapeType="1"/>
                </p:cNvSpPr>
                <p:nvPr/>
              </p:nvSpPr>
              <p:spPr bwMode="auto">
                <a:xfrm>
                  <a:off x="1452" y="2273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6" name="Line 625"/>
                <p:cNvSpPr>
                  <a:spLocks noChangeShapeType="1"/>
                </p:cNvSpPr>
                <p:nvPr/>
              </p:nvSpPr>
              <p:spPr bwMode="auto">
                <a:xfrm>
                  <a:off x="1452" y="236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7" name="Line 626"/>
                <p:cNvSpPr>
                  <a:spLocks noChangeShapeType="1"/>
                </p:cNvSpPr>
                <p:nvPr/>
              </p:nvSpPr>
              <p:spPr bwMode="auto">
                <a:xfrm>
                  <a:off x="1449" y="237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8" name="Line 627"/>
                <p:cNvSpPr>
                  <a:spLocks noChangeShapeType="1"/>
                </p:cNvSpPr>
                <p:nvPr/>
              </p:nvSpPr>
              <p:spPr bwMode="auto">
                <a:xfrm>
                  <a:off x="1451" y="233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9" name="Line 628"/>
                <p:cNvSpPr>
                  <a:spLocks noChangeShapeType="1"/>
                </p:cNvSpPr>
                <p:nvPr/>
              </p:nvSpPr>
              <p:spPr bwMode="auto">
                <a:xfrm>
                  <a:off x="1450" y="231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0" name="Line 629"/>
                <p:cNvSpPr>
                  <a:spLocks noChangeShapeType="1"/>
                </p:cNvSpPr>
                <p:nvPr/>
              </p:nvSpPr>
              <p:spPr bwMode="auto">
                <a:xfrm>
                  <a:off x="1454" y="236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1" name="Line 630"/>
                <p:cNvSpPr>
                  <a:spLocks noChangeShapeType="1"/>
                </p:cNvSpPr>
                <p:nvPr/>
              </p:nvSpPr>
              <p:spPr bwMode="auto">
                <a:xfrm>
                  <a:off x="1450" y="2379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2" name="Line 631"/>
                <p:cNvSpPr>
                  <a:spLocks noChangeShapeType="1"/>
                </p:cNvSpPr>
                <p:nvPr/>
              </p:nvSpPr>
              <p:spPr bwMode="auto">
                <a:xfrm>
                  <a:off x="1451" y="230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3" name="Line 632"/>
                <p:cNvSpPr>
                  <a:spLocks noChangeShapeType="1"/>
                </p:cNvSpPr>
                <p:nvPr/>
              </p:nvSpPr>
              <p:spPr bwMode="auto">
                <a:xfrm flipH="1">
                  <a:off x="1451" y="228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4" name="Line 633"/>
                <p:cNvSpPr>
                  <a:spLocks noChangeShapeType="1"/>
                </p:cNvSpPr>
                <p:nvPr/>
              </p:nvSpPr>
              <p:spPr bwMode="auto">
                <a:xfrm flipH="1">
                  <a:off x="1451" y="226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5" name="Freeform 634"/>
                <p:cNvSpPr>
                  <a:spLocks/>
                </p:cNvSpPr>
                <p:nvPr/>
              </p:nvSpPr>
              <p:spPr bwMode="auto">
                <a:xfrm>
                  <a:off x="1398" y="2250"/>
                  <a:ext cx="29" cy="152"/>
                </a:xfrm>
                <a:custGeom>
                  <a:avLst/>
                  <a:gdLst>
                    <a:gd name="T0" fmla="*/ 0 w 57"/>
                    <a:gd name="T1" fmla="*/ 1 h 303"/>
                    <a:gd name="T2" fmla="*/ 1 w 57"/>
                    <a:gd name="T3" fmla="*/ 1 h 303"/>
                    <a:gd name="T4" fmla="*/ 1 w 57"/>
                    <a:gd name="T5" fmla="*/ 0 h 303"/>
                    <a:gd name="T6" fmla="*/ 1 w 57"/>
                    <a:gd name="T7" fmla="*/ 0 h 303"/>
                    <a:gd name="T8" fmla="*/ 0 w 57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3"/>
                    <a:gd name="T17" fmla="*/ 57 w 57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3">
                      <a:moveTo>
                        <a:pt x="0" y="303"/>
                      </a:moveTo>
                      <a:lnTo>
                        <a:pt x="57" y="303"/>
                      </a:lnTo>
                      <a:lnTo>
                        <a:pt x="44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6" name="Line 635"/>
                <p:cNvSpPr>
                  <a:spLocks noChangeShapeType="1"/>
                </p:cNvSpPr>
                <p:nvPr/>
              </p:nvSpPr>
              <p:spPr bwMode="auto">
                <a:xfrm>
                  <a:off x="1405" y="2256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7" name="Line 636"/>
                <p:cNvSpPr>
                  <a:spLocks noChangeShapeType="1"/>
                </p:cNvSpPr>
                <p:nvPr/>
              </p:nvSpPr>
              <p:spPr bwMode="auto">
                <a:xfrm>
                  <a:off x="1404" y="2249"/>
                  <a:ext cx="9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8" name="Rectangle 637"/>
                <p:cNvSpPr>
                  <a:spLocks noChangeArrowheads="1"/>
                </p:cNvSpPr>
                <p:nvPr/>
              </p:nvSpPr>
              <p:spPr bwMode="auto">
                <a:xfrm>
                  <a:off x="1401" y="2249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9" name="Line 638"/>
                <p:cNvSpPr>
                  <a:spLocks noChangeShapeType="1"/>
                </p:cNvSpPr>
                <p:nvPr/>
              </p:nvSpPr>
              <p:spPr bwMode="auto">
                <a:xfrm>
                  <a:off x="1419" y="2280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0" name="Line 639"/>
                <p:cNvSpPr>
                  <a:spLocks noChangeShapeType="1"/>
                </p:cNvSpPr>
                <p:nvPr/>
              </p:nvSpPr>
              <p:spPr bwMode="auto">
                <a:xfrm>
                  <a:off x="1416" y="2342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1" name="Line 640"/>
                <p:cNvSpPr>
                  <a:spLocks noChangeShapeType="1"/>
                </p:cNvSpPr>
                <p:nvPr/>
              </p:nvSpPr>
              <p:spPr bwMode="auto">
                <a:xfrm>
                  <a:off x="1416" y="2294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2" name="Line 641"/>
                <p:cNvSpPr>
                  <a:spLocks noChangeShapeType="1"/>
                </p:cNvSpPr>
                <p:nvPr/>
              </p:nvSpPr>
              <p:spPr bwMode="auto">
                <a:xfrm>
                  <a:off x="1410" y="2311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3" name="Line 642"/>
                <p:cNvSpPr>
                  <a:spLocks noChangeShapeType="1"/>
                </p:cNvSpPr>
                <p:nvPr/>
              </p:nvSpPr>
              <p:spPr bwMode="auto">
                <a:xfrm>
                  <a:off x="1410" y="228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4" name="Line 643"/>
                <p:cNvSpPr>
                  <a:spLocks noChangeShapeType="1"/>
                </p:cNvSpPr>
                <p:nvPr/>
              </p:nvSpPr>
              <p:spPr bwMode="auto">
                <a:xfrm>
                  <a:off x="1416" y="2273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5" name="Line 644"/>
                <p:cNvSpPr>
                  <a:spLocks noChangeShapeType="1"/>
                </p:cNvSpPr>
                <p:nvPr/>
              </p:nvSpPr>
              <p:spPr bwMode="auto">
                <a:xfrm>
                  <a:off x="1417" y="236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6" name="Line 645"/>
                <p:cNvSpPr>
                  <a:spLocks noChangeShapeType="1"/>
                </p:cNvSpPr>
                <p:nvPr/>
              </p:nvSpPr>
              <p:spPr bwMode="auto">
                <a:xfrm>
                  <a:off x="1413" y="237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7" name="Line 646"/>
                <p:cNvSpPr>
                  <a:spLocks noChangeShapeType="1"/>
                </p:cNvSpPr>
                <p:nvPr/>
              </p:nvSpPr>
              <p:spPr bwMode="auto">
                <a:xfrm>
                  <a:off x="1414" y="2338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8" name="Line 647"/>
                <p:cNvSpPr>
                  <a:spLocks noChangeShapeType="1"/>
                </p:cNvSpPr>
                <p:nvPr/>
              </p:nvSpPr>
              <p:spPr bwMode="auto">
                <a:xfrm>
                  <a:off x="1414" y="2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9" name="Line 648"/>
                <p:cNvSpPr>
                  <a:spLocks noChangeShapeType="1"/>
                </p:cNvSpPr>
                <p:nvPr/>
              </p:nvSpPr>
              <p:spPr bwMode="auto">
                <a:xfrm>
                  <a:off x="1418" y="236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0" name="Line 649"/>
                <p:cNvSpPr>
                  <a:spLocks noChangeShapeType="1"/>
                </p:cNvSpPr>
                <p:nvPr/>
              </p:nvSpPr>
              <p:spPr bwMode="auto">
                <a:xfrm>
                  <a:off x="1414" y="2379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1" name="Line 650"/>
                <p:cNvSpPr>
                  <a:spLocks noChangeShapeType="1"/>
                </p:cNvSpPr>
                <p:nvPr/>
              </p:nvSpPr>
              <p:spPr bwMode="auto">
                <a:xfrm>
                  <a:off x="1414" y="230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2" name="Line 651"/>
                <p:cNvSpPr>
                  <a:spLocks noChangeShapeType="1"/>
                </p:cNvSpPr>
                <p:nvPr/>
              </p:nvSpPr>
              <p:spPr bwMode="auto">
                <a:xfrm flipH="1">
                  <a:off x="1415" y="228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3" name="Line 652"/>
                <p:cNvSpPr>
                  <a:spLocks noChangeShapeType="1"/>
                </p:cNvSpPr>
                <p:nvPr/>
              </p:nvSpPr>
              <p:spPr bwMode="auto">
                <a:xfrm flipH="1">
                  <a:off x="1414" y="2268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4" name="Freeform 653"/>
                <p:cNvSpPr>
                  <a:spLocks/>
                </p:cNvSpPr>
                <p:nvPr/>
              </p:nvSpPr>
              <p:spPr bwMode="auto">
                <a:xfrm>
                  <a:off x="1072" y="2390"/>
                  <a:ext cx="699" cy="111"/>
                </a:xfrm>
                <a:custGeom>
                  <a:avLst/>
                  <a:gdLst>
                    <a:gd name="T0" fmla="*/ 0 w 1399"/>
                    <a:gd name="T1" fmla="*/ 1 h 222"/>
                    <a:gd name="T2" fmla="*/ 0 w 1399"/>
                    <a:gd name="T3" fmla="*/ 0 h 222"/>
                    <a:gd name="T4" fmla="*/ 0 w 1399"/>
                    <a:gd name="T5" fmla="*/ 0 h 222"/>
                    <a:gd name="T6" fmla="*/ 0 w 1399"/>
                    <a:gd name="T7" fmla="*/ 0 h 222"/>
                    <a:gd name="T8" fmla="*/ 0 w 1399"/>
                    <a:gd name="T9" fmla="*/ 0 h 222"/>
                    <a:gd name="T10" fmla="*/ 0 w 1399"/>
                    <a:gd name="T11" fmla="*/ 0 h 222"/>
                    <a:gd name="T12" fmla="*/ 0 w 1399"/>
                    <a:gd name="T13" fmla="*/ 0 h 222"/>
                    <a:gd name="T14" fmla="*/ 0 w 1399"/>
                    <a:gd name="T15" fmla="*/ 0 h 222"/>
                    <a:gd name="T16" fmla="*/ 0 w 1399"/>
                    <a:gd name="T17" fmla="*/ 1 h 222"/>
                    <a:gd name="T18" fmla="*/ 0 w 1399"/>
                    <a:gd name="T19" fmla="*/ 1 h 222"/>
                    <a:gd name="T20" fmla="*/ 0 w 1399"/>
                    <a:gd name="T21" fmla="*/ 1 h 222"/>
                    <a:gd name="T22" fmla="*/ 0 w 1399"/>
                    <a:gd name="T23" fmla="*/ 1 h 22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222"/>
                    <a:gd name="T38" fmla="*/ 1399 w 1399"/>
                    <a:gd name="T39" fmla="*/ 222 h 22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222">
                      <a:moveTo>
                        <a:pt x="0" y="146"/>
                      </a:moveTo>
                      <a:lnTo>
                        <a:pt x="175" y="0"/>
                      </a:lnTo>
                      <a:lnTo>
                        <a:pt x="349" y="0"/>
                      </a:lnTo>
                      <a:lnTo>
                        <a:pt x="524" y="0"/>
                      </a:lnTo>
                      <a:lnTo>
                        <a:pt x="699" y="0"/>
                      </a:lnTo>
                      <a:lnTo>
                        <a:pt x="874" y="0"/>
                      </a:lnTo>
                      <a:lnTo>
                        <a:pt x="1047" y="0"/>
                      </a:lnTo>
                      <a:lnTo>
                        <a:pt x="1222" y="0"/>
                      </a:lnTo>
                      <a:lnTo>
                        <a:pt x="1399" y="137"/>
                      </a:lnTo>
                      <a:lnTo>
                        <a:pt x="1399" y="222"/>
                      </a:lnTo>
                      <a:lnTo>
                        <a:pt x="0" y="222"/>
                      </a:lnTo>
                      <a:lnTo>
                        <a:pt x="0" y="14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5" name="Freeform 654"/>
                <p:cNvSpPr>
                  <a:spLocks/>
                </p:cNvSpPr>
                <p:nvPr/>
              </p:nvSpPr>
              <p:spPr bwMode="auto">
                <a:xfrm>
                  <a:off x="1072" y="2390"/>
                  <a:ext cx="699" cy="201"/>
                </a:xfrm>
                <a:custGeom>
                  <a:avLst/>
                  <a:gdLst>
                    <a:gd name="T0" fmla="*/ 0 w 1399"/>
                    <a:gd name="T1" fmla="*/ 1 h 402"/>
                    <a:gd name="T2" fmla="*/ 0 w 1399"/>
                    <a:gd name="T3" fmla="*/ 0 h 402"/>
                    <a:gd name="T4" fmla="*/ 0 w 1399"/>
                    <a:gd name="T5" fmla="*/ 1 h 402"/>
                    <a:gd name="T6" fmla="*/ 0 w 1399"/>
                    <a:gd name="T7" fmla="*/ 0 h 402"/>
                    <a:gd name="T8" fmla="*/ 0 w 1399"/>
                    <a:gd name="T9" fmla="*/ 1 h 402"/>
                    <a:gd name="T10" fmla="*/ 0 w 1399"/>
                    <a:gd name="T11" fmla="*/ 0 h 402"/>
                    <a:gd name="T12" fmla="*/ 0 w 1399"/>
                    <a:gd name="T13" fmla="*/ 1 h 402"/>
                    <a:gd name="T14" fmla="*/ 0 w 1399"/>
                    <a:gd name="T15" fmla="*/ 0 h 402"/>
                    <a:gd name="T16" fmla="*/ 0 w 1399"/>
                    <a:gd name="T17" fmla="*/ 1 h 402"/>
                    <a:gd name="T18" fmla="*/ 0 w 1399"/>
                    <a:gd name="T19" fmla="*/ 1 h 402"/>
                    <a:gd name="T20" fmla="*/ 0 w 1399"/>
                    <a:gd name="T21" fmla="*/ 1 h 402"/>
                    <a:gd name="T22" fmla="*/ 0 w 1399"/>
                    <a:gd name="T23" fmla="*/ 1 h 4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402"/>
                    <a:gd name="T38" fmla="*/ 1399 w 1399"/>
                    <a:gd name="T39" fmla="*/ 402 h 4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402">
                      <a:moveTo>
                        <a:pt x="0" y="121"/>
                      </a:moveTo>
                      <a:lnTo>
                        <a:pt x="175" y="0"/>
                      </a:lnTo>
                      <a:lnTo>
                        <a:pt x="349" y="125"/>
                      </a:lnTo>
                      <a:lnTo>
                        <a:pt x="524" y="0"/>
                      </a:lnTo>
                      <a:lnTo>
                        <a:pt x="699" y="125"/>
                      </a:lnTo>
                      <a:lnTo>
                        <a:pt x="874" y="0"/>
                      </a:lnTo>
                      <a:lnTo>
                        <a:pt x="1047" y="125"/>
                      </a:lnTo>
                      <a:lnTo>
                        <a:pt x="1222" y="0"/>
                      </a:lnTo>
                      <a:lnTo>
                        <a:pt x="1399" y="121"/>
                      </a:lnTo>
                      <a:lnTo>
                        <a:pt x="1399" y="402"/>
                      </a:lnTo>
                      <a:lnTo>
                        <a:pt x="0" y="402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14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6" name="Rectangle 655"/>
                <p:cNvSpPr>
                  <a:spLocks noChangeArrowheads="1"/>
                </p:cNvSpPr>
                <p:nvPr/>
              </p:nvSpPr>
              <p:spPr bwMode="auto">
                <a:xfrm>
                  <a:off x="1670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7" name="Rectangle 656"/>
                <p:cNvSpPr>
                  <a:spLocks noChangeArrowheads="1"/>
                </p:cNvSpPr>
                <p:nvPr/>
              </p:nvSpPr>
              <p:spPr bwMode="auto">
                <a:xfrm>
                  <a:off x="1673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8" name="Rectangle 657"/>
                <p:cNvSpPr>
                  <a:spLocks noChangeArrowheads="1"/>
                </p:cNvSpPr>
                <p:nvPr/>
              </p:nvSpPr>
              <p:spPr bwMode="auto">
                <a:xfrm>
                  <a:off x="1687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9" name="Rectangle 658"/>
                <p:cNvSpPr>
                  <a:spLocks noChangeArrowheads="1"/>
                </p:cNvSpPr>
                <p:nvPr/>
              </p:nvSpPr>
              <p:spPr bwMode="auto">
                <a:xfrm>
                  <a:off x="1689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0" name="Rectangle 659"/>
                <p:cNvSpPr>
                  <a:spLocks noChangeArrowheads="1"/>
                </p:cNvSpPr>
                <p:nvPr/>
              </p:nvSpPr>
              <p:spPr bwMode="auto">
                <a:xfrm>
                  <a:off x="1670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1" name="Rectangle 660"/>
                <p:cNvSpPr>
                  <a:spLocks noChangeArrowheads="1"/>
                </p:cNvSpPr>
                <p:nvPr/>
              </p:nvSpPr>
              <p:spPr bwMode="auto">
                <a:xfrm>
                  <a:off x="1673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2" name="Rectangle 661"/>
                <p:cNvSpPr>
                  <a:spLocks noChangeArrowheads="1"/>
                </p:cNvSpPr>
                <p:nvPr/>
              </p:nvSpPr>
              <p:spPr bwMode="auto">
                <a:xfrm>
                  <a:off x="1687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3" name="Rectangle 662"/>
                <p:cNvSpPr>
                  <a:spLocks noChangeArrowheads="1"/>
                </p:cNvSpPr>
                <p:nvPr/>
              </p:nvSpPr>
              <p:spPr bwMode="auto">
                <a:xfrm>
                  <a:off x="1689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4" name="Rectangle 663"/>
                <p:cNvSpPr>
                  <a:spLocks noChangeArrowheads="1"/>
                </p:cNvSpPr>
                <p:nvPr/>
              </p:nvSpPr>
              <p:spPr bwMode="auto">
                <a:xfrm>
                  <a:off x="1498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5" name="Rectangle 664"/>
                <p:cNvSpPr>
                  <a:spLocks noChangeArrowheads="1"/>
                </p:cNvSpPr>
                <p:nvPr/>
              </p:nvSpPr>
              <p:spPr bwMode="auto">
                <a:xfrm>
                  <a:off x="1500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6" name="Rectangle 665"/>
                <p:cNvSpPr>
                  <a:spLocks noChangeArrowheads="1"/>
                </p:cNvSpPr>
                <p:nvPr/>
              </p:nvSpPr>
              <p:spPr bwMode="auto">
                <a:xfrm>
                  <a:off x="1514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7" name="Rectangle 666"/>
                <p:cNvSpPr>
                  <a:spLocks noChangeArrowheads="1"/>
                </p:cNvSpPr>
                <p:nvPr/>
              </p:nvSpPr>
              <p:spPr bwMode="auto">
                <a:xfrm>
                  <a:off x="1517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8" name="Rectangle 667"/>
                <p:cNvSpPr>
                  <a:spLocks noChangeArrowheads="1"/>
                </p:cNvSpPr>
                <p:nvPr/>
              </p:nvSpPr>
              <p:spPr bwMode="auto">
                <a:xfrm>
                  <a:off x="1498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9" name="Rectangle 668"/>
                <p:cNvSpPr>
                  <a:spLocks noChangeArrowheads="1"/>
                </p:cNvSpPr>
                <p:nvPr/>
              </p:nvSpPr>
              <p:spPr bwMode="auto">
                <a:xfrm>
                  <a:off x="1500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0" name="Rectangle 669"/>
                <p:cNvSpPr>
                  <a:spLocks noChangeArrowheads="1"/>
                </p:cNvSpPr>
                <p:nvPr/>
              </p:nvSpPr>
              <p:spPr bwMode="auto">
                <a:xfrm>
                  <a:off x="1514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1" name="Rectangle 670"/>
                <p:cNvSpPr>
                  <a:spLocks noChangeArrowheads="1"/>
                </p:cNvSpPr>
                <p:nvPr/>
              </p:nvSpPr>
              <p:spPr bwMode="auto">
                <a:xfrm>
                  <a:off x="1517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2" name="Rectangle 671"/>
                <p:cNvSpPr>
                  <a:spLocks noChangeArrowheads="1"/>
                </p:cNvSpPr>
                <p:nvPr/>
              </p:nvSpPr>
              <p:spPr bwMode="auto">
                <a:xfrm>
                  <a:off x="1322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3" name="Rectangle 672"/>
                <p:cNvSpPr>
                  <a:spLocks noChangeArrowheads="1"/>
                </p:cNvSpPr>
                <p:nvPr/>
              </p:nvSpPr>
              <p:spPr bwMode="auto">
                <a:xfrm>
                  <a:off x="1324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4" name="Rectangle 673"/>
                <p:cNvSpPr>
                  <a:spLocks noChangeArrowheads="1"/>
                </p:cNvSpPr>
                <p:nvPr/>
              </p:nvSpPr>
              <p:spPr bwMode="auto">
                <a:xfrm>
                  <a:off x="1339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5" name="Rectangle 674"/>
                <p:cNvSpPr>
                  <a:spLocks noChangeArrowheads="1"/>
                </p:cNvSpPr>
                <p:nvPr/>
              </p:nvSpPr>
              <p:spPr bwMode="auto">
                <a:xfrm>
                  <a:off x="1341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6" name="Rectangle 675"/>
                <p:cNvSpPr>
                  <a:spLocks noChangeArrowheads="1"/>
                </p:cNvSpPr>
                <p:nvPr/>
              </p:nvSpPr>
              <p:spPr bwMode="auto">
                <a:xfrm>
                  <a:off x="1322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7" name="Rectangle 676"/>
                <p:cNvSpPr>
                  <a:spLocks noChangeArrowheads="1"/>
                </p:cNvSpPr>
                <p:nvPr/>
              </p:nvSpPr>
              <p:spPr bwMode="auto">
                <a:xfrm>
                  <a:off x="1324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8" name="Rectangle 677"/>
                <p:cNvSpPr>
                  <a:spLocks noChangeArrowheads="1"/>
                </p:cNvSpPr>
                <p:nvPr/>
              </p:nvSpPr>
              <p:spPr bwMode="auto">
                <a:xfrm>
                  <a:off x="1339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9" name="Rectangle 678"/>
                <p:cNvSpPr>
                  <a:spLocks noChangeArrowheads="1"/>
                </p:cNvSpPr>
                <p:nvPr/>
              </p:nvSpPr>
              <p:spPr bwMode="auto">
                <a:xfrm>
                  <a:off x="1341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0" name="Rectangle 679"/>
                <p:cNvSpPr>
                  <a:spLocks noChangeArrowheads="1"/>
                </p:cNvSpPr>
                <p:nvPr/>
              </p:nvSpPr>
              <p:spPr bwMode="auto">
                <a:xfrm>
                  <a:off x="1150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1" name="Rectangle 680"/>
                <p:cNvSpPr>
                  <a:spLocks noChangeArrowheads="1"/>
                </p:cNvSpPr>
                <p:nvPr/>
              </p:nvSpPr>
              <p:spPr bwMode="auto">
                <a:xfrm>
                  <a:off x="1152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2" name="Rectangle 681"/>
                <p:cNvSpPr>
                  <a:spLocks noChangeArrowheads="1"/>
                </p:cNvSpPr>
                <p:nvPr/>
              </p:nvSpPr>
              <p:spPr bwMode="auto">
                <a:xfrm>
                  <a:off x="1167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3" name="Rectangle 682"/>
                <p:cNvSpPr>
                  <a:spLocks noChangeArrowheads="1"/>
                </p:cNvSpPr>
                <p:nvPr/>
              </p:nvSpPr>
              <p:spPr bwMode="auto">
                <a:xfrm>
                  <a:off x="1169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4" name="Rectangle 683"/>
                <p:cNvSpPr>
                  <a:spLocks noChangeArrowheads="1"/>
                </p:cNvSpPr>
                <p:nvPr/>
              </p:nvSpPr>
              <p:spPr bwMode="auto">
                <a:xfrm>
                  <a:off x="1150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5" name="Rectangle 684"/>
                <p:cNvSpPr>
                  <a:spLocks noChangeArrowheads="1"/>
                </p:cNvSpPr>
                <p:nvPr/>
              </p:nvSpPr>
              <p:spPr bwMode="auto">
                <a:xfrm>
                  <a:off x="1152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6" name="Rectangle 685"/>
                <p:cNvSpPr>
                  <a:spLocks noChangeArrowheads="1"/>
                </p:cNvSpPr>
                <p:nvPr/>
              </p:nvSpPr>
              <p:spPr bwMode="auto">
                <a:xfrm>
                  <a:off x="1167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015" name="Rectangle 686"/>
              <p:cNvSpPr>
                <a:spLocks noChangeArrowheads="1"/>
              </p:cNvSpPr>
              <p:nvPr/>
            </p:nvSpPr>
            <p:spPr bwMode="auto">
              <a:xfrm>
                <a:off x="1169" y="2525"/>
                <a:ext cx="5" cy="19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6" name="Freeform 687"/>
              <p:cNvSpPr>
                <a:spLocks/>
              </p:cNvSpPr>
              <p:nvPr/>
            </p:nvSpPr>
            <p:spPr bwMode="auto">
              <a:xfrm>
                <a:off x="1161" y="2392"/>
                <a:ext cx="96" cy="61"/>
              </a:xfrm>
              <a:custGeom>
                <a:avLst/>
                <a:gdLst>
                  <a:gd name="T0" fmla="*/ 1 w 191"/>
                  <a:gd name="T1" fmla="*/ 1 h 122"/>
                  <a:gd name="T2" fmla="*/ 1 w 191"/>
                  <a:gd name="T3" fmla="*/ 1 h 122"/>
                  <a:gd name="T4" fmla="*/ 1 w 191"/>
                  <a:gd name="T5" fmla="*/ 1 h 122"/>
                  <a:gd name="T6" fmla="*/ 0 w 191"/>
                  <a:gd name="T7" fmla="*/ 0 h 122"/>
                  <a:gd name="T8" fmla="*/ 1 w 191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2"/>
                  <a:gd name="T17" fmla="*/ 191 w 191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2">
                    <a:moveTo>
                      <a:pt x="171" y="122"/>
                    </a:moveTo>
                    <a:lnTo>
                      <a:pt x="191" y="64"/>
                    </a:lnTo>
                    <a:lnTo>
                      <a:pt x="171" y="37"/>
                    </a:lnTo>
                    <a:lnTo>
                      <a:pt x="0" y="0"/>
                    </a:lnTo>
                    <a:lnTo>
                      <a:pt x="171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7" name="Freeform 688"/>
              <p:cNvSpPr>
                <a:spLocks/>
              </p:cNvSpPr>
              <p:nvPr/>
            </p:nvSpPr>
            <p:spPr bwMode="auto">
              <a:xfrm>
                <a:off x="1512" y="2392"/>
                <a:ext cx="95" cy="61"/>
              </a:xfrm>
              <a:custGeom>
                <a:avLst/>
                <a:gdLst>
                  <a:gd name="T0" fmla="*/ 1 w 189"/>
                  <a:gd name="T1" fmla="*/ 1 h 122"/>
                  <a:gd name="T2" fmla="*/ 1 w 189"/>
                  <a:gd name="T3" fmla="*/ 1 h 122"/>
                  <a:gd name="T4" fmla="*/ 1 w 189"/>
                  <a:gd name="T5" fmla="*/ 1 h 122"/>
                  <a:gd name="T6" fmla="*/ 0 w 189"/>
                  <a:gd name="T7" fmla="*/ 0 h 122"/>
                  <a:gd name="T8" fmla="*/ 1 w 189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22"/>
                  <a:gd name="T17" fmla="*/ 189 w 189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22">
                    <a:moveTo>
                      <a:pt x="169" y="122"/>
                    </a:moveTo>
                    <a:lnTo>
                      <a:pt x="189" y="64"/>
                    </a:lnTo>
                    <a:lnTo>
                      <a:pt x="169" y="37"/>
                    </a:lnTo>
                    <a:lnTo>
                      <a:pt x="0" y="0"/>
                    </a:lnTo>
                    <a:lnTo>
                      <a:pt x="169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8" name="Freeform 689"/>
              <p:cNvSpPr>
                <a:spLocks/>
              </p:cNvSpPr>
              <p:nvPr/>
            </p:nvSpPr>
            <p:spPr bwMode="auto">
              <a:xfrm>
                <a:off x="1335" y="2391"/>
                <a:ext cx="97" cy="62"/>
              </a:xfrm>
              <a:custGeom>
                <a:avLst/>
                <a:gdLst>
                  <a:gd name="T0" fmla="*/ 1 w 194"/>
                  <a:gd name="T1" fmla="*/ 1 h 123"/>
                  <a:gd name="T2" fmla="*/ 1 w 194"/>
                  <a:gd name="T3" fmla="*/ 1 h 123"/>
                  <a:gd name="T4" fmla="*/ 1 w 194"/>
                  <a:gd name="T5" fmla="*/ 1 h 123"/>
                  <a:gd name="T6" fmla="*/ 0 w 194"/>
                  <a:gd name="T7" fmla="*/ 0 h 123"/>
                  <a:gd name="T8" fmla="*/ 1 w 194"/>
                  <a:gd name="T9" fmla="*/ 1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23"/>
                  <a:gd name="T17" fmla="*/ 194 w 194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23">
                    <a:moveTo>
                      <a:pt x="172" y="123"/>
                    </a:moveTo>
                    <a:lnTo>
                      <a:pt x="194" y="65"/>
                    </a:lnTo>
                    <a:lnTo>
                      <a:pt x="172" y="38"/>
                    </a:lnTo>
                    <a:lnTo>
                      <a:pt x="0" y="0"/>
                    </a:lnTo>
                    <a:lnTo>
                      <a:pt x="172" y="123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9" name="Line 690"/>
              <p:cNvSpPr>
                <a:spLocks noChangeShapeType="1"/>
              </p:cNvSpPr>
              <p:nvPr/>
            </p:nvSpPr>
            <p:spPr bwMode="auto">
              <a:xfrm flipV="1">
                <a:off x="1246" y="2389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0" name="Line 691"/>
              <p:cNvSpPr>
                <a:spLocks noChangeShapeType="1"/>
              </p:cNvSpPr>
              <p:nvPr/>
            </p:nvSpPr>
            <p:spPr bwMode="auto">
              <a:xfrm flipV="1">
                <a:off x="1596" y="2389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1" name="Line 692"/>
              <p:cNvSpPr>
                <a:spLocks noChangeShapeType="1"/>
              </p:cNvSpPr>
              <p:nvPr/>
            </p:nvSpPr>
            <p:spPr bwMode="auto">
              <a:xfrm flipV="1">
                <a:off x="1421" y="2389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2" name="Rectangle 693"/>
              <p:cNvSpPr>
                <a:spLocks noChangeArrowheads="1"/>
              </p:cNvSpPr>
              <p:nvPr/>
            </p:nvSpPr>
            <p:spPr bwMode="auto">
              <a:xfrm>
                <a:off x="1071" y="2589"/>
                <a:ext cx="704" cy="13"/>
              </a:xfrm>
              <a:prstGeom prst="rect">
                <a:avLst/>
              </a:prstGeom>
              <a:solidFill>
                <a:srgbClr val="FF000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3" name="Freeform 694"/>
              <p:cNvSpPr>
                <a:spLocks/>
              </p:cNvSpPr>
              <p:nvPr/>
            </p:nvSpPr>
            <p:spPr bwMode="auto">
              <a:xfrm>
                <a:off x="1250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4" name="Freeform 695"/>
              <p:cNvSpPr>
                <a:spLocks/>
              </p:cNvSpPr>
              <p:nvPr/>
            </p:nvSpPr>
            <p:spPr bwMode="auto">
              <a:xfrm>
                <a:off x="1425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5" name="Freeform 696"/>
              <p:cNvSpPr>
                <a:spLocks/>
              </p:cNvSpPr>
              <p:nvPr/>
            </p:nvSpPr>
            <p:spPr bwMode="auto">
              <a:xfrm>
                <a:off x="1602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6" name="Freeform 697"/>
              <p:cNvSpPr>
                <a:spLocks/>
              </p:cNvSpPr>
              <p:nvPr/>
            </p:nvSpPr>
            <p:spPr bwMode="auto">
              <a:xfrm>
                <a:off x="1076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0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38" name="Group 698"/>
            <p:cNvGrpSpPr>
              <a:grpSpLocks/>
            </p:cNvGrpSpPr>
            <p:nvPr/>
          </p:nvGrpSpPr>
          <p:grpSpPr bwMode="auto">
            <a:xfrm>
              <a:off x="3885" y="1735"/>
              <a:ext cx="974" cy="273"/>
              <a:chOff x="3885" y="1735"/>
              <a:chExt cx="974" cy="273"/>
            </a:xfrm>
          </p:grpSpPr>
          <p:sp>
            <p:nvSpPr>
              <p:cNvPr id="23012" name="Rectangle 699"/>
              <p:cNvSpPr>
                <a:spLocks noChangeArrowheads="1"/>
              </p:cNvSpPr>
              <p:nvPr/>
            </p:nvSpPr>
            <p:spPr bwMode="auto">
              <a:xfrm>
                <a:off x="4224" y="1735"/>
                <a:ext cx="43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Market 1</a:t>
                </a:r>
                <a:endParaRPr lang="en-US" b="0"/>
              </a:p>
            </p:txBody>
          </p:sp>
          <p:sp>
            <p:nvSpPr>
              <p:cNvPr id="23013" name="Rectangle 700"/>
              <p:cNvSpPr>
                <a:spLocks noChangeArrowheads="1"/>
              </p:cNvSpPr>
              <p:nvPr/>
            </p:nvSpPr>
            <p:spPr bwMode="auto">
              <a:xfrm>
                <a:off x="3885" y="1872"/>
                <a:ext cx="97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Requirements = D1</a:t>
                </a:r>
                <a:endParaRPr lang="en-US" b="0"/>
              </a:p>
            </p:txBody>
          </p:sp>
        </p:grpSp>
        <p:grpSp>
          <p:nvGrpSpPr>
            <p:cNvPr id="22539" name="Group 701"/>
            <p:cNvGrpSpPr>
              <a:grpSpLocks/>
            </p:cNvGrpSpPr>
            <p:nvPr/>
          </p:nvGrpSpPr>
          <p:grpSpPr bwMode="auto">
            <a:xfrm>
              <a:off x="3923" y="2687"/>
              <a:ext cx="974" cy="274"/>
              <a:chOff x="3923" y="2687"/>
              <a:chExt cx="974" cy="274"/>
            </a:xfrm>
          </p:grpSpPr>
          <p:sp>
            <p:nvSpPr>
              <p:cNvPr id="23010" name="Rectangle 702"/>
              <p:cNvSpPr>
                <a:spLocks noChangeArrowheads="1"/>
              </p:cNvSpPr>
              <p:nvPr/>
            </p:nvSpPr>
            <p:spPr bwMode="auto">
              <a:xfrm>
                <a:off x="4130" y="2687"/>
                <a:ext cx="43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Market 2</a:t>
                </a:r>
                <a:endParaRPr lang="en-US" b="0"/>
              </a:p>
            </p:txBody>
          </p:sp>
          <p:sp>
            <p:nvSpPr>
              <p:cNvPr id="23011" name="Rectangle 703"/>
              <p:cNvSpPr>
                <a:spLocks noChangeArrowheads="1"/>
              </p:cNvSpPr>
              <p:nvPr/>
            </p:nvSpPr>
            <p:spPr bwMode="auto">
              <a:xfrm>
                <a:off x="3923" y="2825"/>
                <a:ext cx="97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Requirements = D2</a:t>
                </a:r>
                <a:endParaRPr lang="en-US" b="0"/>
              </a:p>
            </p:txBody>
          </p:sp>
        </p:grpSp>
        <p:grpSp>
          <p:nvGrpSpPr>
            <p:cNvPr id="22540" name="Group 704"/>
            <p:cNvGrpSpPr>
              <a:grpSpLocks/>
            </p:cNvGrpSpPr>
            <p:nvPr/>
          </p:nvGrpSpPr>
          <p:grpSpPr bwMode="auto">
            <a:xfrm>
              <a:off x="3847" y="3526"/>
              <a:ext cx="974" cy="273"/>
              <a:chOff x="3847" y="3526"/>
              <a:chExt cx="974" cy="273"/>
            </a:xfrm>
          </p:grpSpPr>
          <p:sp>
            <p:nvSpPr>
              <p:cNvPr id="23008" name="Rectangle 705"/>
              <p:cNvSpPr>
                <a:spLocks noChangeArrowheads="1"/>
              </p:cNvSpPr>
              <p:nvPr/>
            </p:nvSpPr>
            <p:spPr bwMode="auto">
              <a:xfrm>
                <a:off x="4186" y="3526"/>
                <a:ext cx="43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Market 3</a:t>
                </a:r>
                <a:endParaRPr lang="en-US" b="0"/>
              </a:p>
            </p:txBody>
          </p:sp>
          <p:sp>
            <p:nvSpPr>
              <p:cNvPr id="23009" name="Rectangle 706"/>
              <p:cNvSpPr>
                <a:spLocks noChangeArrowheads="1"/>
              </p:cNvSpPr>
              <p:nvPr/>
            </p:nvSpPr>
            <p:spPr bwMode="auto">
              <a:xfrm>
                <a:off x="3847" y="3663"/>
                <a:ext cx="97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Requirements = D3</a:t>
                </a:r>
                <a:endParaRPr lang="en-US" b="0"/>
              </a:p>
            </p:txBody>
          </p:sp>
        </p:grpSp>
        <p:grpSp>
          <p:nvGrpSpPr>
            <p:cNvPr id="22541" name="Group 707"/>
            <p:cNvGrpSpPr>
              <a:grpSpLocks/>
            </p:cNvGrpSpPr>
            <p:nvPr/>
          </p:nvGrpSpPr>
          <p:grpSpPr bwMode="auto">
            <a:xfrm>
              <a:off x="977" y="1658"/>
              <a:ext cx="621" cy="274"/>
              <a:chOff x="977" y="1658"/>
              <a:chExt cx="621" cy="274"/>
            </a:xfrm>
          </p:grpSpPr>
          <p:sp>
            <p:nvSpPr>
              <p:cNvPr id="23006" name="Rectangle 708"/>
              <p:cNvSpPr>
                <a:spLocks noChangeArrowheads="1"/>
              </p:cNvSpPr>
              <p:nvPr/>
            </p:nvSpPr>
            <p:spPr bwMode="auto">
              <a:xfrm>
                <a:off x="1082" y="1658"/>
                <a:ext cx="515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Supplier A</a:t>
                </a:r>
                <a:endParaRPr lang="en-US" b="0"/>
              </a:p>
            </p:txBody>
          </p:sp>
          <p:sp>
            <p:nvSpPr>
              <p:cNvPr id="16877" name="Rectangle 709"/>
              <p:cNvSpPr>
                <a:spLocks noChangeArrowheads="1"/>
              </p:cNvSpPr>
              <p:nvPr/>
            </p:nvSpPr>
            <p:spPr bwMode="auto">
              <a:xfrm>
                <a:off x="977" y="1796"/>
                <a:ext cx="62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1400" b="0" dirty="0">
                    <a:solidFill>
                      <a:srgbClr val="000000"/>
                    </a:solidFill>
                    <a:latin typeface="Arial" pitchFamily="34" charset="0"/>
                  </a:rPr>
                  <a:t>Supply </a:t>
                </a:r>
                <a:r>
                  <a:rPr lang="en-US" sz="1400" b="0" dirty="0">
                    <a:solidFill>
                      <a:srgbClr val="000000"/>
                    </a:solidFill>
                    <a:latin typeface="Arial" pitchFamily="34" charset="0"/>
                    <a:sym typeface="Symbol" pitchFamily="18" charset="2"/>
                  </a:rPr>
                  <a:t></a:t>
                </a:r>
                <a:r>
                  <a:rPr lang="en-US" sz="1400" b="0" dirty="0">
                    <a:solidFill>
                      <a:srgbClr val="000000"/>
                    </a:solidFill>
                    <a:latin typeface="Arial" pitchFamily="34" charset="0"/>
                  </a:rPr>
                  <a:t> K</a:t>
                </a:r>
                <a:r>
                  <a:rPr lang="en-US" sz="1050" b="0" dirty="0">
                    <a:solidFill>
                      <a:srgbClr val="000000"/>
                    </a:solidFill>
                    <a:latin typeface="Arial" pitchFamily="34" charset="0"/>
                  </a:rPr>
                  <a:t>A</a:t>
                </a:r>
                <a:endParaRPr lang="en-US" b="0" dirty="0">
                  <a:latin typeface="Arial" pitchFamily="34" charset="0"/>
                </a:endParaRPr>
              </a:p>
            </p:txBody>
          </p:sp>
        </p:grpSp>
        <p:grpSp>
          <p:nvGrpSpPr>
            <p:cNvPr id="22542" name="Group 710"/>
            <p:cNvGrpSpPr>
              <a:grpSpLocks/>
            </p:cNvGrpSpPr>
            <p:nvPr/>
          </p:nvGrpSpPr>
          <p:grpSpPr bwMode="auto">
            <a:xfrm>
              <a:off x="1129" y="3602"/>
              <a:ext cx="629" cy="274"/>
              <a:chOff x="1129" y="3602"/>
              <a:chExt cx="629" cy="274"/>
            </a:xfrm>
          </p:grpSpPr>
          <p:sp>
            <p:nvSpPr>
              <p:cNvPr id="23004" name="Rectangle 711"/>
              <p:cNvSpPr>
                <a:spLocks noChangeArrowheads="1"/>
              </p:cNvSpPr>
              <p:nvPr/>
            </p:nvSpPr>
            <p:spPr bwMode="auto">
              <a:xfrm>
                <a:off x="1231" y="3602"/>
                <a:ext cx="527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Supplier C</a:t>
                </a:r>
                <a:endParaRPr lang="en-US" b="0"/>
              </a:p>
            </p:txBody>
          </p:sp>
          <p:sp>
            <p:nvSpPr>
              <p:cNvPr id="23005" name="Rectangle 712"/>
              <p:cNvSpPr>
                <a:spLocks noChangeArrowheads="1"/>
              </p:cNvSpPr>
              <p:nvPr/>
            </p:nvSpPr>
            <p:spPr bwMode="auto">
              <a:xfrm>
                <a:off x="1129" y="3740"/>
                <a:ext cx="627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Supply </a:t>
                </a:r>
                <a:r>
                  <a:rPr lang="en-US" sz="1400" b="0">
                    <a:solidFill>
                      <a:srgbClr val="000000"/>
                    </a:solidFill>
                    <a:sym typeface="Symbol" pitchFamily="18" charset="2"/>
                  </a:rPr>
                  <a:t></a:t>
                </a:r>
                <a:r>
                  <a:rPr lang="en-US" sz="1400" b="0">
                    <a:solidFill>
                      <a:srgbClr val="000000"/>
                    </a:solidFill>
                  </a:rPr>
                  <a:t> K</a:t>
                </a:r>
                <a:r>
                  <a:rPr lang="en-US" sz="1100" b="0">
                    <a:solidFill>
                      <a:srgbClr val="000000"/>
                    </a:solidFill>
                  </a:rPr>
                  <a:t>C</a:t>
                </a:r>
                <a:endParaRPr lang="en-US" sz="1400" b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543" name="Group 713"/>
            <p:cNvGrpSpPr>
              <a:grpSpLocks/>
            </p:cNvGrpSpPr>
            <p:nvPr/>
          </p:nvGrpSpPr>
          <p:grpSpPr bwMode="auto">
            <a:xfrm>
              <a:off x="1053" y="2649"/>
              <a:ext cx="626" cy="274"/>
              <a:chOff x="1053" y="2649"/>
              <a:chExt cx="626" cy="274"/>
            </a:xfrm>
          </p:grpSpPr>
          <p:sp>
            <p:nvSpPr>
              <p:cNvPr id="23002" name="Rectangle 714"/>
              <p:cNvSpPr>
                <a:spLocks noChangeArrowheads="1"/>
              </p:cNvSpPr>
              <p:nvPr/>
            </p:nvSpPr>
            <p:spPr bwMode="auto">
              <a:xfrm>
                <a:off x="1158" y="2649"/>
                <a:ext cx="52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Supplier B</a:t>
                </a:r>
                <a:endParaRPr lang="en-US" b="0"/>
              </a:p>
            </p:txBody>
          </p:sp>
          <p:sp>
            <p:nvSpPr>
              <p:cNvPr id="23003" name="Rectangle 715"/>
              <p:cNvSpPr>
                <a:spLocks noChangeArrowheads="1"/>
              </p:cNvSpPr>
              <p:nvPr/>
            </p:nvSpPr>
            <p:spPr bwMode="auto">
              <a:xfrm>
                <a:off x="1053" y="2787"/>
                <a:ext cx="62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Supply </a:t>
                </a:r>
                <a:r>
                  <a:rPr lang="en-US" sz="1400" b="0">
                    <a:solidFill>
                      <a:srgbClr val="000000"/>
                    </a:solidFill>
                    <a:sym typeface="Symbol" pitchFamily="18" charset="2"/>
                  </a:rPr>
                  <a:t></a:t>
                </a:r>
                <a:r>
                  <a:rPr lang="en-US" sz="1400" b="0">
                    <a:solidFill>
                      <a:srgbClr val="000000"/>
                    </a:solidFill>
                  </a:rPr>
                  <a:t> K</a:t>
                </a:r>
                <a:r>
                  <a:rPr lang="en-US" sz="1100" b="0">
                    <a:solidFill>
                      <a:srgbClr val="000000"/>
                    </a:solidFill>
                  </a:rPr>
                  <a:t>B</a:t>
                </a:r>
                <a:endParaRPr lang="en-US" sz="1400" b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2544" name="Group 716"/>
            <p:cNvGrpSpPr>
              <a:grpSpLocks/>
            </p:cNvGrpSpPr>
            <p:nvPr/>
          </p:nvGrpSpPr>
          <p:grpSpPr bwMode="auto">
            <a:xfrm>
              <a:off x="2046" y="1570"/>
              <a:ext cx="1833" cy="100"/>
              <a:chOff x="2046" y="1570"/>
              <a:chExt cx="1833" cy="100"/>
            </a:xfrm>
          </p:grpSpPr>
          <p:sp>
            <p:nvSpPr>
              <p:cNvPr id="23000" name="Line 717"/>
              <p:cNvSpPr>
                <a:spLocks noChangeShapeType="1"/>
              </p:cNvSpPr>
              <p:nvPr/>
            </p:nvSpPr>
            <p:spPr bwMode="auto">
              <a:xfrm>
                <a:off x="2046" y="1570"/>
                <a:ext cx="1785" cy="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01" name="Freeform 718"/>
              <p:cNvSpPr>
                <a:spLocks/>
              </p:cNvSpPr>
              <p:nvPr/>
            </p:nvSpPr>
            <p:spPr bwMode="auto">
              <a:xfrm>
                <a:off x="3785" y="1614"/>
                <a:ext cx="94" cy="56"/>
              </a:xfrm>
              <a:custGeom>
                <a:avLst/>
                <a:gdLst>
                  <a:gd name="T0" fmla="*/ 1 w 187"/>
                  <a:gd name="T1" fmla="*/ 1 h 112"/>
                  <a:gd name="T2" fmla="*/ 1 w 187"/>
                  <a:gd name="T3" fmla="*/ 0 h 112"/>
                  <a:gd name="T4" fmla="*/ 0 w 187"/>
                  <a:gd name="T5" fmla="*/ 1 h 112"/>
                  <a:gd name="T6" fmla="*/ 1 w 187"/>
                  <a:gd name="T7" fmla="*/ 1 h 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7"/>
                  <a:gd name="T13" fmla="*/ 0 h 112"/>
                  <a:gd name="T14" fmla="*/ 187 w 187"/>
                  <a:gd name="T15" fmla="*/ 112 h 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7" h="112">
                    <a:moveTo>
                      <a:pt x="187" y="64"/>
                    </a:moveTo>
                    <a:lnTo>
                      <a:pt x="3" y="0"/>
                    </a:lnTo>
                    <a:lnTo>
                      <a:pt x="0" y="112"/>
                    </a:lnTo>
                    <a:lnTo>
                      <a:pt x="18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45" name="Group 719"/>
            <p:cNvGrpSpPr>
              <a:grpSpLocks/>
            </p:cNvGrpSpPr>
            <p:nvPr/>
          </p:nvGrpSpPr>
          <p:grpSpPr bwMode="auto">
            <a:xfrm>
              <a:off x="2046" y="1570"/>
              <a:ext cx="1833" cy="992"/>
              <a:chOff x="2046" y="1570"/>
              <a:chExt cx="1833" cy="992"/>
            </a:xfrm>
          </p:grpSpPr>
          <p:sp>
            <p:nvSpPr>
              <p:cNvPr id="22998" name="Line 720"/>
              <p:cNvSpPr>
                <a:spLocks noChangeShapeType="1"/>
              </p:cNvSpPr>
              <p:nvPr/>
            </p:nvSpPr>
            <p:spPr bwMode="auto">
              <a:xfrm>
                <a:off x="2046" y="1570"/>
                <a:ext cx="1785" cy="9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9" name="Freeform 721"/>
              <p:cNvSpPr>
                <a:spLocks/>
              </p:cNvSpPr>
              <p:nvPr/>
            </p:nvSpPr>
            <p:spPr bwMode="auto">
              <a:xfrm>
                <a:off x="3779" y="2490"/>
                <a:ext cx="100" cy="72"/>
              </a:xfrm>
              <a:custGeom>
                <a:avLst/>
                <a:gdLst>
                  <a:gd name="T0" fmla="*/ 1 w 199"/>
                  <a:gd name="T1" fmla="*/ 1 h 143"/>
                  <a:gd name="T2" fmla="*/ 1 w 199"/>
                  <a:gd name="T3" fmla="*/ 0 h 143"/>
                  <a:gd name="T4" fmla="*/ 0 w 199"/>
                  <a:gd name="T5" fmla="*/ 1 h 143"/>
                  <a:gd name="T6" fmla="*/ 1 w 199"/>
                  <a:gd name="T7" fmla="*/ 1 h 1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9"/>
                  <a:gd name="T13" fmla="*/ 0 h 143"/>
                  <a:gd name="T14" fmla="*/ 199 w 199"/>
                  <a:gd name="T15" fmla="*/ 143 h 1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9" h="143">
                    <a:moveTo>
                      <a:pt x="199" y="143"/>
                    </a:moveTo>
                    <a:lnTo>
                      <a:pt x="54" y="0"/>
                    </a:lnTo>
                    <a:lnTo>
                      <a:pt x="0" y="99"/>
                    </a:lnTo>
                    <a:lnTo>
                      <a:pt x="199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46" name="Group 722"/>
            <p:cNvGrpSpPr>
              <a:grpSpLocks/>
            </p:cNvGrpSpPr>
            <p:nvPr/>
          </p:nvGrpSpPr>
          <p:grpSpPr bwMode="auto">
            <a:xfrm>
              <a:off x="2046" y="1570"/>
              <a:ext cx="1833" cy="1868"/>
              <a:chOff x="2046" y="1570"/>
              <a:chExt cx="1833" cy="1868"/>
            </a:xfrm>
          </p:grpSpPr>
          <p:sp>
            <p:nvSpPr>
              <p:cNvPr id="22996" name="Line 723"/>
              <p:cNvSpPr>
                <a:spLocks noChangeShapeType="1"/>
              </p:cNvSpPr>
              <p:nvPr/>
            </p:nvSpPr>
            <p:spPr bwMode="auto">
              <a:xfrm>
                <a:off x="2046" y="1570"/>
                <a:ext cx="1786" cy="18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7" name="Freeform 724"/>
              <p:cNvSpPr>
                <a:spLocks/>
              </p:cNvSpPr>
              <p:nvPr/>
            </p:nvSpPr>
            <p:spPr bwMode="auto">
              <a:xfrm>
                <a:off x="3794" y="3353"/>
                <a:ext cx="85" cy="85"/>
              </a:xfrm>
              <a:custGeom>
                <a:avLst/>
                <a:gdLst>
                  <a:gd name="T0" fmla="*/ 1 w 168"/>
                  <a:gd name="T1" fmla="*/ 1 h 170"/>
                  <a:gd name="T2" fmla="*/ 1 w 168"/>
                  <a:gd name="T3" fmla="*/ 0 h 170"/>
                  <a:gd name="T4" fmla="*/ 0 w 168"/>
                  <a:gd name="T5" fmla="*/ 1 h 170"/>
                  <a:gd name="T6" fmla="*/ 1 w 168"/>
                  <a:gd name="T7" fmla="*/ 1 h 1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8"/>
                  <a:gd name="T13" fmla="*/ 0 h 170"/>
                  <a:gd name="T14" fmla="*/ 168 w 168"/>
                  <a:gd name="T15" fmla="*/ 170 h 1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8" h="170">
                    <a:moveTo>
                      <a:pt x="168" y="170"/>
                    </a:moveTo>
                    <a:lnTo>
                      <a:pt x="79" y="0"/>
                    </a:lnTo>
                    <a:lnTo>
                      <a:pt x="0" y="77"/>
                    </a:lnTo>
                    <a:lnTo>
                      <a:pt x="168" y="1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47" name="Group 725"/>
            <p:cNvGrpSpPr>
              <a:grpSpLocks/>
            </p:cNvGrpSpPr>
            <p:nvPr/>
          </p:nvGrpSpPr>
          <p:grpSpPr bwMode="auto">
            <a:xfrm>
              <a:off x="1931" y="1722"/>
              <a:ext cx="1909" cy="763"/>
              <a:chOff x="1931" y="1722"/>
              <a:chExt cx="1909" cy="763"/>
            </a:xfrm>
          </p:grpSpPr>
          <p:sp>
            <p:nvSpPr>
              <p:cNvPr id="22994" name="Line 726"/>
              <p:cNvSpPr>
                <a:spLocks noChangeShapeType="1"/>
              </p:cNvSpPr>
              <p:nvPr/>
            </p:nvSpPr>
            <p:spPr bwMode="auto">
              <a:xfrm flipV="1">
                <a:off x="1931" y="1742"/>
                <a:ext cx="1862" cy="7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5" name="Freeform 727"/>
              <p:cNvSpPr>
                <a:spLocks/>
              </p:cNvSpPr>
              <p:nvPr/>
            </p:nvSpPr>
            <p:spPr bwMode="auto">
              <a:xfrm>
                <a:off x="3740" y="1722"/>
                <a:ext cx="100" cy="61"/>
              </a:xfrm>
              <a:custGeom>
                <a:avLst/>
                <a:gdLst>
                  <a:gd name="T0" fmla="*/ 0 w 201"/>
                  <a:gd name="T1" fmla="*/ 0 h 123"/>
                  <a:gd name="T2" fmla="*/ 0 w 201"/>
                  <a:gd name="T3" fmla="*/ 0 h 123"/>
                  <a:gd name="T4" fmla="*/ 0 w 201"/>
                  <a:gd name="T5" fmla="*/ 0 h 123"/>
                  <a:gd name="T6" fmla="*/ 0 w 201"/>
                  <a:gd name="T7" fmla="*/ 0 h 1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1"/>
                  <a:gd name="T13" fmla="*/ 0 h 123"/>
                  <a:gd name="T14" fmla="*/ 201 w 201"/>
                  <a:gd name="T15" fmla="*/ 123 h 1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3">
                    <a:moveTo>
                      <a:pt x="201" y="0"/>
                    </a:moveTo>
                    <a:lnTo>
                      <a:pt x="0" y="21"/>
                    </a:lnTo>
                    <a:lnTo>
                      <a:pt x="42" y="123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48" name="Group 728"/>
            <p:cNvGrpSpPr>
              <a:grpSpLocks/>
            </p:cNvGrpSpPr>
            <p:nvPr/>
          </p:nvGrpSpPr>
          <p:grpSpPr bwMode="auto">
            <a:xfrm>
              <a:off x="1931" y="2484"/>
              <a:ext cx="1909" cy="137"/>
              <a:chOff x="1931" y="2484"/>
              <a:chExt cx="1909" cy="137"/>
            </a:xfrm>
          </p:grpSpPr>
          <p:sp>
            <p:nvSpPr>
              <p:cNvPr id="22992" name="Line 729"/>
              <p:cNvSpPr>
                <a:spLocks noChangeShapeType="1"/>
              </p:cNvSpPr>
              <p:nvPr/>
            </p:nvSpPr>
            <p:spPr bwMode="auto">
              <a:xfrm>
                <a:off x="1931" y="2484"/>
                <a:ext cx="1862" cy="1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3" name="Freeform 730"/>
              <p:cNvSpPr>
                <a:spLocks/>
              </p:cNvSpPr>
              <p:nvPr/>
            </p:nvSpPr>
            <p:spPr bwMode="auto">
              <a:xfrm>
                <a:off x="3742" y="2566"/>
                <a:ext cx="98" cy="55"/>
              </a:xfrm>
              <a:custGeom>
                <a:avLst/>
                <a:gdLst>
                  <a:gd name="T0" fmla="*/ 0 w 197"/>
                  <a:gd name="T1" fmla="*/ 0 h 111"/>
                  <a:gd name="T2" fmla="*/ 0 w 197"/>
                  <a:gd name="T3" fmla="*/ 0 h 111"/>
                  <a:gd name="T4" fmla="*/ 0 w 197"/>
                  <a:gd name="T5" fmla="*/ 0 h 111"/>
                  <a:gd name="T6" fmla="*/ 0 w 197"/>
                  <a:gd name="T7" fmla="*/ 0 h 1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7"/>
                  <a:gd name="T13" fmla="*/ 0 h 111"/>
                  <a:gd name="T14" fmla="*/ 197 w 197"/>
                  <a:gd name="T15" fmla="*/ 111 h 1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7" h="111">
                    <a:moveTo>
                      <a:pt x="197" y="67"/>
                    </a:moveTo>
                    <a:lnTo>
                      <a:pt x="6" y="0"/>
                    </a:lnTo>
                    <a:lnTo>
                      <a:pt x="0" y="111"/>
                    </a:lnTo>
                    <a:lnTo>
                      <a:pt x="197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49" name="Group 731"/>
            <p:cNvGrpSpPr>
              <a:grpSpLocks/>
            </p:cNvGrpSpPr>
            <p:nvPr/>
          </p:nvGrpSpPr>
          <p:grpSpPr bwMode="auto">
            <a:xfrm>
              <a:off x="1932" y="2485"/>
              <a:ext cx="1947" cy="991"/>
              <a:chOff x="1932" y="2485"/>
              <a:chExt cx="1947" cy="991"/>
            </a:xfrm>
          </p:grpSpPr>
          <p:sp>
            <p:nvSpPr>
              <p:cNvPr id="22990" name="Line 732"/>
              <p:cNvSpPr>
                <a:spLocks noChangeShapeType="1"/>
              </p:cNvSpPr>
              <p:nvPr/>
            </p:nvSpPr>
            <p:spPr bwMode="auto">
              <a:xfrm>
                <a:off x="1932" y="2485"/>
                <a:ext cx="1899" cy="96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1" name="Freeform 733"/>
              <p:cNvSpPr>
                <a:spLocks/>
              </p:cNvSpPr>
              <p:nvPr/>
            </p:nvSpPr>
            <p:spPr bwMode="auto">
              <a:xfrm>
                <a:off x="3782" y="3409"/>
                <a:ext cx="97" cy="67"/>
              </a:xfrm>
              <a:custGeom>
                <a:avLst/>
                <a:gdLst>
                  <a:gd name="T0" fmla="*/ 1 w 192"/>
                  <a:gd name="T1" fmla="*/ 0 h 135"/>
                  <a:gd name="T2" fmla="*/ 1 w 192"/>
                  <a:gd name="T3" fmla="*/ 0 h 135"/>
                  <a:gd name="T4" fmla="*/ 0 w 192"/>
                  <a:gd name="T5" fmla="*/ 0 h 135"/>
                  <a:gd name="T6" fmla="*/ 1 w 192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135"/>
                  <a:gd name="T14" fmla="*/ 192 w 192"/>
                  <a:gd name="T15" fmla="*/ 135 h 1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135">
                    <a:moveTo>
                      <a:pt x="192" y="135"/>
                    </a:moveTo>
                    <a:lnTo>
                      <a:pt x="51" y="0"/>
                    </a:lnTo>
                    <a:lnTo>
                      <a:pt x="0" y="98"/>
                    </a:lnTo>
                    <a:lnTo>
                      <a:pt x="192" y="1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50" name="Group 734"/>
            <p:cNvGrpSpPr>
              <a:grpSpLocks/>
            </p:cNvGrpSpPr>
            <p:nvPr/>
          </p:nvGrpSpPr>
          <p:grpSpPr bwMode="auto">
            <a:xfrm>
              <a:off x="2084" y="1760"/>
              <a:ext cx="1756" cy="1602"/>
              <a:chOff x="2084" y="1760"/>
              <a:chExt cx="1756" cy="1602"/>
            </a:xfrm>
          </p:grpSpPr>
          <p:sp>
            <p:nvSpPr>
              <p:cNvPr id="22988" name="Line 735"/>
              <p:cNvSpPr>
                <a:spLocks noChangeShapeType="1"/>
              </p:cNvSpPr>
              <p:nvPr/>
            </p:nvSpPr>
            <p:spPr bwMode="auto">
              <a:xfrm flipV="1">
                <a:off x="2084" y="1805"/>
                <a:ext cx="1709" cy="15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9" name="Freeform 736"/>
              <p:cNvSpPr>
                <a:spLocks/>
              </p:cNvSpPr>
              <p:nvPr/>
            </p:nvSpPr>
            <p:spPr bwMode="auto">
              <a:xfrm>
                <a:off x="3753" y="1760"/>
                <a:ext cx="87" cy="83"/>
              </a:xfrm>
              <a:custGeom>
                <a:avLst/>
                <a:gdLst>
                  <a:gd name="T0" fmla="*/ 0 w 175"/>
                  <a:gd name="T1" fmla="*/ 0 h 167"/>
                  <a:gd name="T2" fmla="*/ 0 w 175"/>
                  <a:gd name="T3" fmla="*/ 0 h 167"/>
                  <a:gd name="T4" fmla="*/ 0 w 175"/>
                  <a:gd name="T5" fmla="*/ 0 h 167"/>
                  <a:gd name="T6" fmla="*/ 0 w 175"/>
                  <a:gd name="T7" fmla="*/ 0 h 1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5"/>
                  <a:gd name="T13" fmla="*/ 0 h 167"/>
                  <a:gd name="T14" fmla="*/ 175 w 175"/>
                  <a:gd name="T15" fmla="*/ 167 h 1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5" h="167">
                    <a:moveTo>
                      <a:pt x="175" y="0"/>
                    </a:moveTo>
                    <a:lnTo>
                      <a:pt x="0" y="84"/>
                    </a:lnTo>
                    <a:lnTo>
                      <a:pt x="76" y="167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51" name="Group 737"/>
            <p:cNvGrpSpPr>
              <a:grpSpLocks/>
            </p:cNvGrpSpPr>
            <p:nvPr/>
          </p:nvGrpSpPr>
          <p:grpSpPr bwMode="auto">
            <a:xfrm>
              <a:off x="2084" y="2675"/>
              <a:ext cx="1756" cy="687"/>
              <a:chOff x="2084" y="2675"/>
              <a:chExt cx="1756" cy="687"/>
            </a:xfrm>
          </p:grpSpPr>
          <p:sp>
            <p:nvSpPr>
              <p:cNvPr id="22986" name="Line 738"/>
              <p:cNvSpPr>
                <a:spLocks noChangeShapeType="1"/>
              </p:cNvSpPr>
              <p:nvPr/>
            </p:nvSpPr>
            <p:spPr bwMode="auto">
              <a:xfrm flipV="1">
                <a:off x="2084" y="2695"/>
                <a:ext cx="1709" cy="6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7" name="Freeform 739"/>
              <p:cNvSpPr>
                <a:spLocks/>
              </p:cNvSpPr>
              <p:nvPr/>
            </p:nvSpPr>
            <p:spPr bwMode="auto">
              <a:xfrm>
                <a:off x="3741" y="2675"/>
                <a:ext cx="99" cy="60"/>
              </a:xfrm>
              <a:custGeom>
                <a:avLst/>
                <a:gdLst>
                  <a:gd name="T0" fmla="*/ 0 w 199"/>
                  <a:gd name="T1" fmla="*/ 0 h 121"/>
                  <a:gd name="T2" fmla="*/ 0 w 199"/>
                  <a:gd name="T3" fmla="*/ 0 h 121"/>
                  <a:gd name="T4" fmla="*/ 0 w 199"/>
                  <a:gd name="T5" fmla="*/ 0 h 121"/>
                  <a:gd name="T6" fmla="*/ 0 w 199"/>
                  <a:gd name="T7" fmla="*/ 0 h 1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9"/>
                  <a:gd name="T13" fmla="*/ 0 h 121"/>
                  <a:gd name="T14" fmla="*/ 199 w 199"/>
                  <a:gd name="T15" fmla="*/ 121 h 1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9" h="121">
                    <a:moveTo>
                      <a:pt x="199" y="0"/>
                    </a:moveTo>
                    <a:lnTo>
                      <a:pt x="0" y="19"/>
                    </a:lnTo>
                    <a:lnTo>
                      <a:pt x="41" y="121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52" name="Group 740"/>
            <p:cNvGrpSpPr>
              <a:grpSpLocks/>
            </p:cNvGrpSpPr>
            <p:nvPr/>
          </p:nvGrpSpPr>
          <p:grpSpPr bwMode="auto">
            <a:xfrm>
              <a:off x="2084" y="3361"/>
              <a:ext cx="1756" cy="172"/>
              <a:chOff x="2084" y="3361"/>
              <a:chExt cx="1756" cy="172"/>
            </a:xfrm>
          </p:grpSpPr>
          <p:sp>
            <p:nvSpPr>
              <p:cNvPr id="22984" name="Line 741"/>
              <p:cNvSpPr>
                <a:spLocks noChangeShapeType="1"/>
              </p:cNvSpPr>
              <p:nvPr/>
            </p:nvSpPr>
            <p:spPr bwMode="auto">
              <a:xfrm>
                <a:off x="2084" y="3361"/>
                <a:ext cx="1709" cy="1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5" name="Freeform 742"/>
              <p:cNvSpPr>
                <a:spLocks/>
              </p:cNvSpPr>
              <p:nvPr/>
            </p:nvSpPr>
            <p:spPr bwMode="auto">
              <a:xfrm>
                <a:off x="3749" y="3478"/>
                <a:ext cx="91" cy="55"/>
              </a:xfrm>
              <a:custGeom>
                <a:avLst/>
                <a:gdLst>
                  <a:gd name="T0" fmla="*/ 0 w 183"/>
                  <a:gd name="T1" fmla="*/ 0 h 111"/>
                  <a:gd name="T2" fmla="*/ 0 w 183"/>
                  <a:gd name="T3" fmla="*/ 0 h 111"/>
                  <a:gd name="T4" fmla="*/ 0 w 183"/>
                  <a:gd name="T5" fmla="*/ 0 h 111"/>
                  <a:gd name="T6" fmla="*/ 0 w 183"/>
                  <a:gd name="T7" fmla="*/ 0 h 1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3"/>
                  <a:gd name="T13" fmla="*/ 0 h 111"/>
                  <a:gd name="T14" fmla="*/ 183 w 183"/>
                  <a:gd name="T15" fmla="*/ 111 h 1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3" h="111">
                    <a:moveTo>
                      <a:pt x="183" y="71"/>
                    </a:moveTo>
                    <a:lnTo>
                      <a:pt x="9" y="0"/>
                    </a:lnTo>
                    <a:lnTo>
                      <a:pt x="0" y="111"/>
                    </a:lnTo>
                    <a:lnTo>
                      <a:pt x="183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53" name="Rectangle 744"/>
            <p:cNvSpPr>
              <a:spLocks noChangeArrowheads="1"/>
            </p:cNvSpPr>
            <p:nvPr/>
          </p:nvSpPr>
          <p:spPr bwMode="auto">
            <a:xfrm>
              <a:off x="2466" y="1430"/>
              <a:ext cx="25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b="0">
                  <a:solidFill>
                    <a:srgbClr val="000000"/>
                  </a:solidFill>
                </a:rPr>
                <a:t>1675</a:t>
              </a:r>
              <a:endParaRPr lang="en-US" b="0"/>
            </a:p>
          </p:txBody>
        </p:sp>
        <p:sp>
          <p:nvSpPr>
            <p:cNvPr id="22554" name="Rectangle 746"/>
            <p:cNvSpPr>
              <a:spLocks noChangeArrowheads="1"/>
            </p:cNvSpPr>
            <p:nvPr/>
          </p:nvSpPr>
          <p:spPr bwMode="auto">
            <a:xfrm>
              <a:off x="2619" y="1735"/>
              <a:ext cx="188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b="0">
                  <a:solidFill>
                    <a:srgbClr val="000000"/>
                  </a:solidFill>
                </a:rPr>
                <a:t>400</a:t>
              </a:r>
              <a:endParaRPr lang="en-US" b="0"/>
            </a:p>
          </p:txBody>
        </p:sp>
        <p:sp>
          <p:nvSpPr>
            <p:cNvPr id="22555" name="Rectangle 757"/>
            <p:cNvSpPr>
              <a:spLocks noChangeArrowheads="1"/>
            </p:cNvSpPr>
            <p:nvPr/>
          </p:nvSpPr>
          <p:spPr bwMode="auto">
            <a:xfrm>
              <a:off x="3875" y="3907"/>
              <a:ext cx="31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b="0">
                  <a:solidFill>
                    <a:srgbClr val="000000"/>
                  </a:solidFill>
                </a:rPr>
                <a:t>.</a:t>
              </a:r>
              <a:endParaRPr lang="en-US" sz="1400" b="0"/>
            </a:p>
          </p:txBody>
        </p:sp>
        <p:grpSp>
          <p:nvGrpSpPr>
            <p:cNvPr id="22556" name="Group 758"/>
            <p:cNvGrpSpPr>
              <a:grpSpLocks/>
            </p:cNvGrpSpPr>
            <p:nvPr/>
          </p:nvGrpSpPr>
          <p:grpSpPr bwMode="auto">
            <a:xfrm>
              <a:off x="962" y="1066"/>
              <a:ext cx="774" cy="545"/>
              <a:chOff x="962" y="1066"/>
              <a:chExt cx="774" cy="545"/>
            </a:xfrm>
          </p:grpSpPr>
          <p:grpSp>
            <p:nvGrpSpPr>
              <p:cNvPr id="22771" name="Group 759"/>
              <p:cNvGrpSpPr>
                <a:grpSpLocks/>
              </p:cNvGrpSpPr>
              <p:nvPr/>
            </p:nvGrpSpPr>
            <p:grpSpPr bwMode="auto">
              <a:xfrm>
                <a:off x="962" y="1066"/>
                <a:ext cx="771" cy="534"/>
                <a:chOff x="962" y="1066"/>
                <a:chExt cx="771" cy="534"/>
              </a:xfrm>
            </p:grpSpPr>
            <p:sp>
              <p:nvSpPr>
                <p:cNvPr id="22784" name="Freeform 760"/>
                <p:cNvSpPr>
                  <a:spLocks/>
                </p:cNvSpPr>
                <p:nvPr/>
              </p:nvSpPr>
              <p:spPr bwMode="auto">
                <a:xfrm>
                  <a:off x="993" y="1066"/>
                  <a:ext cx="626" cy="120"/>
                </a:xfrm>
                <a:custGeom>
                  <a:avLst/>
                  <a:gdLst>
                    <a:gd name="T0" fmla="*/ 0 w 1254"/>
                    <a:gd name="T1" fmla="*/ 0 h 241"/>
                    <a:gd name="T2" fmla="*/ 0 w 1254"/>
                    <a:gd name="T3" fmla="*/ 0 h 241"/>
                    <a:gd name="T4" fmla="*/ 0 w 1254"/>
                    <a:gd name="T5" fmla="*/ 0 h 241"/>
                    <a:gd name="T6" fmla="*/ 0 w 1254"/>
                    <a:gd name="T7" fmla="*/ 0 h 241"/>
                    <a:gd name="T8" fmla="*/ 0 w 1254"/>
                    <a:gd name="T9" fmla="*/ 0 h 241"/>
                    <a:gd name="T10" fmla="*/ 0 w 1254"/>
                    <a:gd name="T11" fmla="*/ 0 h 241"/>
                    <a:gd name="T12" fmla="*/ 0 w 1254"/>
                    <a:gd name="T13" fmla="*/ 0 h 241"/>
                    <a:gd name="T14" fmla="*/ 0 w 1254"/>
                    <a:gd name="T15" fmla="*/ 0 h 241"/>
                    <a:gd name="T16" fmla="*/ 0 w 1254"/>
                    <a:gd name="T17" fmla="*/ 0 h 241"/>
                    <a:gd name="T18" fmla="*/ 0 w 1254"/>
                    <a:gd name="T19" fmla="*/ 0 h 241"/>
                    <a:gd name="T20" fmla="*/ 0 w 1254"/>
                    <a:gd name="T21" fmla="*/ 0 h 241"/>
                    <a:gd name="T22" fmla="*/ 0 w 1254"/>
                    <a:gd name="T23" fmla="*/ 0 h 241"/>
                    <a:gd name="T24" fmla="*/ 0 w 1254"/>
                    <a:gd name="T25" fmla="*/ 0 h 241"/>
                    <a:gd name="T26" fmla="*/ 0 w 1254"/>
                    <a:gd name="T27" fmla="*/ 0 h 241"/>
                    <a:gd name="T28" fmla="*/ 0 w 1254"/>
                    <a:gd name="T29" fmla="*/ 0 h 241"/>
                    <a:gd name="T30" fmla="*/ 0 w 1254"/>
                    <a:gd name="T31" fmla="*/ 0 h 241"/>
                    <a:gd name="T32" fmla="*/ 0 w 1254"/>
                    <a:gd name="T33" fmla="*/ 0 h 241"/>
                    <a:gd name="T34" fmla="*/ 0 w 1254"/>
                    <a:gd name="T35" fmla="*/ 0 h 241"/>
                    <a:gd name="T36" fmla="*/ 0 w 1254"/>
                    <a:gd name="T37" fmla="*/ 0 h 241"/>
                    <a:gd name="T38" fmla="*/ 0 w 1254"/>
                    <a:gd name="T39" fmla="*/ 0 h 241"/>
                    <a:gd name="T40" fmla="*/ 0 w 1254"/>
                    <a:gd name="T41" fmla="*/ 0 h 241"/>
                    <a:gd name="T42" fmla="*/ 0 w 1254"/>
                    <a:gd name="T43" fmla="*/ 0 h 241"/>
                    <a:gd name="T44" fmla="*/ 0 w 1254"/>
                    <a:gd name="T45" fmla="*/ 0 h 241"/>
                    <a:gd name="T46" fmla="*/ 0 w 1254"/>
                    <a:gd name="T47" fmla="*/ 0 h 241"/>
                    <a:gd name="T48" fmla="*/ 0 w 1254"/>
                    <a:gd name="T49" fmla="*/ 0 h 241"/>
                    <a:gd name="T50" fmla="*/ 0 w 1254"/>
                    <a:gd name="T51" fmla="*/ 0 h 241"/>
                    <a:gd name="T52" fmla="*/ 0 w 1254"/>
                    <a:gd name="T53" fmla="*/ 0 h 241"/>
                    <a:gd name="T54" fmla="*/ 0 w 1254"/>
                    <a:gd name="T55" fmla="*/ 0 h 241"/>
                    <a:gd name="T56" fmla="*/ 0 w 1254"/>
                    <a:gd name="T57" fmla="*/ 0 h 241"/>
                    <a:gd name="T58" fmla="*/ 0 w 1254"/>
                    <a:gd name="T59" fmla="*/ 0 h 241"/>
                    <a:gd name="T60" fmla="*/ 0 w 1254"/>
                    <a:gd name="T61" fmla="*/ 0 h 241"/>
                    <a:gd name="T62" fmla="*/ 0 w 1254"/>
                    <a:gd name="T63" fmla="*/ 0 h 241"/>
                    <a:gd name="T64" fmla="*/ 0 w 1254"/>
                    <a:gd name="T65" fmla="*/ 0 h 241"/>
                    <a:gd name="T66" fmla="*/ 0 w 1254"/>
                    <a:gd name="T67" fmla="*/ 0 h 241"/>
                    <a:gd name="T68" fmla="*/ 0 w 1254"/>
                    <a:gd name="T69" fmla="*/ 0 h 241"/>
                    <a:gd name="T70" fmla="*/ 0 w 1254"/>
                    <a:gd name="T71" fmla="*/ 0 h 241"/>
                    <a:gd name="T72" fmla="*/ 0 w 1254"/>
                    <a:gd name="T73" fmla="*/ 0 h 241"/>
                    <a:gd name="T74" fmla="*/ 0 w 1254"/>
                    <a:gd name="T75" fmla="*/ 0 h 241"/>
                    <a:gd name="T76" fmla="*/ 0 w 1254"/>
                    <a:gd name="T77" fmla="*/ 0 h 241"/>
                    <a:gd name="T78" fmla="*/ 0 w 1254"/>
                    <a:gd name="T79" fmla="*/ 0 h 241"/>
                    <a:gd name="T80" fmla="*/ 0 w 1254"/>
                    <a:gd name="T81" fmla="*/ 0 h 241"/>
                    <a:gd name="T82" fmla="*/ 0 w 1254"/>
                    <a:gd name="T83" fmla="*/ 0 h 241"/>
                    <a:gd name="T84" fmla="*/ 0 w 1254"/>
                    <a:gd name="T85" fmla="*/ 0 h 241"/>
                    <a:gd name="T86" fmla="*/ 0 w 1254"/>
                    <a:gd name="T87" fmla="*/ 0 h 241"/>
                    <a:gd name="T88" fmla="*/ 0 w 1254"/>
                    <a:gd name="T89" fmla="*/ 0 h 241"/>
                    <a:gd name="T90" fmla="*/ 0 w 1254"/>
                    <a:gd name="T91" fmla="*/ 0 h 241"/>
                    <a:gd name="T92" fmla="*/ 0 w 1254"/>
                    <a:gd name="T93" fmla="*/ 0 h 241"/>
                    <a:gd name="T94" fmla="*/ 0 w 1254"/>
                    <a:gd name="T95" fmla="*/ 0 h 241"/>
                    <a:gd name="T96" fmla="*/ 0 w 1254"/>
                    <a:gd name="T97" fmla="*/ 0 h 241"/>
                    <a:gd name="T98" fmla="*/ 0 w 1254"/>
                    <a:gd name="T99" fmla="*/ 0 h 241"/>
                    <a:gd name="T100" fmla="*/ 0 w 1254"/>
                    <a:gd name="T101" fmla="*/ 0 h 241"/>
                    <a:gd name="T102" fmla="*/ 0 w 1254"/>
                    <a:gd name="T103" fmla="*/ 0 h 241"/>
                    <a:gd name="T104" fmla="*/ 0 w 1254"/>
                    <a:gd name="T105" fmla="*/ 0 h 241"/>
                    <a:gd name="T106" fmla="*/ 0 w 1254"/>
                    <a:gd name="T107" fmla="*/ 0 h 241"/>
                    <a:gd name="T108" fmla="*/ 0 w 1254"/>
                    <a:gd name="T109" fmla="*/ 0 h 241"/>
                    <a:gd name="T110" fmla="*/ 0 w 1254"/>
                    <a:gd name="T111" fmla="*/ 0 h 241"/>
                    <a:gd name="T112" fmla="*/ 0 w 1254"/>
                    <a:gd name="T113" fmla="*/ 0 h 241"/>
                    <a:gd name="T114" fmla="*/ 0 w 1254"/>
                    <a:gd name="T115" fmla="*/ 0 h 241"/>
                    <a:gd name="T116" fmla="*/ 0 w 1254"/>
                    <a:gd name="T117" fmla="*/ 0 h 241"/>
                    <a:gd name="T118" fmla="*/ 0 w 1254"/>
                    <a:gd name="T119" fmla="*/ 0 h 241"/>
                    <a:gd name="T120" fmla="*/ 0 w 1254"/>
                    <a:gd name="T121" fmla="*/ 0 h 241"/>
                    <a:gd name="T122" fmla="*/ 0 w 1254"/>
                    <a:gd name="T123" fmla="*/ 0 h 241"/>
                    <a:gd name="T124" fmla="*/ 0 w 1254"/>
                    <a:gd name="T125" fmla="*/ 0 h 241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54"/>
                    <a:gd name="T190" fmla="*/ 0 h 241"/>
                    <a:gd name="T191" fmla="*/ 1254 w 1254"/>
                    <a:gd name="T192" fmla="*/ 241 h 241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54" h="241">
                      <a:moveTo>
                        <a:pt x="1192" y="241"/>
                      </a:moveTo>
                      <a:lnTo>
                        <a:pt x="1228" y="241"/>
                      </a:lnTo>
                      <a:lnTo>
                        <a:pt x="1236" y="230"/>
                      </a:lnTo>
                      <a:lnTo>
                        <a:pt x="1240" y="224"/>
                      </a:lnTo>
                      <a:lnTo>
                        <a:pt x="1244" y="216"/>
                      </a:lnTo>
                      <a:lnTo>
                        <a:pt x="1248" y="208"/>
                      </a:lnTo>
                      <a:lnTo>
                        <a:pt x="1251" y="199"/>
                      </a:lnTo>
                      <a:lnTo>
                        <a:pt x="1252" y="191"/>
                      </a:lnTo>
                      <a:lnTo>
                        <a:pt x="1254" y="184"/>
                      </a:lnTo>
                      <a:lnTo>
                        <a:pt x="1254" y="176"/>
                      </a:lnTo>
                      <a:lnTo>
                        <a:pt x="1254" y="168"/>
                      </a:lnTo>
                      <a:lnTo>
                        <a:pt x="1252" y="160"/>
                      </a:lnTo>
                      <a:lnTo>
                        <a:pt x="1249" y="151"/>
                      </a:lnTo>
                      <a:lnTo>
                        <a:pt x="1246" y="143"/>
                      </a:lnTo>
                      <a:lnTo>
                        <a:pt x="1241" y="133"/>
                      </a:lnTo>
                      <a:lnTo>
                        <a:pt x="1238" y="126"/>
                      </a:lnTo>
                      <a:lnTo>
                        <a:pt x="1232" y="118"/>
                      </a:lnTo>
                      <a:lnTo>
                        <a:pt x="1225" y="111"/>
                      </a:lnTo>
                      <a:lnTo>
                        <a:pt x="1217" y="106"/>
                      </a:lnTo>
                      <a:lnTo>
                        <a:pt x="1209" y="100"/>
                      </a:lnTo>
                      <a:lnTo>
                        <a:pt x="1201" y="95"/>
                      </a:lnTo>
                      <a:lnTo>
                        <a:pt x="1193" y="91"/>
                      </a:lnTo>
                      <a:lnTo>
                        <a:pt x="1184" y="86"/>
                      </a:lnTo>
                      <a:lnTo>
                        <a:pt x="1174" y="83"/>
                      </a:lnTo>
                      <a:lnTo>
                        <a:pt x="1165" y="79"/>
                      </a:lnTo>
                      <a:lnTo>
                        <a:pt x="1155" y="79"/>
                      </a:lnTo>
                      <a:lnTo>
                        <a:pt x="1144" y="78"/>
                      </a:lnTo>
                      <a:lnTo>
                        <a:pt x="1135" y="78"/>
                      </a:lnTo>
                      <a:lnTo>
                        <a:pt x="1123" y="78"/>
                      </a:lnTo>
                      <a:lnTo>
                        <a:pt x="1114" y="79"/>
                      </a:lnTo>
                      <a:lnTo>
                        <a:pt x="1104" y="81"/>
                      </a:lnTo>
                      <a:lnTo>
                        <a:pt x="1085" y="87"/>
                      </a:lnTo>
                      <a:lnTo>
                        <a:pt x="1076" y="78"/>
                      </a:lnTo>
                      <a:lnTo>
                        <a:pt x="1063" y="68"/>
                      </a:lnTo>
                      <a:lnTo>
                        <a:pt x="1052" y="62"/>
                      </a:lnTo>
                      <a:lnTo>
                        <a:pt x="1045" y="59"/>
                      </a:lnTo>
                      <a:lnTo>
                        <a:pt x="1039" y="57"/>
                      </a:lnTo>
                      <a:lnTo>
                        <a:pt x="1017" y="51"/>
                      </a:lnTo>
                      <a:lnTo>
                        <a:pt x="993" y="48"/>
                      </a:lnTo>
                      <a:lnTo>
                        <a:pt x="968" y="48"/>
                      </a:lnTo>
                      <a:lnTo>
                        <a:pt x="942" y="48"/>
                      </a:lnTo>
                      <a:lnTo>
                        <a:pt x="917" y="49"/>
                      </a:lnTo>
                      <a:lnTo>
                        <a:pt x="893" y="51"/>
                      </a:lnTo>
                      <a:lnTo>
                        <a:pt x="869" y="49"/>
                      </a:lnTo>
                      <a:lnTo>
                        <a:pt x="847" y="45"/>
                      </a:lnTo>
                      <a:lnTo>
                        <a:pt x="816" y="35"/>
                      </a:lnTo>
                      <a:lnTo>
                        <a:pt x="785" y="25"/>
                      </a:lnTo>
                      <a:lnTo>
                        <a:pt x="754" y="19"/>
                      </a:lnTo>
                      <a:lnTo>
                        <a:pt x="723" y="14"/>
                      </a:lnTo>
                      <a:lnTo>
                        <a:pt x="691" y="14"/>
                      </a:lnTo>
                      <a:lnTo>
                        <a:pt x="659" y="18"/>
                      </a:lnTo>
                      <a:lnTo>
                        <a:pt x="627" y="24"/>
                      </a:lnTo>
                      <a:lnTo>
                        <a:pt x="594" y="38"/>
                      </a:lnTo>
                      <a:lnTo>
                        <a:pt x="559" y="25"/>
                      </a:lnTo>
                      <a:lnTo>
                        <a:pt x="520" y="24"/>
                      </a:lnTo>
                      <a:lnTo>
                        <a:pt x="482" y="29"/>
                      </a:lnTo>
                      <a:lnTo>
                        <a:pt x="442" y="37"/>
                      </a:lnTo>
                      <a:lnTo>
                        <a:pt x="403" y="46"/>
                      </a:lnTo>
                      <a:lnTo>
                        <a:pt x="361" y="52"/>
                      </a:lnTo>
                      <a:lnTo>
                        <a:pt x="322" y="52"/>
                      </a:lnTo>
                      <a:lnTo>
                        <a:pt x="312" y="52"/>
                      </a:lnTo>
                      <a:lnTo>
                        <a:pt x="302" y="51"/>
                      </a:lnTo>
                      <a:lnTo>
                        <a:pt x="293" y="48"/>
                      </a:lnTo>
                      <a:lnTo>
                        <a:pt x="282" y="45"/>
                      </a:lnTo>
                      <a:lnTo>
                        <a:pt x="263" y="38"/>
                      </a:lnTo>
                      <a:lnTo>
                        <a:pt x="242" y="32"/>
                      </a:lnTo>
                      <a:lnTo>
                        <a:pt x="220" y="24"/>
                      </a:lnTo>
                      <a:lnTo>
                        <a:pt x="196" y="16"/>
                      </a:lnTo>
                      <a:lnTo>
                        <a:pt x="172" y="11"/>
                      </a:lnTo>
                      <a:lnTo>
                        <a:pt x="148" y="5"/>
                      </a:lnTo>
                      <a:lnTo>
                        <a:pt x="126" y="2"/>
                      </a:lnTo>
                      <a:lnTo>
                        <a:pt x="105" y="0"/>
                      </a:lnTo>
                      <a:lnTo>
                        <a:pt x="96" y="0"/>
                      </a:lnTo>
                      <a:lnTo>
                        <a:pt x="88" y="2"/>
                      </a:lnTo>
                      <a:lnTo>
                        <a:pt x="81" y="3"/>
                      </a:lnTo>
                      <a:lnTo>
                        <a:pt x="73" y="6"/>
                      </a:lnTo>
                      <a:lnTo>
                        <a:pt x="69" y="10"/>
                      </a:lnTo>
                      <a:lnTo>
                        <a:pt x="62" y="11"/>
                      </a:lnTo>
                      <a:lnTo>
                        <a:pt x="53" y="18"/>
                      </a:lnTo>
                      <a:lnTo>
                        <a:pt x="43" y="22"/>
                      </a:lnTo>
                      <a:lnTo>
                        <a:pt x="38" y="24"/>
                      </a:lnTo>
                      <a:lnTo>
                        <a:pt x="32" y="25"/>
                      </a:lnTo>
                      <a:lnTo>
                        <a:pt x="26" y="27"/>
                      </a:lnTo>
                      <a:lnTo>
                        <a:pt x="19" y="27"/>
                      </a:lnTo>
                      <a:lnTo>
                        <a:pt x="10" y="27"/>
                      </a:lnTo>
                      <a:lnTo>
                        <a:pt x="0" y="25"/>
                      </a:lnTo>
                      <a:lnTo>
                        <a:pt x="3" y="30"/>
                      </a:lnTo>
                      <a:lnTo>
                        <a:pt x="15" y="37"/>
                      </a:lnTo>
                      <a:lnTo>
                        <a:pt x="19" y="38"/>
                      </a:lnTo>
                      <a:lnTo>
                        <a:pt x="27" y="40"/>
                      </a:lnTo>
                      <a:lnTo>
                        <a:pt x="35" y="40"/>
                      </a:lnTo>
                      <a:lnTo>
                        <a:pt x="45" y="38"/>
                      </a:lnTo>
                      <a:lnTo>
                        <a:pt x="54" y="38"/>
                      </a:lnTo>
                      <a:lnTo>
                        <a:pt x="64" y="38"/>
                      </a:lnTo>
                      <a:lnTo>
                        <a:pt x="73" y="38"/>
                      </a:lnTo>
                      <a:lnTo>
                        <a:pt x="85" y="38"/>
                      </a:lnTo>
                      <a:lnTo>
                        <a:pt x="94" y="38"/>
                      </a:lnTo>
                      <a:lnTo>
                        <a:pt x="105" y="40"/>
                      </a:lnTo>
                      <a:lnTo>
                        <a:pt x="115" y="43"/>
                      </a:lnTo>
                      <a:lnTo>
                        <a:pt x="124" y="46"/>
                      </a:lnTo>
                      <a:lnTo>
                        <a:pt x="134" y="52"/>
                      </a:lnTo>
                      <a:lnTo>
                        <a:pt x="110" y="52"/>
                      </a:lnTo>
                      <a:lnTo>
                        <a:pt x="91" y="54"/>
                      </a:lnTo>
                      <a:lnTo>
                        <a:pt x="80" y="57"/>
                      </a:lnTo>
                      <a:lnTo>
                        <a:pt x="70" y="59"/>
                      </a:lnTo>
                      <a:lnTo>
                        <a:pt x="62" y="60"/>
                      </a:lnTo>
                      <a:lnTo>
                        <a:pt x="54" y="60"/>
                      </a:lnTo>
                      <a:lnTo>
                        <a:pt x="43" y="59"/>
                      </a:lnTo>
                      <a:lnTo>
                        <a:pt x="27" y="54"/>
                      </a:lnTo>
                      <a:lnTo>
                        <a:pt x="34" y="59"/>
                      </a:lnTo>
                      <a:lnTo>
                        <a:pt x="40" y="65"/>
                      </a:lnTo>
                      <a:lnTo>
                        <a:pt x="45" y="70"/>
                      </a:lnTo>
                      <a:lnTo>
                        <a:pt x="197" y="91"/>
                      </a:lnTo>
                      <a:lnTo>
                        <a:pt x="218" y="89"/>
                      </a:lnTo>
                      <a:lnTo>
                        <a:pt x="229" y="89"/>
                      </a:lnTo>
                      <a:lnTo>
                        <a:pt x="237" y="91"/>
                      </a:lnTo>
                      <a:lnTo>
                        <a:pt x="247" y="92"/>
                      </a:lnTo>
                      <a:lnTo>
                        <a:pt x="256" y="95"/>
                      </a:lnTo>
                      <a:lnTo>
                        <a:pt x="267" y="100"/>
                      </a:lnTo>
                      <a:lnTo>
                        <a:pt x="279" y="105"/>
                      </a:lnTo>
                      <a:lnTo>
                        <a:pt x="290" y="110"/>
                      </a:lnTo>
                      <a:lnTo>
                        <a:pt x="299" y="114"/>
                      </a:lnTo>
                      <a:lnTo>
                        <a:pt x="309" y="119"/>
                      </a:lnTo>
                      <a:lnTo>
                        <a:pt x="317" y="122"/>
                      </a:lnTo>
                      <a:lnTo>
                        <a:pt x="328" y="126"/>
                      </a:lnTo>
                      <a:lnTo>
                        <a:pt x="339" y="129"/>
                      </a:lnTo>
                      <a:lnTo>
                        <a:pt x="350" y="129"/>
                      </a:lnTo>
                      <a:lnTo>
                        <a:pt x="361" y="129"/>
                      </a:lnTo>
                      <a:lnTo>
                        <a:pt x="374" y="127"/>
                      </a:lnTo>
                      <a:lnTo>
                        <a:pt x="385" y="126"/>
                      </a:lnTo>
                      <a:lnTo>
                        <a:pt x="396" y="122"/>
                      </a:lnTo>
                      <a:lnTo>
                        <a:pt x="407" y="121"/>
                      </a:lnTo>
                      <a:lnTo>
                        <a:pt x="420" y="118"/>
                      </a:lnTo>
                      <a:lnTo>
                        <a:pt x="431" y="116"/>
                      </a:lnTo>
                      <a:lnTo>
                        <a:pt x="442" y="114"/>
                      </a:lnTo>
                      <a:lnTo>
                        <a:pt x="454" y="113"/>
                      </a:lnTo>
                      <a:lnTo>
                        <a:pt x="465" y="113"/>
                      </a:lnTo>
                      <a:lnTo>
                        <a:pt x="476" y="113"/>
                      </a:lnTo>
                      <a:lnTo>
                        <a:pt x="487" y="116"/>
                      </a:lnTo>
                      <a:lnTo>
                        <a:pt x="498" y="119"/>
                      </a:lnTo>
                      <a:lnTo>
                        <a:pt x="509" y="124"/>
                      </a:lnTo>
                      <a:lnTo>
                        <a:pt x="520" y="130"/>
                      </a:lnTo>
                      <a:lnTo>
                        <a:pt x="532" y="137"/>
                      </a:lnTo>
                      <a:lnTo>
                        <a:pt x="543" y="143"/>
                      </a:lnTo>
                      <a:lnTo>
                        <a:pt x="552" y="149"/>
                      </a:lnTo>
                      <a:lnTo>
                        <a:pt x="562" y="156"/>
                      </a:lnTo>
                      <a:lnTo>
                        <a:pt x="571" y="160"/>
                      </a:lnTo>
                      <a:lnTo>
                        <a:pt x="582" y="167"/>
                      </a:lnTo>
                      <a:lnTo>
                        <a:pt x="592" y="172"/>
                      </a:lnTo>
                      <a:lnTo>
                        <a:pt x="603" y="175"/>
                      </a:lnTo>
                      <a:lnTo>
                        <a:pt x="614" y="178"/>
                      </a:lnTo>
                      <a:lnTo>
                        <a:pt x="625" y="180"/>
                      </a:lnTo>
                      <a:lnTo>
                        <a:pt x="637" y="180"/>
                      </a:lnTo>
                      <a:lnTo>
                        <a:pt x="649" y="178"/>
                      </a:lnTo>
                      <a:lnTo>
                        <a:pt x="664" y="173"/>
                      </a:lnTo>
                      <a:lnTo>
                        <a:pt x="678" y="168"/>
                      </a:lnTo>
                      <a:lnTo>
                        <a:pt x="691" y="164"/>
                      </a:lnTo>
                      <a:lnTo>
                        <a:pt x="703" y="154"/>
                      </a:lnTo>
                      <a:lnTo>
                        <a:pt x="715" y="145"/>
                      </a:lnTo>
                      <a:lnTo>
                        <a:pt x="724" y="133"/>
                      </a:lnTo>
                      <a:lnTo>
                        <a:pt x="735" y="145"/>
                      </a:lnTo>
                      <a:lnTo>
                        <a:pt x="748" y="153"/>
                      </a:lnTo>
                      <a:lnTo>
                        <a:pt x="769" y="160"/>
                      </a:lnTo>
                      <a:lnTo>
                        <a:pt x="834" y="176"/>
                      </a:lnTo>
                      <a:lnTo>
                        <a:pt x="907" y="162"/>
                      </a:lnTo>
                      <a:lnTo>
                        <a:pt x="929" y="159"/>
                      </a:lnTo>
                      <a:lnTo>
                        <a:pt x="944" y="153"/>
                      </a:lnTo>
                      <a:lnTo>
                        <a:pt x="955" y="164"/>
                      </a:lnTo>
                      <a:lnTo>
                        <a:pt x="968" y="172"/>
                      </a:lnTo>
                      <a:lnTo>
                        <a:pt x="980" y="176"/>
                      </a:lnTo>
                      <a:lnTo>
                        <a:pt x="993" y="180"/>
                      </a:lnTo>
                      <a:lnTo>
                        <a:pt x="1007" y="181"/>
                      </a:lnTo>
                      <a:lnTo>
                        <a:pt x="1020" y="181"/>
                      </a:lnTo>
                      <a:lnTo>
                        <a:pt x="1034" y="180"/>
                      </a:lnTo>
                      <a:lnTo>
                        <a:pt x="1049" y="178"/>
                      </a:lnTo>
                      <a:lnTo>
                        <a:pt x="1061" y="176"/>
                      </a:lnTo>
                      <a:lnTo>
                        <a:pt x="1077" y="175"/>
                      </a:lnTo>
                      <a:lnTo>
                        <a:pt x="1090" y="173"/>
                      </a:lnTo>
                      <a:lnTo>
                        <a:pt x="1104" y="172"/>
                      </a:lnTo>
                      <a:lnTo>
                        <a:pt x="1119" y="172"/>
                      </a:lnTo>
                      <a:lnTo>
                        <a:pt x="1131" y="173"/>
                      </a:lnTo>
                      <a:lnTo>
                        <a:pt x="1146" y="175"/>
                      </a:lnTo>
                      <a:lnTo>
                        <a:pt x="1158" y="180"/>
                      </a:lnTo>
                      <a:lnTo>
                        <a:pt x="1166" y="184"/>
                      </a:lnTo>
                      <a:lnTo>
                        <a:pt x="1174" y="189"/>
                      </a:lnTo>
                      <a:lnTo>
                        <a:pt x="1182" y="197"/>
                      </a:lnTo>
                      <a:lnTo>
                        <a:pt x="1189" y="205"/>
                      </a:lnTo>
                      <a:lnTo>
                        <a:pt x="1193" y="214"/>
                      </a:lnTo>
                      <a:lnTo>
                        <a:pt x="1195" y="224"/>
                      </a:lnTo>
                      <a:lnTo>
                        <a:pt x="1195" y="234"/>
                      </a:lnTo>
                      <a:lnTo>
                        <a:pt x="1192" y="2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5" name="Freeform 761"/>
                <p:cNvSpPr>
                  <a:spLocks/>
                </p:cNvSpPr>
                <p:nvPr/>
              </p:nvSpPr>
              <p:spPr bwMode="auto">
                <a:xfrm>
                  <a:off x="1184" y="1174"/>
                  <a:ext cx="270" cy="87"/>
                </a:xfrm>
                <a:custGeom>
                  <a:avLst/>
                  <a:gdLst>
                    <a:gd name="T0" fmla="*/ 0 w 541"/>
                    <a:gd name="T1" fmla="*/ 1 h 173"/>
                    <a:gd name="T2" fmla="*/ 0 w 541"/>
                    <a:gd name="T3" fmla="*/ 1 h 173"/>
                    <a:gd name="T4" fmla="*/ 0 w 541"/>
                    <a:gd name="T5" fmla="*/ 1 h 173"/>
                    <a:gd name="T6" fmla="*/ 0 w 541"/>
                    <a:gd name="T7" fmla="*/ 1 h 173"/>
                    <a:gd name="T8" fmla="*/ 0 w 541"/>
                    <a:gd name="T9" fmla="*/ 1 h 173"/>
                    <a:gd name="T10" fmla="*/ 0 w 541"/>
                    <a:gd name="T11" fmla="*/ 1 h 173"/>
                    <a:gd name="T12" fmla="*/ 0 w 541"/>
                    <a:gd name="T13" fmla="*/ 1 h 173"/>
                    <a:gd name="T14" fmla="*/ 0 w 541"/>
                    <a:gd name="T15" fmla="*/ 1 h 173"/>
                    <a:gd name="T16" fmla="*/ 0 w 541"/>
                    <a:gd name="T17" fmla="*/ 1 h 173"/>
                    <a:gd name="T18" fmla="*/ 0 w 541"/>
                    <a:gd name="T19" fmla="*/ 1 h 173"/>
                    <a:gd name="T20" fmla="*/ 0 w 541"/>
                    <a:gd name="T21" fmla="*/ 1 h 173"/>
                    <a:gd name="T22" fmla="*/ 0 w 541"/>
                    <a:gd name="T23" fmla="*/ 1 h 173"/>
                    <a:gd name="T24" fmla="*/ 0 w 541"/>
                    <a:gd name="T25" fmla="*/ 1 h 173"/>
                    <a:gd name="T26" fmla="*/ 0 w 541"/>
                    <a:gd name="T27" fmla="*/ 1 h 173"/>
                    <a:gd name="T28" fmla="*/ 0 w 541"/>
                    <a:gd name="T29" fmla="*/ 1 h 173"/>
                    <a:gd name="T30" fmla="*/ 0 w 541"/>
                    <a:gd name="T31" fmla="*/ 1 h 173"/>
                    <a:gd name="T32" fmla="*/ 0 w 541"/>
                    <a:gd name="T33" fmla="*/ 1 h 173"/>
                    <a:gd name="T34" fmla="*/ 0 w 541"/>
                    <a:gd name="T35" fmla="*/ 1 h 173"/>
                    <a:gd name="T36" fmla="*/ 0 w 541"/>
                    <a:gd name="T37" fmla="*/ 1 h 173"/>
                    <a:gd name="T38" fmla="*/ 0 w 541"/>
                    <a:gd name="T39" fmla="*/ 1 h 173"/>
                    <a:gd name="T40" fmla="*/ 0 w 541"/>
                    <a:gd name="T41" fmla="*/ 1 h 173"/>
                    <a:gd name="T42" fmla="*/ 0 w 541"/>
                    <a:gd name="T43" fmla="*/ 1 h 173"/>
                    <a:gd name="T44" fmla="*/ 0 w 541"/>
                    <a:gd name="T45" fmla="*/ 0 h 173"/>
                    <a:gd name="T46" fmla="*/ 0 w 541"/>
                    <a:gd name="T47" fmla="*/ 0 h 173"/>
                    <a:gd name="T48" fmla="*/ 0 w 541"/>
                    <a:gd name="T49" fmla="*/ 1 h 173"/>
                    <a:gd name="T50" fmla="*/ 0 w 541"/>
                    <a:gd name="T51" fmla="*/ 1 h 173"/>
                    <a:gd name="T52" fmla="*/ 0 w 541"/>
                    <a:gd name="T53" fmla="*/ 1 h 173"/>
                    <a:gd name="T54" fmla="*/ 0 w 541"/>
                    <a:gd name="T55" fmla="*/ 1 h 173"/>
                    <a:gd name="T56" fmla="*/ 0 w 541"/>
                    <a:gd name="T57" fmla="*/ 1 h 173"/>
                    <a:gd name="T58" fmla="*/ 0 w 541"/>
                    <a:gd name="T59" fmla="*/ 1 h 173"/>
                    <a:gd name="T60" fmla="*/ 0 w 541"/>
                    <a:gd name="T61" fmla="*/ 1 h 173"/>
                    <a:gd name="T62" fmla="*/ 0 w 541"/>
                    <a:gd name="T63" fmla="*/ 1 h 173"/>
                    <a:gd name="T64" fmla="*/ 0 w 541"/>
                    <a:gd name="T65" fmla="*/ 1 h 173"/>
                    <a:gd name="T66" fmla="*/ 0 w 541"/>
                    <a:gd name="T67" fmla="*/ 1 h 173"/>
                    <a:gd name="T68" fmla="*/ 0 w 541"/>
                    <a:gd name="T69" fmla="*/ 1 h 173"/>
                    <a:gd name="T70" fmla="*/ 0 w 541"/>
                    <a:gd name="T71" fmla="*/ 1 h 173"/>
                    <a:gd name="T72" fmla="*/ 0 w 541"/>
                    <a:gd name="T73" fmla="*/ 1 h 173"/>
                    <a:gd name="T74" fmla="*/ 0 w 541"/>
                    <a:gd name="T75" fmla="*/ 1 h 173"/>
                    <a:gd name="T76" fmla="*/ 0 w 541"/>
                    <a:gd name="T77" fmla="*/ 1 h 173"/>
                    <a:gd name="T78" fmla="*/ 0 w 541"/>
                    <a:gd name="T79" fmla="*/ 1 h 173"/>
                    <a:gd name="T80" fmla="*/ 0 w 541"/>
                    <a:gd name="T81" fmla="*/ 1 h 173"/>
                    <a:gd name="T82" fmla="*/ 0 w 541"/>
                    <a:gd name="T83" fmla="*/ 1 h 173"/>
                    <a:gd name="T84" fmla="*/ 0 w 541"/>
                    <a:gd name="T85" fmla="*/ 1 h 173"/>
                    <a:gd name="T86" fmla="*/ 0 w 541"/>
                    <a:gd name="T87" fmla="*/ 1 h 173"/>
                    <a:gd name="T88" fmla="*/ 0 w 541"/>
                    <a:gd name="T89" fmla="*/ 1 h 173"/>
                    <a:gd name="T90" fmla="*/ 0 w 541"/>
                    <a:gd name="T91" fmla="*/ 1 h 173"/>
                    <a:gd name="T92" fmla="*/ 0 w 541"/>
                    <a:gd name="T93" fmla="*/ 1 h 173"/>
                    <a:gd name="T94" fmla="*/ 0 w 541"/>
                    <a:gd name="T95" fmla="*/ 1 h 173"/>
                    <a:gd name="T96" fmla="*/ 0 w 541"/>
                    <a:gd name="T97" fmla="*/ 1 h 173"/>
                    <a:gd name="T98" fmla="*/ 0 w 541"/>
                    <a:gd name="T99" fmla="*/ 1 h 173"/>
                    <a:gd name="T100" fmla="*/ 0 w 541"/>
                    <a:gd name="T101" fmla="*/ 1 h 173"/>
                    <a:gd name="T102" fmla="*/ 0 w 541"/>
                    <a:gd name="T103" fmla="*/ 1 h 173"/>
                    <a:gd name="T104" fmla="*/ 0 w 541"/>
                    <a:gd name="T105" fmla="*/ 1 h 17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41"/>
                    <a:gd name="T160" fmla="*/ 0 h 173"/>
                    <a:gd name="T161" fmla="*/ 541 w 541"/>
                    <a:gd name="T162" fmla="*/ 173 h 17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41" h="173">
                      <a:moveTo>
                        <a:pt x="541" y="173"/>
                      </a:moveTo>
                      <a:lnTo>
                        <a:pt x="535" y="165"/>
                      </a:lnTo>
                      <a:lnTo>
                        <a:pt x="530" y="155"/>
                      </a:lnTo>
                      <a:lnTo>
                        <a:pt x="527" y="149"/>
                      </a:lnTo>
                      <a:lnTo>
                        <a:pt x="519" y="141"/>
                      </a:lnTo>
                      <a:lnTo>
                        <a:pt x="509" y="133"/>
                      </a:lnTo>
                      <a:lnTo>
                        <a:pt x="500" y="125"/>
                      </a:lnTo>
                      <a:lnTo>
                        <a:pt x="488" y="116"/>
                      </a:lnTo>
                      <a:lnTo>
                        <a:pt x="479" y="109"/>
                      </a:lnTo>
                      <a:lnTo>
                        <a:pt x="471" y="103"/>
                      </a:lnTo>
                      <a:lnTo>
                        <a:pt x="465" y="101"/>
                      </a:lnTo>
                      <a:lnTo>
                        <a:pt x="452" y="93"/>
                      </a:lnTo>
                      <a:lnTo>
                        <a:pt x="439" y="84"/>
                      </a:lnTo>
                      <a:lnTo>
                        <a:pt x="426" y="74"/>
                      </a:lnTo>
                      <a:lnTo>
                        <a:pt x="414" y="62"/>
                      </a:lnTo>
                      <a:lnTo>
                        <a:pt x="403" y="50"/>
                      </a:lnTo>
                      <a:lnTo>
                        <a:pt x="390" y="39"/>
                      </a:lnTo>
                      <a:lnTo>
                        <a:pt x="377" y="31"/>
                      </a:lnTo>
                      <a:lnTo>
                        <a:pt x="364" y="23"/>
                      </a:lnTo>
                      <a:lnTo>
                        <a:pt x="350" y="19"/>
                      </a:lnTo>
                      <a:lnTo>
                        <a:pt x="336" y="14"/>
                      </a:lnTo>
                      <a:lnTo>
                        <a:pt x="320" y="9"/>
                      </a:lnTo>
                      <a:lnTo>
                        <a:pt x="290" y="6"/>
                      </a:lnTo>
                      <a:lnTo>
                        <a:pt x="274" y="4"/>
                      </a:lnTo>
                      <a:lnTo>
                        <a:pt x="258" y="6"/>
                      </a:lnTo>
                      <a:lnTo>
                        <a:pt x="242" y="8"/>
                      </a:lnTo>
                      <a:lnTo>
                        <a:pt x="228" y="11"/>
                      </a:lnTo>
                      <a:lnTo>
                        <a:pt x="213" y="12"/>
                      </a:lnTo>
                      <a:lnTo>
                        <a:pt x="205" y="12"/>
                      </a:lnTo>
                      <a:lnTo>
                        <a:pt x="199" y="12"/>
                      </a:lnTo>
                      <a:lnTo>
                        <a:pt x="191" y="12"/>
                      </a:lnTo>
                      <a:lnTo>
                        <a:pt x="185" y="12"/>
                      </a:lnTo>
                      <a:lnTo>
                        <a:pt x="177" y="11"/>
                      </a:lnTo>
                      <a:lnTo>
                        <a:pt x="170" y="11"/>
                      </a:lnTo>
                      <a:lnTo>
                        <a:pt x="162" y="9"/>
                      </a:lnTo>
                      <a:lnTo>
                        <a:pt x="156" y="9"/>
                      </a:lnTo>
                      <a:lnTo>
                        <a:pt x="150" y="8"/>
                      </a:lnTo>
                      <a:lnTo>
                        <a:pt x="142" y="8"/>
                      </a:lnTo>
                      <a:lnTo>
                        <a:pt x="135" y="6"/>
                      </a:lnTo>
                      <a:lnTo>
                        <a:pt x="129" y="4"/>
                      </a:lnTo>
                      <a:lnTo>
                        <a:pt x="123" y="4"/>
                      </a:lnTo>
                      <a:lnTo>
                        <a:pt x="115" y="3"/>
                      </a:lnTo>
                      <a:lnTo>
                        <a:pt x="108" y="1"/>
                      </a:lnTo>
                      <a:lnTo>
                        <a:pt x="102" y="1"/>
                      </a:lnTo>
                      <a:lnTo>
                        <a:pt x="95" y="1"/>
                      </a:lnTo>
                      <a:lnTo>
                        <a:pt x="88" y="0"/>
                      </a:lnTo>
                      <a:lnTo>
                        <a:pt x="81" y="0"/>
                      </a:lnTo>
                      <a:lnTo>
                        <a:pt x="73" y="0"/>
                      </a:lnTo>
                      <a:lnTo>
                        <a:pt x="67" y="0"/>
                      </a:lnTo>
                      <a:lnTo>
                        <a:pt x="60" y="1"/>
                      </a:lnTo>
                      <a:lnTo>
                        <a:pt x="53" y="3"/>
                      </a:lnTo>
                      <a:lnTo>
                        <a:pt x="45" y="3"/>
                      </a:lnTo>
                      <a:lnTo>
                        <a:pt x="38" y="4"/>
                      </a:lnTo>
                      <a:lnTo>
                        <a:pt x="30" y="8"/>
                      </a:lnTo>
                      <a:lnTo>
                        <a:pt x="24" y="9"/>
                      </a:lnTo>
                      <a:lnTo>
                        <a:pt x="16" y="12"/>
                      </a:lnTo>
                      <a:lnTo>
                        <a:pt x="6" y="23"/>
                      </a:lnTo>
                      <a:lnTo>
                        <a:pt x="2" y="33"/>
                      </a:lnTo>
                      <a:lnTo>
                        <a:pt x="0" y="38"/>
                      </a:lnTo>
                      <a:lnTo>
                        <a:pt x="3" y="44"/>
                      </a:lnTo>
                      <a:lnTo>
                        <a:pt x="10" y="52"/>
                      </a:lnTo>
                      <a:lnTo>
                        <a:pt x="18" y="58"/>
                      </a:lnTo>
                      <a:lnTo>
                        <a:pt x="22" y="62"/>
                      </a:lnTo>
                      <a:lnTo>
                        <a:pt x="30" y="65"/>
                      </a:lnTo>
                      <a:lnTo>
                        <a:pt x="37" y="66"/>
                      </a:lnTo>
                      <a:lnTo>
                        <a:pt x="45" y="68"/>
                      </a:lnTo>
                      <a:lnTo>
                        <a:pt x="53" y="70"/>
                      </a:lnTo>
                      <a:lnTo>
                        <a:pt x="60" y="71"/>
                      </a:lnTo>
                      <a:lnTo>
                        <a:pt x="68" y="71"/>
                      </a:lnTo>
                      <a:lnTo>
                        <a:pt x="76" y="71"/>
                      </a:lnTo>
                      <a:lnTo>
                        <a:pt x="83" y="71"/>
                      </a:lnTo>
                      <a:lnTo>
                        <a:pt x="92" y="70"/>
                      </a:lnTo>
                      <a:lnTo>
                        <a:pt x="100" y="70"/>
                      </a:lnTo>
                      <a:lnTo>
                        <a:pt x="108" y="68"/>
                      </a:lnTo>
                      <a:lnTo>
                        <a:pt x="116" y="68"/>
                      </a:lnTo>
                      <a:lnTo>
                        <a:pt x="124" y="66"/>
                      </a:lnTo>
                      <a:lnTo>
                        <a:pt x="132" y="65"/>
                      </a:lnTo>
                      <a:lnTo>
                        <a:pt x="140" y="63"/>
                      </a:lnTo>
                      <a:lnTo>
                        <a:pt x="148" y="62"/>
                      </a:lnTo>
                      <a:lnTo>
                        <a:pt x="156" y="60"/>
                      </a:lnTo>
                      <a:lnTo>
                        <a:pt x="164" y="58"/>
                      </a:lnTo>
                      <a:lnTo>
                        <a:pt x="172" y="57"/>
                      </a:lnTo>
                      <a:lnTo>
                        <a:pt x="180" y="55"/>
                      </a:lnTo>
                      <a:lnTo>
                        <a:pt x="196" y="54"/>
                      </a:lnTo>
                      <a:lnTo>
                        <a:pt x="210" y="52"/>
                      </a:lnTo>
                      <a:lnTo>
                        <a:pt x="224" y="52"/>
                      </a:lnTo>
                      <a:lnTo>
                        <a:pt x="239" y="52"/>
                      </a:lnTo>
                      <a:lnTo>
                        <a:pt x="253" y="54"/>
                      </a:lnTo>
                      <a:lnTo>
                        <a:pt x="266" y="58"/>
                      </a:lnTo>
                      <a:lnTo>
                        <a:pt x="280" y="63"/>
                      </a:lnTo>
                      <a:lnTo>
                        <a:pt x="294" y="70"/>
                      </a:lnTo>
                      <a:lnTo>
                        <a:pt x="312" y="74"/>
                      </a:lnTo>
                      <a:lnTo>
                        <a:pt x="329" y="77"/>
                      </a:lnTo>
                      <a:lnTo>
                        <a:pt x="347" y="82"/>
                      </a:lnTo>
                      <a:lnTo>
                        <a:pt x="364" y="87"/>
                      </a:lnTo>
                      <a:lnTo>
                        <a:pt x="382" y="92"/>
                      </a:lnTo>
                      <a:lnTo>
                        <a:pt x="399" y="98"/>
                      </a:lnTo>
                      <a:lnTo>
                        <a:pt x="417" y="104"/>
                      </a:lnTo>
                      <a:lnTo>
                        <a:pt x="434" y="111"/>
                      </a:lnTo>
                      <a:lnTo>
                        <a:pt x="450" y="117"/>
                      </a:lnTo>
                      <a:lnTo>
                        <a:pt x="465" y="127"/>
                      </a:lnTo>
                      <a:lnTo>
                        <a:pt x="479" y="136"/>
                      </a:lnTo>
                      <a:lnTo>
                        <a:pt x="490" y="146"/>
                      </a:lnTo>
                      <a:lnTo>
                        <a:pt x="501" y="158"/>
                      </a:lnTo>
                      <a:lnTo>
                        <a:pt x="509" y="171"/>
                      </a:lnTo>
                      <a:lnTo>
                        <a:pt x="541" y="1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6" name="Freeform 762"/>
                <p:cNvSpPr>
                  <a:spLocks/>
                </p:cNvSpPr>
                <p:nvPr/>
              </p:nvSpPr>
              <p:spPr bwMode="auto">
                <a:xfrm>
                  <a:off x="1110" y="1178"/>
                  <a:ext cx="308" cy="89"/>
                </a:xfrm>
                <a:custGeom>
                  <a:avLst/>
                  <a:gdLst>
                    <a:gd name="T0" fmla="*/ 1 w 615"/>
                    <a:gd name="T1" fmla="*/ 1 h 177"/>
                    <a:gd name="T2" fmla="*/ 1 w 615"/>
                    <a:gd name="T3" fmla="*/ 1 h 177"/>
                    <a:gd name="T4" fmla="*/ 1 w 615"/>
                    <a:gd name="T5" fmla="*/ 1 h 177"/>
                    <a:gd name="T6" fmla="*/ 1 w 615"/>
                    <a:gd name="T7" fmla="*/ 1 h 177"/>
                    <a:gd name="T8" fmla="*/ 1 w 615"/>
                    <a:gd name="T9" fmla="*/ 1 h 177"/>
                    <a:gd name="T10" fmla="*/ 1 w 615"/>
                    <a:gd name="T11" fmla="*/ 1 h 177"/>
                    <a:gd name="T12" fmla="*/ 1 w 615"/>
                    <a:gd name="T13" fmla="*/ 1 h 177"/>
                    <a:gd name="T14" fmla="*/ 1 w 615"/>
                    <a:gd name="T15" fmla="*/ 1 h 177"/>
                    <a:gd name="T16" fmla="*/ 1 w 615"/>
                    <a:gd name="T17" fmla="*/ 1 h 177"/>
                    <a:gd name="T18" fmla="*/ 1 w 615"/>
                    <a:gd name="T19" fmla="*/ 1 h 177"/>
                    <a:gd name="T20" fmla="*/ 1 w 615"/>
                    <a:gd name="T21" fmla="*/ 1 h 177"/>
                    <a:gd name="T22" fmla="*/ 1 w 615"/>
                    <a:gd name="T23" fmla="*/ 1 h 177"/>
                    <a:gd name="T24" fmla="*/ 1 w 615"/>
                    <a:gd name="T25" fmla="*/ 1 h 177"/>
                    <a:gd name="T26" fmla="*/ 1 w 615"/>
                    <a:gd name="T27" fmla="*/ 1 h 177"/>
                    <a:gd name="T28" fmla="*/ 1 w 615"/>
                    <a:gd name="T29" fmla="*/ 1 h 177"/>
                    <a:gd name="T30" fmla="*/ 1 w 615"/>
                    <a:gd name="T31" fmla="*/ 1 h 177"/>
                    <a:gd name="T32" fmla="*/ 1 w 615"/>
                    <a:gd name="T33" fmla="*/ 1 h 177"/>
                    <a:gd name="T34" fmla="*/ 1 w 615"/>
                    <a:gd name="T35" fmla="*/ 1 h 177"/>
                    <a:gd name="T36" fmla="*/ 1 w 615"/>
                    <a:gd name="T37" fmla="*/ 1 h 177"/>
                    <a:gd name="T38" fmla="*/ 1 w 615"/>
                    <a:gd name="T39" fmla="*/ 1 h 177"/>
                    <a:gd name="T40" fmla="*/ 1 w 615"/>
                    <a:gd name="T41" fmla="*/ 1 h 177"/>
                    <a:gd name="T42" fmla="*/ 1 w 615"/>
                    <a:gd name="T43" fmla="*/ 1 h 177"/>
                    <a:gd name="T44" fmla="*/ 1 w 615"/>
                    <a:gd name="T45" fmla="*/ 1 h 177"/>
                    <a:gd name="T46" fmla="*/ 1 w 615"/>
                    <a:gd name="T47" fmla="*/ 0 h 177"/>
                    <a:gd name="T48" fmla="*/ 1 w 615"/>
                    <a:gd name="T49" fmla="*/ 0 h 177"/>
                    <a:gd name="T50" fmla="*/ 1 w 615"/>
                    <a:gd name="T51" fmla="*/ 1 h 177"/>
                    <a:gd name="T52" fmla="*/ 1 w 615"/>
                    <a:gd name="T53" fmla="*/ 1 h 177"/>
                    <a:gd name="T54" fmla="*/ 1 w 615"/>
                    <a:gd name="T55" fmla="*/ 1 h 177"/>
                    <a:gd name="T56" fmla="*/ 1 w 615"/>
                    <a:gd name="T57" fmla="*/ 1 h 177"/>
                    <a:gd name="T58" fmla="*/ 1 w 615"/>
                    <a:gd name="T59" fmla="*/ 1 h 177"/>
                    <a:gd name="T60" fmla="*/ 1 w 615"/>
                    <a:gd name="T61" fmla="*/ 1 h 177"/>
                    <a:gd name="T62" fmla="*/ 1 w 615"/>
                    <a:gd name="T63" fmla="*/ 1 h 177"/>
                    <a:gd name="T64" fmla="*/ 1 w 615"/>
                    <a:gd name="T65" fmla="*/ 1 h 177"/>
                    <a:gd name="T66" fmla="*/ 1 w 615"/>
                    <a:gd name="T67" fmla="*/ 1 h 177"/>
                    <a:gd name="T68" fmla="*/ 1 w 615"/>
                    <a:gd name="T69" fmla="*/ 1 h 177"/>
                    <a:gd name="T70" fmla="*/ 1 w 615"/>
                    <a:gd name="T71" fmla="*/ 1 h 177"/>
                    <a:gd name="T72" fmla="*/ 1 w 615"/>
                    <a:gd name="T73" fmla="*/ 1 h 177"/>
                    <a:gd name="T74" fmla="*/ 1 w 615"/>
                    <a:gd name="T75" fmla="*/ 1 h 177"/>
                    <a:gd name="T76" fmla="*/ 1 w 615"/>
                    <a:gd name="T77" fmla="*/ 1 h 177"/>
                    <a:gd name="T78" fmla="*/ 1 w 615"/>
                    <a:gd name="T79" fmla="*/ 1 h 177"/>
                    <a:gd name="T80" fmla="*/ 1 w 615"/>
                    <a:gd name="T81" fmla="*/ 1 h 177"/>
                    <a:gd name="T82" fmla="*/ 1 w 615"/>
                    <a:gd name="T83" fmla="*/ 1 h 177"/>
                    <a:gd name="T84" fmla="*/ 1 w 615"/>
                    <a:gd name="T85" fmla="*/ 1 h 177"/>
                    <a:gd name="T86" fmla="*/ 1 w 615"/>
                    <a:gd name="T87" fmla="*/ 1 h 177"/>
                    <a:gd name="T88" fmla="*/ 1 w 615"/>
                    <a:gd name="T89" fmla="*/ 1 h 177"/>
                    <a:gd name="T90" fmla="*/ 1 w 615"/>
                    <a:gd name="T91" fmla="*/ 1 h 177"/>
                    <a:gd name="T92" fmla="*/ 1 w 615"/>
                    <a:gd name="T93" fmla="*/ 1 h 177"/>
                    <a:gd name="T94" fmla="*/ 1 w 615"/>
                    <a:gd name="T95" fmla="*/ 1 h 177"/>
                    <a:gd name="T96" fmla="*/ 1 w 615"/>
                    <a:gd name="T97" fmla="*/ 1 h 177"/>
                    <a:gd name="T98" fmla="*/ 1 w 615"/>
                    <a:gd name="T99" fmla="*/ 1 h 17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15"/>
                    <a:gd name="T151" fmla="*/ 0 h 177"/>
                    <a:gd name="T152" fmla="*/ 615 w 615"/>
                    <a:gd name="T153" fmla="*/ 177 h 17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15" h="177">
                      <a:moveTo>
                        <a:pt x="612" y="177"/>
                      </a:moveTo>
                      <a:lnTo>
                        <a:pt x="615" y="168"/>
                      </a:lnTo>
                      <a:lnTo>
                        <a:pt x="614" y="158"/>
                      </a:lnTo>
                      <a:lnTo>
                        <a:pt x="611" y="147"/>
                      </a:lnTo>
                      <a:lnTo>
                        <a:pt x="604" y="139"/>
                      </a:lnTo>
                      <a:lnTo>
                        <a:pt x="596" y="131"/>
                      </a:lnTo>
                      <a:lnTo>
                        <a:pt x="587" y="123"/>
                      </a:lnTo>
                      <a:lnTo>
                        <a:pt x="576" y="117"/>
                      </a:lnTo>
                      <a:lnTo>
                        <a:pt x="566" y="111"/>
                      </a:lnTo>
                      <a:lnTo>
                        <a:pt x="557" y="106"/>
                      </a:lnTo>
                      <a:lnTo>
                        <a:pt x="545" y="101"/>
                      </a:lnTo>
                      <a:lnTo>
                        <a:pt x="537" y="95"/>
                      </a:lnTo>
                      <a:lnTo>
                        <a:pt x="528" y="90"/>
                      </a:lnTo>
                      <a:lnTo>
                        <a:pt x="518" y="85"/>
                      </a:lnTo>
                      <a:lnTo>
                        <a:pt x="509" y="81"/>
                      </a:lnTo>
                      <a:lnTo>
                        <a:pt x="499" y="77"/>
                      </a:lnTo>
                      <a:lnTo>
                        <a:pt x="491" y="74"/>
                      </a:lnTo>
                      <a:lnTo>
                        <a:pt x="471" y="68"/>
                      </a:lnTo>
                      <a:lnTo>
                        <a:pt x="451" y="63"/>
                      </a:lnTo>
                      <a:lnTo>
                        <a:pt x="431" y="58"/>
                      </a:lnTo>
                      <a:lnTo>
                        <a:pt x="412" y="54"/>
                      </a:lnTo>
                      <a:lnTo>
                        <a:pt x="393" y="50"/>
                      </a:lnTo>
                      <a:lnTo>
                        <a:pt x="374" y="46"/>
                      </a:lnTo>
                      <a:lnTo>
                        <a:pt x="354" y="39"/>
                      </a:lnTo>
                      <a:lnTo>
                        <a:pt x="334" y="31"/>
                      </a:lnTo>
                      <a:lnTo>
                        <a:pt x="316" y="27"/>
                      </a:lnTo>
                      <a:lnTo>
                        <a:pt x="297" y="23"/>
                      </a:lnTo>
                      <a:lnTo>
                        <a:pt x="288" y="23"/>
                      </a:lnTo>
                      <a:lnTo>
                        <a:pt x="278" y="23"/>
                      </a:lnTo>
                      <a:lnTo>
                        <a:pt x="269" y="25"/>
                      </a:lnTo>
                      <a:lnTo>
                        <a:pt x="257" y="25"/>
                      </a:lnTo>
                      <a:lnTo>
                        <a:pt x="248" y="27"/>
                      </a:lnTo>
                      <a:lnTo>
                        <a:pt x="238" y="27"/>
                      </a:lnTo>
                      <a:lnTo>
                        <a:pt x="229" y="27"/>
                      </a:lnTo>
                      <a:lnTo>
                        <a:pt x="218" y="27"/>
                      </a:lnTo>
                      <a:lnTo>
                        <a:pt x="208" y="27"/>
                      </a:lnTo>
                      <a:lnTo>
                        <a:pt x="200" y="27"/>
                      </a:lnTo>
                      <a:lnTo>
                        <a:pt x="191" y="27"/>
                      </a:lnTo>
                      <a:lnTo>
                        <a:pt x="181" y="23"/>
                      </a:lnTo>
                      <a:lnTo>
                        <a:pt x="171" y="22"/>
                      </a:lnTo>
                      <a:lnTo>
                        <a:pt x="160" y="19"/>
                      </a:lnTo>
                      <a:lnTo>
                        <a:pt x="149" y="15"/>
                      </a:lnTo>
                      <a:lnTo>
                        <a:pt x="138" y="12"/>
                      </a:lnTo>
                      <a:lnTo>
                        <a:pt x="125" y="9"/>
                      </a:lnTo>
                      <a:lnTo>
                        <a:pt x="114" y="6"/>
                      </a:lnTo>
                      <a:lnTo>
                        <a:pt x="101" y="3"/>
                      </a:lnTo>
                      <a:lnTo>
                        <a:pt x="89" y="0"/>
                      </a:lnTo>
                      <a:lnTo>
                        <a:pt x="78" y="0"/>
                      </a:lnTo>
                      <a:lnTo>
                        <a:pt x="65" y="0"/>
                      </a:lnTo>
                      <a:lnTo>
                        <a:pt x="54" y="0"/>
                      </a:lnTo>
                      <a:lnTo>
                        <a:pt x="43" y="1"/>
                      </a:lnTo>
                      <a:lnTo>
                        <a:pt x="31" y="4"/>
                      </a:lnTo>
                      <a:lnTo>
                        <a:pt x="20" y="9"/>
                      </a:lnTo>
                      <a:lnTo>
                        <a:pt x="11" y="15"/>
                      </a:lnTo>
                      <a:lnTo>
                        <a:pt x="0" y="23"/>
                      </a:lnTo>
                      <a:lnTo>
                        <a:pt x="9" y="23"/>
                      </a:lnTo>
                      <a:lnTo>
                        <a:pt x="17" y="25"/>
                      </a:lnTo>
                      <a:lnTo>
                        <a:pt x="25" y="25"/>
                      </a:lnTo>
                      <a:lnTo>
                        <a:pt x="31" y="27"/>
                      </a:lnTo>
                      <a:lnTo>
                        <a:pt x="39" y="28"/>
                      </a:lnTo>
                      <a:lnTo>
                        <a:pt x="46" y="30"/>
                      </a:lnTo>
                      <a:lnTo>
                        <a:pt x="52" y="31"/>
                      </a:lnTo>
                      <a:lnTo>
                        <a:pt x="59" y="33"/>
                      </a:lnTo>
                      <a:lnTo>
                        <a:pt x="65" y="36"/>
                      </a:lnTo>
                      <a:lnTo>
                        <a:pt x="71" y="38"/>
                      </a:lnTo>
                      <a:lnTo>
                        <a:pt x="86" y="42"/>
                      </a:lnTo>
                      <a:lnTo>
                        <a:pt x="98" y="49"/>
                      </a:lnTo>
                      <a:lnTo>
                        <a:pt x="111" y="55"/>
                      </a:lnTo>
                      <a:lnTo>
                        <a:pt x="129" y="62"/>
                      </a:lnTo>
                      <a:lnTo>
                        <a:pt x="146" y="66"/>
                      </a:lnTo>
                      <a:lnTo>
                        <a:pt x="164" y="68"/>
                      </a:lnTo>
                      <a:lnTo>
                        <a:pt x="179" y="69"/>
                      </a:lnTo>
                      <a:lnTo>
                        <a:pt x="197" y="71"/>
                      </a:lnTo>
                      <a:lnTo>
                        <a:pt x="214" y="71"/>
                      </a:lnTo>
                      <a:lnTo>
                        <a:pt x="232" y="71"/>
                      </a:lnTo>
                      <a:lnTo>
                        <a:pt x="249" y="69"/>
                      </a:lnTo>
                      <a:lnTo>
                        <a:pt x="269" y="69"/>
                      </a:lnTo>
                      <a:lnTo>
                        <a:pt x="286" y="69"/>
                      </a:lnTo>
                      <a:lnTo>
                        <a:pt x="304" y="69"/>
                      </a:lnTo>
                      <a:lnTo>
                        <a:pt x="321" y="69"/>
                      </a:lnTo>
                      <a:lnTo>
                        <a:pt x="337" y="71"/>
                      </a:lnTo>
                      <a:lnTo>
                        <a:pt x="354" y="74"/>
                      </a:lnTo>
                      <a:lnTo>
                        <a:pt x="372" y="79"/>
                      </a:lnTo>
                      <a:lnTo>
                        <a:pt x="388" y="85"/>
                      </a:lnTo>
                      <a:lnTo>
                        <a:pt x="399" y="89"/>
                      </a:lnTo>
                      <a:lnTo>
                        <a:pt x="407" y="89"/>
                      </a:lnTo>
                      <a:lnTo>
                        <a:pt x="416" y="89"/>
                      </a:lnTo>
                      <a:lnTo>
                        <a:pt x="426" y="87"/>
                      </a:lnTo>
                      <a:lnTo>
                        <a:pt x="440" y="87"/>
                      </a:lnTo>
                      <a:lnTo>
                        <a:pt x="456" y="89"/>
                      </a:lnTo>
                      <a:lnTo>
                        <a:pt x="475" y="93"/>
                      </a:lnTo>
                      <a:lnTo>
                        <a:pt x="501" y="101"/>
                      </a:lnTo>
                      <a:lnTo>
                        <a:pt x="525" y="112"/>
                      </a:lnTo>
                      <a:lnTo>
                        <a:pt x="544" y="123"/>
                      </a:lnTo>
                      <a:lnTo>
                        <a:pt x="558" y="133"/>
                      </a:lnTo>
                      <a:lnTo>
                        <a:pt x="571" y="142"/>
                      </a:lnTo>
                      <a:lnTo>
                        <a:pt x="580" y="152"/>
                      </a:lnTo>
                      <a:lnTo>
                        <a:pt x="590" y="162"/>
                      </a:lnTo>
                      <a:lnTo>
                        <a:pt x="599" y="169"/>
                      </a:lnTo>
                      <a:lnTo>
                        <a:pt x="612" y="177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7" name="Freeform 763"/>
                <p:cNvSpPr>
                  <a:spLocks/>
                </p:cNvSpPr>
                <p:nvPr/>
              </p:nvSpPr>
              <p:spPr bwMode="auto">
                <a:xfrm>
                  <a:off x="962" y="1194"/>
                  <a:ext cx="163" cy="37"/>
                </a:xfrm>
                <a:custGeom>
                  <a:avLst/>
                  <a:gdLst>
                    <a:gd name="T0" fmla="*/ 1 w 324"/>
                    <a:gd name="T1" fmla="*/ 1 h 73"/>
                    <a:gd name="T2" fmla="*/ 1 w 324"/>
                    <a:gd name="T3" fmla="*/ 1 h 73"/>
                    <a:gd name="T4" fmla="*/ 1 w 324"/>
                    <a:gd name="T5" fmla="*/ 1 h 73"/>
                    <a:gd name="T6" fmla="*/ 1 w 324"/>
                    <a:gd name="T7" fmla="*/ 1 h 73"/>
                    <a:gd name="T8" fmla="*/ 1 w 324"/>
                    <a:gd name="T9" fmla="*/ 1 h 73"/>
                    <a:gd name="T10" fmla="*/ 1 w 324"/>
                    <a:gd name="T11" fmla="*/ 1 h 73"/>
                    <a:gd name="T12" fmla="*/ 1 w 324"/>
                    <a:gd name="T13" fmla="*/ 1 h 73"/>
                    <a:gd name="T14" fmla="*/ 1 w 324"/>
                    <a:gd name="T15" fmla="*/ 1 h 73"/>
                    <a:gd name="T16" fmla="*/ 1 w 324"/>
                    <a:gd name="T17" fmla="*/ 1 h 73"/>
                    <a:gd name="T18" fmla="*/ 1 w 324"/>
                    <a:gd name="T19" fmla="*/ 1 h 73"/>
                    <a:gd name="T20" fmla="*/ 1 w 324"/>
                    <a:gd name="T21" fmla="*/ 1 h 73"/>
                    <a:gd name="T22" fmla="*/ 1 w 324"/>
                    <a:gd name="T23" fmla="*/ 1 h 73"/>
                    <a:gd name="T24" fmla="*/ 1 w 324"/>
                    <a:gd name="T25" fmla="*/ 1 h 73"/>
                    <a:gd name="T26" fmla="*/ 1 w 324"/>
                    <a:gd name="T27" fmla="*/ 1 h 73"/>
                    <a:gd name="T28" fmla="*/ 1 w 324"/>
                    <a:gd name="T29" fmla="*/ 1 h 73"/>
                    <a:gd name="T30" fmla="*/ 1 w 324"/>
                    <a:gd name="T31" fmla="*/ 1 h 73"/>
                    <a:gd name="T32" fmla="*/ 1 w 324"/>
                    <a:gd name="T33" fmla="*/ 1 h 73"/>
                    <a:gd name="T34" fmla="*/ 1 w 324"/>
                    <a:gd name="T35" fmla="*/ 1 h 73"/>
                    <a:gd name="T36" fmla="*/ 1 w 324"/>
                    <a:gd name="T37" fmla="*/ 1 h 73"/>
                    <a:gd name="T38" fmla="*/ 1 w 324"/>
                    <a:gd name="T39" fmla="*/ 1 h 73"/>
                    <a:gd name="T40" fmla="*/ 1 w 324"/>
                    <a:gd name="T41" fmla="*/ 1 h 73"/>
                    <a:gd name="T42" fmla="*/ 1 w 324"/>
                    <a:gd name="T43" fmla="*/ 1 h 73"/>
                    <a:gd name="T44" fmla="*/ 1 w 324"/>
                    <a:gd name="T45" fmla="*/ 1 h 73"/>
                    <a:gd name="T46" fmla="*/ 1 w 324"/>
                    <a:gd name="T47" fmla="*/ 1 h 73"/>
                    <a:gd name="T48" fmla="*/ 1 w 324"/>
                    <a:gd name="T49" fmla="*/ 1 h 73"/>
                    <a:gd name="T50" fmla="*/ 1 w 324"/>
                    <a:gd name="T51" fmla="*/ 1 h 73"/>
                    <a:gd name="T52" fmla="*/ 1 w 324"/>
                    <a:gd name="T53" fmla="*/ 1 h 73"/>
                    <a:gd name="T54" fmla="*/ 1 w 324"/>
                    <a:gd name="T55" fmla="*/ 1 h 73"/>
                    <a:gd name="T56" fmla="*/ 1 w 324"/>
                    <a:gd name="T57" fmla="*/ 1 h 73"/>
                    <a:gd name="T58" fmla="*/ 1 w 324"/>
                    <a:gd name="T59" fmla="*/ 1 h 73"/>
                    <a:gd name="T60" fmla="*/ 1 w 324"/>
                    <a:gd name="T61" fmla="*/ 1 h 73"/>
                    <a:gd name="T62" fmla="*/ 1 w 324"/>
                    <a:gd name="T63" fmla="*/ 1 h 73"/>
                    <a:gd name="T64" fmla="*/ 1 w 324"/>
                    <a:gd name="T65" fmla="*/ 0 h 7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24"/>
                    <a:gd name="T100" fmla="*/ 0 h 73"/>
                    <a:gd name="T101" fmla="*/ 324 w 324"/>
                    <a:gd name="T102" fmla="*/ 73 h 7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24" h="73">
                      <a:moveTo>
                        <a:pt x="277" y="0"/>
                      </a:moveTo>
                      <a:lnTo>
                        <a:pt x="264" y="7"/>
                      </a:lnTo>
                      <a:lnTo>
                        <a:pt x="251" y="13"/>
                      </a:lnTo>
                      <a:lnTo>
                        <a:pt x="238" y="16"/>
                      </a:lnTo>
                      <a:lnTo>
                        <a:pt x="224" y="19"/>
                      </a:lnTo>
                      <a:lnTo>
                        <a:pt x="210" y="23"/>
                      </a:lnTo>
                      <a:lnTo>
                        <a:pt x="197" y="24"/>
                      </a:lnTo>
                      <a:lnTo>
                        <a:pt x="183" y="24"/>
                      </a:lnTo>
                      <a:lnTo>
                        <a:pt x="170" y="26"/>
                      </a:lnTo>
                      <a:lnTo>
                        <a:pt x="156" y="24"/>
                      </a:lnTo>
                      <a:lnTo>
                        <a:pt x="141" y="23"/>
                      </a:lnTo>
                      <a:lnTo>
                        <a:pt x="129" y="23"/>
                      </a:lnTo>
                      <a:lnTo>
                        <a:pt x="114" y="21"/>
                      </a:lnTo>
                      <a:lnTo>
                        <a:pt x="100" y="18"/>
                      </a:lnTo>
                      <a:lnTo>
                        <a:pt x="86" y="16"/>
                      </a:lnTo>
                      <a:lnTo>
                        <a:pt x="73" y="15"/>
                      </a:lnTo>
                      <a:lnTo>
                        <a:pt x="59" y="11"/>
                      </a:lnTo>
                      <a:lnTo>
                        <a:pt x="54" y="11"/>
                      </a:lnTo>
                      <a:lnTo>
                        <a:pt x="49" y="13"/>
                      </a:lnTo>
                      <a:lnTo>
                        <a:pt x="43" y="13"/>
                      </a:lnTo>
                      <a:lnTo>
                        <a:pt x="38" y="16"/>
                      </a:lnTo>
                      <a:lnTo>
                        <a:pt x="33" y="19"/>
                      </a:lnTo>
                      <a:lnTo>
                        <a:pt x="28" y="23"/>
                      </a:lnTo>
                      <a:lnTo>
                        <a:pt x="24" y="26"/>
                      </a:lnTo>
                      <a:lnTo>
                        <a:pt x="19" y="31"/>
                      </a:lnTo>
                      <a:lnTo>
                        <a:pt x="16" y="35"/>
                      </a:lnTo>
                      <a:lnTo>
                        <a:pt x="12" y="42"/>
                      </a:lnTo>
                      <a:lnTo>
                        <a:pt x="9" y="46"/>
                      </a:lnTo>
                      <a:lnTo>
                        <a:pt x="6" y="51"/>
                      </a:lnTo>
                      <a:lnTo>
                        <a:pt x="5" y="58"/>
                      </a:lnTo>
                      <a:lnTo>
                        <a:pt x="1" y="62"/>
                      </a:lnTo>
                      <a:lnTo>
                        <a:pt x="1" y="69"/>
                      </a:lnTo>
                      <a:lnTo>
                        <a:pt x="0" y="73"/>
                      </a:lnTo>
                      <a:lnTo>
                        <a:pt x="8" y="65"/>
                      </a:lnTo>
                      <a:lnTo>
                        <a:pt x="14" y="59"/>
                      </a:lnTo>
                      <a:lnTo>
                        <a:pt x="22" y="54"/>
                      </a:lnTo>
                      <a:lnTo>
                        <a:pt x="30" y="51"/>
                      </a:lnTo>
                      <a:lnTo>
                        <a:pt x="40" y="50"/>
                      </a:lnTo>
                      <a:lnTo>
                        <a:pt x="49" y="50"/>
                      </a:lnTo>
                      <a:lnTo>
                        <a:pt x="60" y="50"/>
                      </a:lnTo>
                      <a:lnTo>
                        <a:pt x="70" y="50"/>
                      </a:lnTo>
                      <a:lnTo>
                        <a:pt x="79" y="51"/>
                      </a:lnTo>
                      <a:lnTo>
                        <a:pt x="90" y="53"/>
                      </a:lnTo>
                      <a:lnTo>
                        <a:pt x="100" y="54"/>
                      </a:lnTo>
                      <a:lnTo>
                        <a:pt x="111" y="58"/>
                      </a:lnTo>
                      <a:lnTo>
                        <a:pt x="121" y="59"/>
                      </a:lnTo>
                      <a:lnTo>
                        <a:pt x="130" y="62"/>
                      </a:lnTo>
                      <a:lnTo>
                        <a:pt x="138" y="64"/>
                      </a:lnTo>
                      <a:lnTo>
                        <a:pt x="146" y="65"/>
                      </a:lnTo>
                      <a:lnTo>
                        <a:pt x="156" y="67"/>
                      </a:lnTo>
                      <a:lnTo>
                        <a:pt x="167" y="69"/>
                      </a:lnTo>
                      <a:lnTo>
                        <a:pt x="178" y="70"/>
                      </a:lnTo>
                      <a:lnTo>
                        <a:pt x="189" y="70"/>
                      </a:lnTo>
                      <a:lnTo>
                        <a:pt x="202" y="69"/>
                      </a:lnTo>
                      <a:lnTo>
                        <a:pt x="215" y="67"/>
                      </a:lnTo>
                      <a:lnTo>
                        <a:pt x="227" y="67"/>
                      </a:lnTo>
                      <a:lnTo>
                        <a:pt x="242" y="64"/>
                      </a:lnTo>
                      <a:lnTo>
                        <a:pt x="254" y="62"/>
                      </a:lnTo>
                      <a:lnTo>
                        <a:pt x="267" y="59"/>
                      </a:lnTo>
                      <a:lnTo>
                        <a:pt x="278" y="56"/>
                      </a:lnTo>
                      <a:lnTo>
                        <a:pt x="289" y="51"/>
                      </a:lnTo>
                      <a:lnTo>
                        <a:pt x="300" y="46"/>
                      </a:lnTo>
                      <a:lnTo>
                        <a:pt x="308" y="42"/>
                      </a:lnTo>
                      <a:lnTo>
                        <a:pt x="316" y="37"/>
                      </a:lnTo>
                      <a:lnTo>
                        <a:pt x="324" y="31"/>
                      </a:lnTo>
                      <a:lnTo>
                        <a:pt x="277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8" name="Freeform 764"/>
                <p:cNvSpPr>
                  <a:spLocks/>
                </p:cNvSpPr>
                <p:nvPr/>
              </p:nvSpPr>
              <p:spPr bwMode="auto">
                <a:xfrm>
                  <a:off x="1452" y="1116"/>
                  <a:ext cx="151" cy="57"/>
                </a:xfrm>
                <a:custGeom>
                  <a:avLst/>
                  <a:gdLst>
                    <a:gd name="T0" fmla="*/ 1 w 300"/>
                    <a:gd name="T1" fmla="*/ 1 h 112"/>
                    <a:gd name="T2" fmla="*/ 1 w 300"/>
                    <a:gd name="T3" fmla="*/ 1 h 112"/>
                    <a:gd name="T4" fmla="*/ 1 w 300"/>
                    <a:gd name="T5" fmla="*/ 1 h 112"/>
                    <a:gd name="T6" fmla="*/ 1 w 300"/>
                    <a:gd name="T7" fmla="*/ 1 h 112"/>
                    <a:gd name="T8" fmla="*/ 1 w 300"/>
                    <a:gd name="T9" fmla="*/ 1 h 112"/>
                    <a:gd name="T10" fmla="*/ 1 w 300"/>
                    <a:gd name="T11" fmla="*/ 1 h 112"/>
                    <a:gd name="T12" fmla="*/ 1 w 300"/>
                    <a:gd name="T13" fmla="*/ 1 h 112"/>
                    <a:gd name="T14" fmla="*/ 1 w 300"/>
                    <a:gd name="T15" fmla="*/ 1 h 112"/>
                    <a:gd name="T16" fmla="*/ 1 w 300"/>
                    <a:gd name="T17" fmla="*/ 1 h 112"/>
                    <a:gd name="T18" fmla="*/ 1 w 300"/>
                    <a:gd name="T19" fmla="*/ 1 h 112"/>
                    <a:gd name="T20" fmla="*/ 1 w 300"/>
                    <a:gd name="T21" fmla="*/ 1 h 112"/>
                    <a:gd name="T22" fmla="*/ 1 w 300"/>
                    <a:gd name="T23" fmla="*/ 1 h 112"/>
                    <a:gd name="T24" fmla="*/ 1 w 300"/>
                    <a:gd name="T25" fmla="*/ 1 h 112"/>
                    <a:gd name="T26" fmla="*/ 1 w 300"/>
                    <a:gd name="T27" fmla="*/ 1 h 112"/>
                    <a:gd name="T28" fmla="*/ 1 w 300"/>
                    <a:gd name="T29" fmla="*/ 1 h 112"/>
                    <a:gd name="T30" fmla="*/ 1 w 300"/>
                    <a:gd name="T31" fmla="*/ 1 h 112"/>
                    <a:gd name="T32" fmla="*/ 1 w 300"/>
                    <a:gd name="T33" fmla="*/ 1 h 112"/>
                    <a:gd name="T34" fmla="*/ 1 w 300"/>
                    <a:gd name="T35" fmla="*/ 1 h 112"/>
                    <a:gd name="T36" fmla="*/ 1 w 300"/>
                    <a:gd name="T37" fmla="*/ 1 h 112"/>
                    <a:gd name="T38" fmla="*/ 1 w 300"/>
                    <a:gd name="T39" fmla="*/ 1 h 112"/>
                    <a:gd name="T40" fmla="*/ 1 w 300"/>
                    <a:gd name="T41" fmla="*/ 1 h 112"/>
                    <a:gd name="T42" fmla="*/ 1 w 300"/>
                    <a:gd name="T43" fmla="*/ 1 h 112"/>
                    <a:gd name="T44" fmla="*/ 1 w 300"/>
                    <a:gd name="T45" fmla="*/ 0 h 112"/>
                    <a:gd name="T46" fmla="*/ 1 w 300"/>
                    <a:gd name="T47" fmla="*/ 0 h 112"/>
                    <a:gd name="T48" fmla="*/ 1 w 300"/>
                    <a:gd name="T49" fmla="*/ 1 h 112"/>
                    <a:gd name="T50" fmla="*/ 1 w 300"/>
                    <a:gd name="T51" fmla="*/ 1 h 112"/>
                    <a:gd name="T52" fmla="*/ 1 w 300"/>
                    <a:gd name="T53" fmla="*/ 1 h 112"/>
                    <a:gd name="T54" fmla="*/ 1 w 300"/>
                    <a:gd name="T55" fmla="*/ 1 h 112"/>
                    <a:gd name="T56" fmla="*/ 1 w 300"/>
                    <a:gd name="T57" fmla="*/ 1 h 112"/>
                    <a:gd name="T58" fmla="*/ 1 w 300"/>
                    <a:gd name="T59" fmla="*/ 1 h 112"/>
                    <a:gd name="T60" fmla="*/ 1 w 300"/>
                    <a:gd name="T61" fmla="*/ 1 h 112"/>
                    <a:gd name="T62" fmla="*/ 1 w 300"/>
                    <a:gd name="T63" fmla="*/ 1 h 112"/>
                    <a:gd name="T64" fmla="*/ 1 w 300"/>
                    <a:gd name="T65" fmla="*/ 1 h 1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00"/>
                    <a:gd name="T100" fmla="*/ 0 h 112"/>
                    <a:gd name="T101" fmla="*/ 300 w 300"/>
                    <a:gd name="T102" fmla="*/ 112 h 11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00" h="112">
                      <a:moveTo>
                        <a:pt x="280" y="112"/>
                      </a:moveTo>
                      <a:lnTo>
                        <a:pt x="280" y="106"/>
                      </a:lnTo>
                      <a:lnTo>
                        <a:pt x="280" y="98"/>
                      </a:lnTo>
                      <a:lnTo>
                        <a:pt x="275" y="87"/>
                      </a:lnTo>
                      <a:lnTo>
                        <a:pt x="269" y="78"/>
                      </a:lnTo>
                      <a:lnTo>
                        <a:pt x="259" y="70"/>
                      </a:lnTo>
                      <a:lnTo>
                        <a:pt x="248" y="62"/>
                      </a:lnTo>
                      <a:lnTo>
                        <a:pt x="237" y="57"/>
                      </a:lnTo>
                      <a:lnTo>
                        <a:pt x="224" y="54"/>
                      </a:lnTo>
                      <a:lnTo>
                        <a:pt x="210" y="51"/>
                      </a:lnTo>
                      <a:lnTo>
                        <a:pt x="195" y="49"/>
                      </a:lnTo>
                      <a:lnTo>
                        <a:pt x="180" y="47"/>
                      </a:lnTo>
                      <a:lnTo>
                        <a:pt x="165" y="47"/>
                      </a:lnTo>
                      <a:lnTo>
                        <a:pt x="151" y="49"/>
                      </a:lnTo>
                      <a:lnTo>
                        <a:pt x="138" y="49"/>
                      </a:lnTo>
                      <a:lnTo>
                        <a:pt x="125" y="51"/>
                      </a:lnTo>
                      <a:lnTo>
                        <a:pt x="116" y="52"/>
                      </a:lnTo>
                      <a:lnTo>
                        <a:pt x="106" y="52"/>
                      </a:lnTo>
                      <a:lnTo>
                        <a:pt x="102" y="54"/>
                      </a:lnTo>
                      <a:lnTo>
                        <a:pt x="95" y="54"/>
                      </a:lnTo>
                      <a:lnTo>
                        <a:pt x="84" y="54"/>
                      </a:lnTo>
                      <a:lnTo>
                        <a:pt x="73" y="52"/>
                      </a:lnTo>
                      <a:lnTo>
                        <a:pt x="63" y="51"/>
                      </a:lnTo>
                      <a:lnTo>
                        <a:pt x="54" y="49"/>
                      </a:lnTo>
                      <a:lnTo>
                        <a:pt x="44" y="46"/>
                      </a:lnTo>
                      <a:lnTo>
                        <a:pt x="35" y="44"/>
                      </a:lnTo>
                      <a:lnTo>
                        <a:pt x="28" y="41"/>
                      </a:lnTo>
                      <a:lnTo>
                        <a:pt x="20" y="38"/>
                      </a:lnTo>
                      <a:lnTo>
                        <a:pt x="14" y="35"/>
                      </a:lnTo>
                      <a:lnTo>
                        <a:pt x="9" y="31"/>
                      </a:lnTo>
                      <a:lnTo>
                        <a:pt x="5" y="30"/>
                      </a:lnTo>
                      <a:lnTo>
                        <a:pt x="1" y="27"/>
                      </a:lnTo>
                      <a:lnTo>
                        <a:pt x="0" y="25"/>
                      </a:lnTo>
                      <a:lnTo>
                        <a:pt x="8" y="27"/>
                      </a:lnTo>
                      <a:lnTo>
                        <a:pt x="17" y="28"/>
                      </a:lnTo>
                      <a:lnTo>
                        <a:pt x="33" y="30"/>
                      </a:lnTo>
                      <a:lnTo>
                        <a:pt x="51" y="30"/>
                      </a:lnTo>
                      <a:lnTo>
                        <a:pt x="68" y="28"/>
                      </a:lnTo>
                      <a:lnTo>
                        <a:pt x="84" y="27"/>
                      </a:lnTo>
                      <a:lnTo>
                        <a:pt x="102" y="24"/>
                      </a:lnTo>
                      <a:lnTo>
                        <a:pt x="119" y="19"/>
                      </a:lnTo>
                      <a:lnTo>
                        <a:pt x="135" y="14"/>
                      </a:lnTo>
                      <a:lnTo>
                        <a:pt x="153" y="11"/>
                      </a:lnTo>
                      <a:lnTo>
                        <a:pt x="168" y="6"/>
                      </a:lnTo>
                      <a:lnTo>
                        <a:pt x="186" y="3"/>
                      </a:lnTo>
                      <a:lnTo>
                        <a:pt x="202" y="0"/>
                      </a:lnTo>
                      <a:lnTo>
                        <a:pt x="218" y="0"/>
                      </a:lnTo>
                      <a:lnTo>
                        <a:pt x="235" y="0"/>
                      </a:lnTo>
                      <a:lnTo>
                        <a:pt x="250" y="1"/>
                      </a:lnTo>
                      <a:lnTo>
                        <a:pt x="265" y="4"/>
                      </a:lnTo>
                      <a:lnTo>
                        <a:pt x="269" y="6"/>
                      </a:lnTo>
                      <a:lnTo>
                        <a:pt x="273" y="8"/>
                      </a:lnTo>
                      <a:lnTo>
                        <a:pt x="280" y="12"/>
                      </a:lnTo>
                      <a:lnTo>
                        <a:pt x="285" y="17"/>
                      </a:lnTo>
                      <a:lnTo>
                        <a:pt x="289" y="22"/>
                      </a:lnTo>
                      <a:lnTo>
                        <a:pt x="294" y="30"/>
                      </a:lnTo>
                      <a:lnTo>
                        <a:pt x="297" y="36"/>
                      </a:lnTo>
                      <a:lnTo>
                        <a:pt x="299" y="44"/>
                      </a:lnTo>
                      <a:lnTo>
                        <a:pt x="300" y="52"/>
                      </a:lnTo>
                      <a:lnTo>
                        <a:pt x="300" y="60"/>
                      </a:lnTo>
                      <a:lnTo>
                        <a:pt x="300" y="68"/>
                      </a:lnTo>
                      <a:lnTo>
                        <a:pt x="299" y="78"/>
                      </a:lnTo>
                      <a:lnTo>
                        <a:pt x="297" y="84"/>
                      </a:lnTo>
                      <a:lnTo>
                        <a:pt x="294" y="92"/>
                      </a:lnTo>
                      <a:lnTo>
                        <a:pt x="291" y="100"/>
                      </a:lnTo>
                      <a:lnTo>
                        <a:pt x="286" y="106"/>
                      </a:lnTo>
                      <a:lnTo>
                        <a:pt x="280" y="112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9" name="Freeform 765"/>
                <p:cNvSpPr>
                  <a:spLocks/>
                </p:cNvSpPr>
                <p:nvPr/>
              </p:nvSpPr>
              <p:spPr bwMode="auto">
                <a:xfrm>
                  <a:off x="1355" y="1132"/>
                  <a:ext cx="109" cy="22"/>
                </a:xfrm>
                <a:custGeom>
                  <a:avLst/>
                  <a:gdLst>
                    <a:gd name="T0" fmla="*/ 1 w 218"/>
                    <a:gd name="T1" fmla="*/ 0 h 45"/>
                    <a:gd name="T2" fmla="*/ 1 w 218"/>
                    <a:gd name="T3" fmla="*/ 0 h 45"/>
                    <a:gd name="T4" fmla="*/ 1 w 218"/>
                    <a:gd name="T5" fmla="*/ 0 h 45"/>
                    <a:gd name="T6" fmla="*/ 1 w 218"/>
                    <a:gd name="T7" fmla="*/ 0 h 45"/>
                    <a:gd name="T8" fmla="*/ 1 w 218"/>
                    <a:gd name="T9" fmla="*/ 0 h 45"/>
                    <a:gd name="T10" fmla="*/ 1 w 218"/>
                    <a:gd name="T11" fmla="*/ 0 h 45"/>
                    <a:gd name="T12" fmla="*/ 1 w 218"/>
                    <a:gd name="T13" fmla="*/ 0 h 45"/>
                    <a:gd name="T14" fmla="*/ 1 w 218"/>
                    <a:gd name="T15" fmla="*/ 0 h 45"/>
                    <a:gd name="T16" fmla="*/ 1 w 218"/>
                    <a:gd name="T17" fmla="*/ 0 h 45"/>
                    <a:gd name="T18" fmla="*/ 1 w 218"/>
                    <a:gd name="T19" fmla="*/ 0 h 45"/>
                    <a:gd name="T20" fmla="*/ 1 w 218"/>
                    <a:gd name="T21" fmla="*/ 0 h 45"/>
                    <a:gd name="T22" fmla="*/ 1 w 218"/>
                    <a:gd name="T23" fmla="*/ 0 h 45"/>
                    <a:gd name="T24" fmla="*/ 1 w 218"/>
                    <a:gd name="T25" fmla="*/ 0 h 45"/>
                    <a:gd name="T26" fmla="*/ 1 w 218"/>
                    <a:gd name="T27" fmla="*/ 0 h 45"/>
                    <a:gd name="T28" fmla="*/ 1 w 218"/>
                    <a:gd name="T29" fmla="*/ 0 h 45"/>
                    <a:gd name="T30" fmla="*/ 1 w 218"/>
                    <a:gd name="T31" fmla="*/ 0 h 45"/>
                    <a:gd name="T32" fmla="*/ 1 w 218"/>
                    <a:gd name="T33" fmla="*/ 0 h 45"/>
                    <a:gd name="T34" fmla="*/ 0 w 218"/>
                    <a:gd name="T35" fmla="*/ 0 h 45"/>
                    <a:gd name="T36" fmla="*/ 1 w 218"/>
                    <a:gd name="T37" fmla="*/ 0 h 45"/>
                    <a:gd name="T38" fmla="*/ 1 w 218"/>
                    <a:gd name="T39" fmla="*/ 0 h 45"/>
                    <a:gd name="T40" fmla="*/ 1 w 218"/>
                    <a:gd name="T41" fmla="*/ 0 h 45"/>
                    <a:gd name="T42" fmla="*/ 1 w 218"/>
                    <a:gd name="T43" fmla="*/ 0 h 45"/>
                    <a:gd name="T44" fmla="*/ 1 w 218"/>
                    <a:gd name="T45" fmla="*/ 0 h 45"/>
                    <a:gd name="T46" fmla="*/ 1 w 218"/>
                    <a:gd name="T47" fmla="*/ 0 h 45"/>
                    <a:gd name="T48" fmla="*/ 1 w 218"/>
                    <a:gd name="T49" fmla="*/ 0 h 45"/>
                    <a:gd name="T50" fmla="*/ 1 w 218"/>
                    <a:gd name="T51" fmla="*/ 0 h 45"/>
                    <a:gd name="T52" fmla="*/ 1 w 218"/>
                    <a:gd name="T53" fmla="*/ 0 h 45"/>
                    <a:gd name="T54" fmla="*/ 1 w 218"/>
                    <a:gd name="T55" fmla="*/ 0 h 45"/>
                    <a:gd name="T56" fmla="*/ 1 w 218"/>
                    <a:gd name="T57" fmla="*/ 0 h 45"/>
                    <a:gd name="T58" fmla="*/ 1 w 218"/>
                    <a:gd name="T59" fmla="*/ 0 h 45"/>
                    <a:gd name="T60" fmla="*/ 1 w 218"/>
                    <a:gd name="T61" fmla="*/ 0 h 45"/>
                    <a:gd name="T62" fmla="*/ 1 w 218"/>
                    <a:gd name="T63" fmla="*/ 0 h 45"/>
                    <a:gd name="T64" fmla="*/ 1 w 218"/>
                    <a:gd name="T65" fmla="*/ 0 h 45"/>
                    <a:gd name="T66" fmla="*/ 1 w 218"/>
                    <a:gd name="T67" fmla="*/ 0 h 45"/>
                    <a:gd name="T68" fmla="*/ 1 w 218"/>
                    <a:gd name="T69" fmla="*/ 0 h 4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8"/>
                    <a:gd name="T106" fmla="*/ 0 h 45"/>
                    <a:gd name="T107" fmla="*/ 218 w 218"/>
                    <a:gd name="T108" fmla="*/ 45 h 4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8" h="45">
                      <a:moveTo>
                        <a:pt x="218" y="20"/>
                      </a:moveTo>
                      <a:lnTo>
                        <a:pt x="211" y="23"/>
                      </a:lnTo>
                      <a:lnTo>
                        <a:pt x="205" y="26"/>
                      </a:lnTo>
                      <a:lnTo>
                        <a:pt x="192" y="31"/>
                      </a:lnTo>
                      <a:lnTo>
                        <a:pt x="178" y="35"/>
                      </a:lnTo>
                      <a:lnTo>
                        <a:pt x="162" y="40"/>
                      </a:lnTo>
                      <a:lnTo>
                        <a:pt x="146" y="42"/>
                      </a:lnTo>
                      <a:lnTo>
                        <a:pt x="130" y="43"/>
                      </a:lnTo>
                      <a:lnTo>
                        <a:pt x="113" y="45"/>
                      </a:lnTo>
                      <a:lnTo>
                        <a:pt x="97" y="43"/>
                      </a:lnTo>
                      <a:lnTo>
                        <a:pt x="81" y="42"/>
                      </a:lnTo>
                      <a:lnTo>
                        <a:pt x="65" y="40"/>
                      </a:lnTo>
                      <a:lnTo>
                        <a:pt x="51" y="35"/>
                      </a:lnTo>
                      <a:lnTo>
                        <a:pt x="38" y="31"/>
                      </a:lnTo>
                      <a:lnTo>
                        <a:pt x="25" y="26"/>
                      </a:lnTo>
                      <a:lnTo>
                        <a:pt x="14" y="18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3" y="5"/>
                      </a:lnTo>
                      <a:lnTo>
                        <a:pt x="8" y="8"/>
                      </a:lnTo>
                      <a:lnTo>
                        <a:pt x="19" y="15"/>
                      </a:lnTo>
                      <a:lnTo>
                        <a:pt x="30" y="20"/>
                      </a:lnTo>
                      <a:lnTo>
                        <a:pt x="43" y="23"/>
                      </a:lnTo>
                      <a:lnTo>
                        <a:pt x="57" y="24"/>
                      </a:lnTo>
                      <a:lnTo>
                        <a:pt x="71" y="26"/>
                      </a:lnTo>
                      <a:lnTo>
                        <a:pt x="87" y="26"/>
                      </a:lnTo>
                      <a:lnTo>
                        <a:pt x="103" y="26"/>
                      </a:lnTo>
                      <a:lnTo>
                        <a:pt x="119" y="26"/>
                      </a:lnTo>
                      <a:lnTo>
                        <a:pt x="135" y="24"/>
                      </a:lnTo>
                      <a:lnTo>
                        <a:pt x="149" y="24"/>
                      </a:lnTo>
                      <a:lnTo>
                        <a:pt x="165" y="23"/>
                      </a:lnTo>
                      <a:lnTo>
                        <a:pt x="179" y="21"/>
                      </a:lnTo>
                      <a:lnTo>
                        <a:pt x="194" y="20"/>
                      </a:lnTo>
                      <a:lnTo>
                        <a:pt x="207" y="20"/>
                      </a:lnTo>
                      <a:lnTo>
                        <a:pt x="218" y="2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0" name="Freeform 766"/>
                <p:cNvSpPr>
                  <a:spLocks/>
                </p:cNvSpPr>
                <p:nvPr/>
              </p:nvSpPr>
              <p:spPr bwMode="auto">
                <a:xfrm>
                  <a:off x="1382" y="1077"/>
                  <a:ext cx="90" cy="28"/>
                </a:xfrm>
                <a:custGeom>
                  <a:avLst/>
                  <a:gdLst>
                    <a:gd name="T0" fmla="*/ 0 w 182"/>
                    <a:gd name="T1" fmla="*/ 0 h 55"/>
                    <a:gd name="T2" fmla="*/ 0 w 182"/>
                    <a:gd name="T3" fmla="*/ 1 h 55"/>
                    <a:gd name="T4" fmla="*/ 0 w 182"/>
                    <a:gd name="T5" fmla="*/ 1 h 55"/>
                    <a:gd name="T6" fmla="*/ 0 w 182"/>
                    <a:gd name="T7" fmla="*/ 1 h 55"/>
                    <a:gd name="T8" fmla="*/ 0 w 182"/>
                    <a:gd name="T9" fmla="*/ 1 h 55"/>
                    <a:gd name="T10" fmla="*/ 0 w 182"/>
                    <a:gd name="T11" fmla="*/ 1 h 55"/>
                    <a:gd name="T12" fmla="*/ 0 w 182"/>
                    <a:gd name="T13" fmla="*/ 1 h 55"/>
                    <a:gd name="T14" fmla="*/ 0 w 182"/>
                    <a:gd name="T15" fmla="*/ 1 h 55"/>
                    <a:gd name="T16" fmla="*/ 0 w 182"/>
                    <a:gd name="T17" fmla="*/ 1 h 55"/>
                    <a:gd name="T18" fmla="*/ 0 w 182"/>
                    <a:gd name="T19" fmla="*/ 1 h 55"/>
                    <a:gd name="T20" fmla="*/ 0 w 182"/>
                    <a:gd name="T21" fmla="*/ 1 h 55"/>
                    <a:gd name="T22" fmla="*/ 0 w 182"/>
                    <a:gd name="T23" fmla="*/ 1 h 55"/>
                    <a:gd name="T24" fmla="*/ 0 w 182"/>
                    <a:gd name="T25" fmla="*/ 1 h 55"/>
                    <a:gd name="T26" fmla="*/ 0 w 182"/>
                    <a:gd name="T27" fmla="*/ 1 h 55"/>
                    <a:gd name="T28" fmla="*/ 0 w 182"/>
                    <a:gd name="T29" fmla="*/ 1 h 55"/>
                    <a:gd name="T30" fmla="*/ 0 w 182"/>
                    <a:gd name="T31" fmla="*/ 1 h 55"/>
                    <a:gd name="T32" fmla="*/ 0 w 182"/>
                    <a:gd name="T33" fmla="*/ 1 h 55"/>
                    <a:gd name="T34" fmla="*/ 0 w 182"/>
                    <a:gd name="T35" fmla="*/ 1 h 55"/>
                    <a:gd name="T36" fmla="*/ 0 w 182"/>
                    <a:gd name="T37" fmla="*/ 1 h 55"/>
                    <a:gd name="T38" fmla="*/ 0 w 182"/>
                    <a:gd name="T39" fmla="*/ 1 h 55"/>
                    <a:gd name="T40" fmla="*/ 0 w 182"/>
                    <a:gd name="T41" fmla="*/ 1 h 55"/>
                    <a:gd name="T42" fmla="*/ 0 w 182"/>
                    <a:gd name="T43" fmla="*/ 1 h 55"/>
                    <a:gd name="T44" fmla="*/ 0 w 182"/>
                    <a:gd name="T45" fmla="*/ 1 h 55"/>
                    <a:gd name="T46" fmla="*/ 0 w 182"/>
                    <a:gd name="T47" fmla="*/ 1 h 55"/>
                    <a:gd name="T48" fmla="*/ 0 w 182"/>
                    <a:gd name="T49" fmla="*/ 1 h 55"/>
                    <a:gd name="T50" fmla="*/ 0 w 182"/>
                    <a:gd name="T51" fmla="*/ 1 h 55"/>
                    <a:gd name="T52" fmla="*/ 0 w 182"/>
                    <a:gd name="T53" fmla="*/ 1 h 55"/>
                    <a:gd name="T54" fmla="*/ 0 w 182"/>
                    <a:gd name="T55" fmla="*/ 1 h 55"/>
                    <a:gd name="T56" fmla="*/ 0 w 182"/>
                    <a:gd name="T57" fmla="*/ 1 h 55"/>
                    <a:gd name="T58" fmla="*/ 0 w 182"/>
                    <a:gd name="T59" fmla="*/ 1 h 55"/>
                    <a:gd name="T60" fmla="*/ 0 w 182"/>
                    <a:gd name="T61" fmla="*/ 1 h 55"/>
                    <a:gd name="T62" fmla="*/ 0 w 182"/>
                    <a:gd name="T63" fmla="*/ 1 h 55"/>
                    <a:gd name="T64" fmla="*/ 0 w 182"/>
                    <a:gd name="T65" fmla="*/ 1 h 55"/>
                    <a:gd name="T66" fmla="*/ 0 w 182"/>
                    <a:gd name="T67" fmla="*/ 1 h 55"/>
                    <a:gd name="T68" fmla="*/ 0 w 182"/>
                    <a:gd name="T69" fmla="*/ 1 h 55"/>
                    <a:gd name="T70" fmla="*/ 0 w 182"/>
                    <a:gd name="T71" fmla="*/ 1 h 55"/>
                    <a:gd name="T72" fmla="*/ 0 w 182"/>
                    <a:gd name="T73" fmla="*/ 1 h 55"/>
                    <a:gd name="T74" fmla="*/ 0 w 182"/>
                    <a:gd name="T75" fmla="*/ 1 h 55"/>
                    <a:gd name="T76" fmla="*/ 0 w 182"/>
                    <a:gd name="T77" fmla="*/ 1 h 55"/>
                    <a:gd name="T78" fmla="*/ 0 w 182"/>
                    <a:gd name="T79" fmla="*/ 1 h 55"/>
                    <a:gd name="T80" fmla="*/ 0 w 182"/>
                    <a:gd name="T81" fmla="*/ 1 h 55"/>
                    <a:gd name="T82" fmla="*/ 0 w 182"/>
                    <a:gd name="T83" fmla="*/ 1 h 55"/>
                    <a:gd name="T84" fmla="*/ 0 w 182"/>
                    <a:gd name="T85" fmla="*/ 1 h 55"/>
                    <a:gd name="T86" fmla="*/ 0 w 182"/>
                    <a:gd name="T87" fmla="*/ 1 h 55"/>
                    <a:gd name="T88" fmla="*/ 0 w 182"/>
                    <a:gd name="T89" fmla="*/ 1 h 55"/>
                    <a:gd name="T90" fmla="*/ 0 w 182"/>
                    <a:gd name="T91" fmla="*/ 1 h 55"/>
                    <a:gd name="T92" fmla="*/ 0 w 182"/>
                    <a:gd name="T93" fmla="*/ 1 h 55"/>
                    <a:gd name="T94" fmla="*/ 0 w 182"/>
                    <a:gd name="T95" fmla="*/ 1 h 55"/>
                    <a:gd name="T96" fmla="*/ 0 w 182"/>
                    <a:gd name="T97" fmla="*/ 1 h 55"/>
                    <a:gd name="T98" fmla="*/ 0 w 182"/>
                    <a:gd name="T99" fmla="*/ 1 h 55"/>
                    <a:gd name="T100" fmla="*/ 0 w 182"/>
                    <a:gd name="T101" fmla="*/ 0 h 5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2"/>
                    <a:gd name="T154" fmla="*/ 0 h 55"/>
                    <a:gd name="T155" fmla="*/ 182 w 182"/>
                    <a:gd name="T156" fmla="*/ 55 h 5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2" h="55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8" y="3"/>
                      </a:lnTo>
                      <a:lnTo>
                        <a:pt x="16" y="6"/>
                      </a:lnTo>
                      <a:lnTo>
                        <a:pt x="24" y="8"/>
                      </a:lnTo>
                      <a:lnTo>
                        <a:pt x="30" y="11"/>
                      </a:lnTo>
                      <a:lnTo>
                        <a:pt x="38" y="14"/>
                      </a:lnTo>
                      <a:lnTo>
                        <a:pt x="45" y="16"/>
                      </a:lnTo>
                      <a:lnTo>
                        <a:pt x="53" y="19"/>
                      </a:lnTo>
                      <a:lnTo>
                        <a:pt x="59" y="21"/>
                      </a:lnTo>
                      <a:lnTo>
                        <a:pt x="65" y="24"/>
                      </a:lnTo>
                      <a:lnTo>
                        <a:pt x="72" y="27"/>
                      </a:lnTo>
                      <a:lnTo>
                        <a:pt x="80" y="30"/>
                      </a:lnTo>
                      <a:lnTo>
                        <a:pt x="86" y="35"/>
                      </a:lnTo>
                      <a:lnTo>
                        <a:pt x="92" y="40"/>
                      </a:lnTo>
                      <a:lnTo>
                        <a:pt x="99" y="44"/>
                      </a:lnTo>
                      <a:lnTo>
                        <a:pt x="105" y="49"/>
                      </a:lnTo>
                      <a:lnTo>
                        <a:pt x="112" y="55"/>
                      </a:lnTo>
                      <a:lnTo>
                        <a:pt x="115" y="52"/>
                      </a:lnTo>
                      <a:lnTo>
                        <a:pt x="118" y="51"/>
                      </a:lnTo>
                      <a:lnTo>
                        <a:pt x="121" y="48"/>
                      </a:lnTo>
                      <a:lnTo>
                        <a:pt x="126" y="44"/>
                      </a:lnTo>
                      <a:lnTo>
                        <a:pt x="129" y="43"/>
                      </a:lnTo>
                      <a:lnTo>
                        <a:pt x="134" y="40"/>
                      </a:lnTo>
                      <a:lnTo>
                        <a:pt x="139" y="36"/>
                      </a:lnTo>
                      <a:lnTo>
                        <a:pt x="143" y="35"/>
                      </a:lnTo>
                      <a:lnTo>
                        <a:pt x="148" y="33"/>
                      </a:lnTo>
                      <a:lnTo>
                        <a:pt x="153" y="30"/>
                      </a:lnTo>
                      <a:lnTo>
                        <a:pt x="158" y="28"/>
                      </a:lnTo>
                      <a:lnTo>
                        <a:pt x="162" y="28"/>
                      </a:lnTo>
                      <a:lnTo>
                        <a:pt x="167" y="27"/>
                      </a:lnTo>
                      <a:lnTo>
                        <a:pt x="172" y="25"/>
                      </a:lnTo>
                      <a:lnTo>
                        <a:pt x="177" y="25"/>
                      </a:lnTo>
                      <a:lnTo>
                        <a:pt x="182" y="25"/>
                      </a:lnTo>
                      <a:lnTo>
                        <a:pt x="174" y="25"/>
                      </a:lnTo>
                      <a:lnTo>
                        <a:pt x="169" y="25"/>
                      </a:lnTo>
                      <a:lnTo>
                        <a:pt x="156" y="25"/>
                      </a:lnTo>
                      <a:lnTo>
                        <a:pt x="145" y="24"/>
                      </a:lnTo>
                      <a:lnTo>
                        <a:pt x="134" y="24"/>
                      </a:lnTo>
                      <a:lnTo>
                        <a:pt x="121" y="24"/>
                      </a:lnTo>
                      <a:lnTo>
                        <a:pt x="110" y="22"/>
                      </a:lnTo>
                      <a:lnTo>
                        <a:pt x="99" y="21"/>
                      </a:lnTo>
                      <a:lnTo>
                        <a:pt x="88" y="21"/>
                      </a:lnTo>
                      <a:lnTo>
                        <a:pt x="77" y="19"/>
                      </a:lnTo>
                      <a:lnTo>
                        <a:pt x="65" y="16"/>
                      </a:lnTo>
                      <a:lnTo>
                        <a:pt x="54" y="16"/>
                      </a:lnTo>
                      <a:lnTo>
                        <a:pt x="43" y="13"/>
                      </a:lnTo>
                      <a:lnTo>
                        <a:pt x="34" y="9"/>
                      </a:lnTo>
                      <a:lnTo>
                        <a:pt x="22" y="8"/>
                      </a:lnTo>
                      <a:lnTo>
                        <a:pt x="1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1" name="Freeform 767"/>
                <p:cNvSpPr>
                  <a:spLocks/>
                </p:cNvSpPr>
                <p:nvPr/>
              </p:nvSpPr>
              <p:spPr bwMode="auto">
                <a:xfrm>
                  <a:off x="1192" y="1099"/>
                  <a:ext cx="180" cy="28"/>
                </a:xfrm>
                <a:custGeom>
                  <a:avLst/>
                  <a:gdLst>
                    <a:gd name="T0" fmla="*/ 1 w 359"/>
                    <a:gd name="T1" fmla="*/ 0 h 57"/>
                    <a:gd name="T2" fmla="*/ 1 w 359"/>
                    <a:gd name="T3" fmla="*/ 0 h 57"/>
                    <a:gd name="T4" fmla="*/ 1 w 359"/>
                    <a:gd name="T5" fmla="*/ 0 h 57"/>
                    <a:gd name="T6" fmla="*/ 1 w 359"/>
                    <a:gd name="T7" fmla="*/ 0 h 57"/>
                    <a:gd name="T8" fmla="*/ 1 w 359"/>
                    <a:gd name="T9" fmla="*/ 0 h 57"/>
                    <a:gd name="T10" fmla="*/ 1 w 359"/>
                    <a:gd name="T11" fmla="*/ 0 h 57"/>
                    <a:gd name="T12" fmla="*/ 1 w 359"/>
                    <a:gd name="T13" fmla="*/ 0 h 57"/>
                    <a:gd name="T14" fmla="*/ 1 w 359"/>
                    <a:gd name="T15" fmla="*/ 0 h 57"/>
                    <a:gd name="T16" fmla="*/ 1 w 359"/>
                    <a:gd name="T17" fmla="*/ 0 h 57"/>
                    <a:gd name="T18" fmla="*/ 1 w 359"/>
                    <a:gd name="T19" fmla="*/ 0 h 57"/>
                    <a:gd name="T20" fmla="*/ 1 w 359"/>
                    <a:gd name="T21" fmla="*/ 0 h 57"/>
                    <a:gd name="T22" fmla="*/ 1 w 359"/>
                    <a:gd name="T23" fmla="*/ 0 h 57"/>
                    <a:gd name="T24" fmla="*/ 1 w 359"/>
                    <a:gd name="T25" fmla="*/ 0 h 57"/>
                    <a:gd name="T26" fmla="*/ 1 w 359"/>
                    <a:gd name="T27" fmla="*/ 0 h 57"/>
                    <a:gd name="T28" fmla="*/ 1 w 359"/>
                    <a:gd name="T29" fmla="*/ 0 h 57"/>
                    <a:gd name="T30" fmla="*/ 1 w 359"/>
                    <a:gd name="T31" fmla="*/ 0 h 57"/>
                    <a:gd name="T32" fmla="*/ 1 w 359"/>
                    <a:gd name="T33" fmla="*/ 0 h 57"/>
                    <a:gd name="T34" fmla="*/ 1 w 359"/>
                    <a:gd name="T35" fmla="*/ 0 h 57"/>
                    <a:gd name="T36" fmla="*/ 1 w 359"/>
                    <a:gd name="T37" fmla="*/ 0 h 57"/>
                    <a:gd name="T38" fmla="*/ 1 w 359"/>
                    <a:gd name="T39" fmla="*/ 0 h 57"/>
                    <a:gd name="T40" fmla="*/ 1 w 359"/>
                    <a:gd name="T41" fmla="*/ 0 h 57"/>
                    <a:gd name="T42" fmla="*/ 1 w 359"/>
                    <a:gd name="T43" fmla="*/ 0 h 57"/>
                    <a:gd name="T44" fmla="*/ 1 w 359"/>
                    <a:gd name="T45" fmla="*/ 0 h 57"/>
                    <a:gd name="T46" fmla="*/ 1 w 359"/>
                    <a:gd name="T47" fmla="*/ 0 h 57"/>
                    <a:gd name="T48" fmla="*/ 1 w 359"/>
                    <a:gd name="T49" fmla="*/ 0 h 57"/>
                    <a:gd name="T50" fmla="*/ 1 w 359"/>
                    <a:gd name="T51" fmla="*/ 0 h 57"/>
                    <a:gd name="T52" fmla="*/ 1 w 359"/>
                    <a:gd name="T53" fmla="*/ 0 h 57"/>
                    <a:gd name="T54" fmla="*/ 1 w 359"/>
                    <a:gd name="T55" fmla="*/ 0 h 57"/>
                    <a:gd name="T56" fmla="*/ 1 w 359"/>
                    <a:gd name="T57" fmla="*/ 0 h 57"/>
                    <a:gd name="T58" fmla="*/ 1 w 359"/>
                    <a:gd name="T59" fmla="*/ 0 h 57"/>
                    <a:gd name="T60" fmla="*/ 1 w 359"/>
                    <a:gd name="T61" fmla="*/ 0 h 57"/>
                    <a:gd name="T62" fmla="*/ 1 w 359"/>
                    <a:gd name="T63" fmla="*/ 0 h 57"/>
                    <a:gd name="T64" fmla="*/ 0 w 359"/>
                    <a:gd name="T65" fmla="*/ 0 h 57"/>
                    <a:gd name="T66" fmla="*/ 1 w 359"/>
                    <a:gd name="T67" fmla="*/ 0 h 57"/>
                    <a:gd name="T68" fmla="*/ 1 w 359"/>
                    <a:gd name="T69" fmla="*/ 0 h 57"/>
                    <a:gd name="T70" fmla="*/ 1 w 359"/>
                    <a:gd name="T71" fmla="*/ 0 h 57"/>
                    <a:gd name="T72" fmla="*/ 1 w 359"/>
                    <a:gd name="T73" fmla="*/ 0 h 57"/>
                    <a:gd name="T74" fmla="*/ 1 w 359"/>
                    <a:gd name="T75" fmla="*/ 0 h 57"/>
                    <a:gd name="T76" fmla="*/ 1 w 359"/>
                    <a:gd name="T77" fmla="*/ 0 h 57"/>
                    <a:gd name="T78" fmla="*/ 1 w 359"/>
                    <a:gd name="T79" fmla="*/ 0 h 57"/>
                    <a:gd name="T80" fmla="*/ 1 w 359"/>
                    <a:gd name="T81" fmla="*/ 0 h 57"/>
                    <a:gd name="T82" fmla="*/ 1 w 359"/>
                    <a:gd name="T83" fmla="*/ 0 h 57"/>
                    <a:gd name="T84" fmla="*/ 1 w 359"/>
                    <a:gd name="T85" fmla="*/ 0 h 57"/>
                    <a:gd name="T86" fmla="*/ 1 w 359"/>
                    <a:gd name="T87" fmla="*/ 0 h 57"/>
                    <a:gd name="T88" fmla="*/ 1 w 359"/>
                    <a:gd name="T89" fmla="*/ 0 h 57"/>
                    <a:gd name="T90" fmla="*/ 1 w 359"/>
                    <a:gd name="T91" fmla="*/ 0 h 57"/>
                    <a:gd name="T92" fmla="*/ 1 w 359"/>
                    <a:gd name="T93" fmla="*/ 0 h 57"/>
                    <a:gd name="T94" fmla="*/ 1 w 359"/>
                    <a:gd name="T95" fmla="*/ 0 h 57"/>
                    <a:gd name="T96" fmla="*/ 1 w 359"/>
                    <a:gd name="T97" fmla="*/ 0 h 57"/>
                    <a:gd name="T98" fmla="*/ 1 w 359"/>
                    <a:gd name="T99" fmla="*/ 0 h 57"/>
                    <a:gd name="T100" fmla="*/ 1 w 359"/>
                    <a:gd name="T101" fmla="*/ 0 h 5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59"/>
                    <a:gd name="T154" fmla="*/ 0 h 57"/>
                    <a:gd name="T155" fmla="*/ 359 w 359"/>
                    <a:gd name="T156" fmla="*/ 57 h 57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59" h="57">
                      <a:moveTo>
                        <a:pt x="359" y="25"/>
                      </a:moveTo>
                      <a:lnTo>
                        <a:pt x="351" y="27"/>
                      </a:lnTo>
                      <a:lnTo>
                        <a:pt x="343" y="30"/>
                      </a:lnTo>
                      <a:lnTo>
                        <a:pt x="327" y="35"/>
                      </a:lnTo>
                      <a:lnTo>
                        <a:pt x="313" y="39"/>
                      </a:lnTo>
                      <a:lnTo>
                        <a:pt x="299" y="44"/>
                      </a:lnTo>
                      <a:lnTo>
                        <a:pt x="286" y="49"/>
                      </a:lnTo>
                      <a:lnTo>
                        <a:pt x="272" y="52"/>
                      </a:lnTo>
                      <a:lnTo>
                        <a:pt x="257" y="54"/>
                      </a:lnTo>
                      <a:lnTo>
                        <a:pt x="243" y="57"/>
                      </a:lnTo>
                      <a:lnTo>
                        <a:pt x="230" y="57"/>
                      </a:lnTo>
                      <a:lnTo>
                        <a:pt x="216" y="57"/>
                      </a:lnTo>
                      <a:lnTo>
                        <a:pt x="202" y="57"/>
                      </a:lnTo>
                      <a:lnTo>
                        <a:pt x="187" y="55"/>
                      </a:lnTo>
                      <a:lnTo>
                        <a:pt x="173" y="52"/>
                      </a:lnTo>
                      <a:lnTo>
                        <a:pt x="159" y="47"/>
                      </a:lnTo>
                      <a:lnTo>
                        <a:pt x="144" y="43"/>
                      </a:lnTo>
                      <a:lnTo>
                        <a:pt x="128" y="36"/>
                      </a:lnTo>
                      <a:lnTo>
                        <a:pt x="124" y="35"/>
                      </a:lnTo>
                      <a:lnTo>
                        <a:pt x="119" y="33"/>
                      </a:lnTo>
                      <a:lnTo>
                        <a:pt x="109" y="30"/>
                      </a:lnTo>
                      <a:lnTo>
                        <a:pt x="98" y="28"/>
                      </a:lnTo>
                      <a:lnTo>
                        <a:pt x="85" y="27"/>
                      </a:lnTo>
                      <a:lnTo>
                        <a:pt x="74" y="25"/>
                      </a:lnTo>
                      <a:lnTo>
                        <a:pt x="63" y="25"/>
                      </a:lnTo>
                      <a:lnTo>
                        <a:pt x="52" y="25"/>
                      </a:lnTo>
                      <a:lnTo>
                        <a:pt x="41" y="24"/>
                      </a:lnTo>
                      <a:lnTo>
                        <a:pt x="30" y="24"/>
                      </a:lnTo>
                      <a:lnTo>
                        <a:pt x="20" y="24"/>
                      </a:lnTo>
                      <a:lnTo>
                        <a:pt x="12" y="24"/>
                      </a:lnTo>
                      <a:lnTo>
                        <a:pt x="6" y="24"/>
                      </a:lnTo>
                      <a:lnTo>
                        <a:pt x="3" y="24"/>
                      </a:lnTo>
                      <a:lnTo>
                        <a:pt x="0" y="22"/>
                      </a:lnTo>
                      <a:lnTo>
                        <a:pt x="1" y="20"/>
                      </a:lnTo>
                      <a:lnTo>
                        <a:pt x="12" y="16"/>
                      </a:lnTo>
                      <a:lnTo>
                        <a:pt x="23" y="12"/>
                      </a:lnTo>
                      <a:lnTo>
                        <a:pt x="46" y="6"/>
                      </a:lnTo>
                      <a:lnTo>
                        <a:pt x="68" y="3"/>
                      </a:lnTo>
                      <a:lnTo>
                        <a:pt x="89" y="1"/>
                      </a:lnTo>
                      <a:lnTo>
                        <a:pt x="111" y="0"/>
                      </a:lnTo>
                      <a:lnTo>
                        <a:pt x="132" y="1"/>
                      </a:lnTo>
                      <a:lnTo>
                        <a:pt x="154" y="3"/>
                      </a:lnTo>
                      <a:lnTo>
                        <a:pt x="175" y="6"/>
                      </a:lnTo>
                      <a:lnTo>
                        <a:pt x="197" y="9"/>
                      </a:lnTo>
                      <a:lnTo>
                        <a:pt x="217" y="12"/>
                      </a:lnTo>
                      <a:lnTo>
                        <a:pt x="240" y="16"/>
                      </a:lnTo>
                      <a:lnTo>
                        <a:pt x="262" y="19"/>
                      </a:lnTo>
                      <a:lnTo>
                        <a:pt x="283" y="22"/>
                      </a:lnTo>
                      <a:lnTo>
                        <a:pt x="329" y="25"/>
                      </a:lnTo>
                      <a:lnTo>
                        <a:pt x="353" y="25"/>
                      </a:lnTo>
                      <a:lnTo>
                        <a:pt x="359" y="25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2" name="Freeform 768"/>
                <p:cNvSpPr>
                  <a:spLocks/>
                </p:cNvSpPr>
                <p:nvPr/>
              </p:nvSpPr>
              <p:spPr bwMode="auto">
                <a:xfrm>
                  <a:off x="1007" y="1092"/>
                  <a:ext cx="174" cy="24"/>
                </a:xfrm>
                <a:custGeom>
                  <a:avLst/>
                  <a:gdLst>
                    <a:gd name="T0" fmla="*/ 0 w 348"/>
                    <a:gd name="T1" fmla="*/ 0 h 48"/>
                    <a:gd name="T2" fmla="*/ 1 w 348"/>
                    <a:gd name="T3" fmla="*/ 1 h 48"/>
                    <a:gd name="T4" fmla="*/ 1 w 348"/>
                    <a:gd name="T5" fmla="*/ 1 h 48"/>
                    <a:gd name="T6" fmla="*/ 1 w 348"/>
                    <a:gd name="T7" fmla="*/ 1 h 48"/>
                    <a:gd name="T8" fmla="*/ 1 w 348"/>
                    <a:gd name="T9" fmla="*/ 1 h 48"/>
                    <a:gd name="T10" fmla="*/ 1 w 348"/>
                    <a:gd name="T11" fmla="*/ 1 h 48"/>
                    <a:gd name="T12" fmla="*/ 1 w 348"/>
                    <a:gd name="T13" fmla="*/ 1 h 48"/>
                    <a:gd name="T14" fmla="*/ 1 w 348"/>
                    <a:gd name="T15" fmla="*/ 1 h 48"/>
                    <a:gd name="T16" fmla="*/ 1 w 348"/>
                    <a:gd name="T17" fmla="*/ 1 h 48"/>
                    <a:gd name="T18" fmla="*/ 1 w 348"/>
                    <a:gd name="T19" fmla="*/ 1 h 48"/>
                    <a:gd name="T20" fmla="*/ 1 w 348"/>
                    <a:gd name="T21" fmla="*/ 1 h 48"/>
                    <a:gd name="T22" fmla="*/ 1 w 348"/>
                    <a:gd name="T23" fmla="*/ 1 h 48"/>
                    <a:gd name="T24" fmla="*/ 1 w 348"/>
                    <a:gd name="T25" fmla="*/ 1 h 48"/>
                    <a:gd name="T26" fmla="*/ 1 w 348"/>
                    <a:gd name="T27" fmla="*/ 1 h 48"/>
                    <a:gd name="T28" fmla="*/ 1 w 348"/>
                    <a:gd name="T29" fmla="*/ 1 h 48"/>
                    <a:gd name="T30" fmla="*/ 1 w 348"/>
                    <a:gd name="T31" fmla="*/ 1 h 48"/>
                    <a:gd name="T32" fmla="*/ 1 w 348"/>
                    <a:gd name="T33" fmla="*/ 1 h 48"/>
                    <a:gd name="T34" fmla="*/ 1 w 348"/>
                    <a:gd name="T35" fmla="*/ 1 h 48"/>
                    <a:gd name="T36" fmla="*/ 1 w 348"/>
                    <a:gd name="T37" fmla="*/ 1 h 48"/>
                    <a:gd name="T38" fmla="*/ 1 w 348"/>
                    <a:gd name="T39" fmla="*/ 1 h 48"/>
                    <a:gd name="T40" fmla="*/ 1 w 348"/>
                    <a:gd name="T41" fmla="*/ 1 h 48"/>
                    <a:gd name="T42" fmla="*/ 1 w 348"/>
                    <a:gd name="T43" fmla="*/ 1 h 48"/>
                    <a:gd name="T44" fmla="*/ 1 w 348"/>
                    <a:gd name="T45" fmla="*/ 1 h 48"/>
                    <a:gd name="T46" fmla="*/ 1 w 348"/>
                    <a:gd name="T47" fmla="*/ 1 h 48"/>
                    <a:gd name="T48" fmla="*/ 1 w 348"/>
                    <a:gd name="T49" fmla="*/ 1 h 48"/>
                    <a:gd name="T50" fmla="*/ 1 w 348"/>
                    <a:gd name="T51" fmla="*/ 1 h 48"/>
                    <a:gd name="T52" fmla="*/ 1 w 348"/>
                    <a:gd name="T53" fmla="*/ 1 h 48"/>
                    <a:gd name="T54" fmla="*/ 1 w 348"/>
                    <a:gd name="T55" fmla="*/ 1 h 48"/>
                    <a:gd name="T56" fmla="*/ 1 w 348"/>
                    <a:gd name="T57" fmla="*/ 1 h 48"/>
                    <a:gd name="T58" fmla="*/ 1 w 348"/>
                    <a:gd name="T59" fmla="*/ 1 h 48"/>
                    <a:gd name="T60" fmla="*/ 1 w 348"/>
                    <a:gd name="T61" fmla="*/ 1 h 48"/>
                    <a:gd name="T62" fmla="*/ 1 w 348"/>
                    <a:gd name="T63" fmla="*/ 1 h 48"/>
                    <a:gd name="T64" fmla="*/ 1 w 348"/>
                    <a:gd name="T65" fmla="*/ 1 h 48"/>
                    <a:gd name="T66" fmla="*/ 1 w 348"/>
                    <a:gd name="T67" fmla="*/ 1 h 48"/>
                    <a:gd name="T68" fmla="*/ 1 w 348"/>
                    <a:gd name="T69" fmla="*/ 1 h 48"/>
                    <a:gd name="T70" fmla="*/ 1 w 348"/>
                    <a:gd name="T71" fmla="*/ 1 h 48"/>
                    <a:gd name="T72" fmla="*/ 1 w 348"/>
                    <a:gd name="T73" fmla="*/ 1 h 48"/>
                    <a:gd name="T74" fmla="*/ 1 w 348"/>
                    <a:gd name="T75" fmla="*/ 1 h 48"/>
                    <a:gd name="T76" fmla="*/ 1 w 348"/>
                    <a:gd name="T77" fmla="*/ 1 h 48"/>
                    <a:gd name="T78" fmla="*/ 1 w 348"/>
                    <a:gd name="T79" fmla="*/ 1 h 48"/>
                    <a:gd name="T80" fmla="*/ 1 w 348"/>
                    <a:gd name="T81" fmla="*/ 1 h 48"/>
                    <a:gd name="T82" fmla="*/ 1 w 348"/>
                    <a:gd name="T83" fmla="*/ 1 h 48"/>
                    <a:gd name="T84" fmla="*/ 1 w 348"/>
                    <a:gd name="T85" fmla="*/ 1 h 48"/>
                    <a:gd name="T86" fmla="*/ 1 w 348"/>
                    <a:gd name="T87" fmla="*/ 1 h 48"/>
                    <a:gd name="T88" fmla="*/ 1 w 348"/>
                    <a:gd name="T89" fmla="*/ 1 h 48"/>
                    <a:gd name="T90" fmla="*/ 1 w 348"/>
                    <a:gd name="T91" fmla="*/ 1 h 48"/>
                    <a:gd name="T92" fmla="*/ 1 w 348"/>
                    <a:gd name="T93" fmla="*/ 1 h 48"/>
                    <a:gd name="T94" fmla="*/ 1 w 348"/>
                    <a:gd name="T95" fmla="*/ 1 h 48"/>
                    <a:gd name="T96" fmla="*/ 1 w 348"/>
                    <a:gd name="T97" fmla="*/ 1 h 48"/>
                    <a:gd name="T98" fmla="*/ 1 w 348"/>
                    <a:gd name="T99" fmla="*/ 1 h 48"/>
                    <a:gd name="T100" fmla="*/ 0 w 348"/>
                    <a:gd name="T101" fmla="*/ 0 h 4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48"/>
                    <a:gd name="T154" fmla="*/ 0 h 48"/>
                    <a:gd name="T155" fmla="*/ 348 w 348"/>
                    <a:gd name="T156" fmla="*/ 48 h 4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48" h="48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1" y="16"/>
                      </a:lnTo>
                      <a:lnTo>
                        <a:pt x="25" y="29"/>
                      </a:lnTo>
                      <a:lnTo>
                        <a:pt x="40" y="39"/>
                      </a:lnTo>
                      <a:lnTo>
                        <a:pt x="56" y="43"/>
                      </a:lnTo>
                      <a:lnTo>
                        <a:pt x="73" y="47"/>
                      </a:lnTo>
                      <a:lnTo>
                        <a:pt x="92" y="48"/>
                      </a:lnTo>
                      <a:lnTo>
                        <a:pt x="113" y="47"/>
                      </a:lnTo>
                      <a:lnTo>
                        <a:pt x="135" y="45"/>
                      </a:lnTo>
                      <a:lnTo>
                        <a:pt x="157" y="40"/>
                      </a:lnTo>
                      <a:lnTo>
                        <a:pt x="183" y="37"/>
                      </a:lnTo>
                      <a:lnTo>
                        <a:pt x="207" y="32"/>
                      </a:lnTo>
                      <a:lnTo>
                        <a:pt x="234" y="27"/>
                      </a:lnTo>
                      <a:lnTo>
                        <a:pt x="261" y="24"/>
                      </a:lnTo>
                      <a:lnTo>
                        <a:pt x="289" y="23"/>
                      </a:lnTo>
                      <a:lnTo>
                        <a:pt x="318" y="23"/>
                      </a:lnTo>
                      <a:lnTo>
                        <a:pt x="348" y="23"/>
                      </a:lnTo>
                      <a:lnTo>
                        <a:pt x="342" y="21"/>
                      </a:lnTo>
                      <a:lnTo>
                        <a:pt x="336" y="20"/>
                      </a:lnTo>
                      <a:lnTo>
                        <a:pt x="321" y="16"/>
                      </a:lnTo>
                      <a:lnTo>
                        <a:pt x="305" y="15"/>
                      </a:lnTo>
                      <a:lnTo>
                        <a:pt x="288" y="15"/>
                      </a:lnTo>
                      <a:lnTo>
                        <a:pt x="269" y="15"/>
                      </a:lnTo>
                      <a:lnTo>
                        <a:pt x="248" y="13"/>
                      </a:lnTo>
                      <a:lnTo>
                        <a:pt x="229" y="15"/>
                      </a:lnTo>
                      <a:lnTo>
                        <a:pt x="208" y="15"/>
                      </a:lnTo>
                      <a:lnTo>
                        <a:pt x="188" y="15"/>
                      </a:lnTo>
                      <a:lnTo>
                        <a:pt x="167" y="16"/>
                      </a:lnTo>
                      <a:lnTo>
                        <a:pt x="148" y="16"/>
                      </a:lnTo>
                      <a:lnTo>
                        <a:pt x="129" y="18"/>
                      </a:lnTo>
                      <a:lnTo>
                        <a:pt x="110" y="18"/>
                      </a:lnTo>
                      <a:lnTo>
                        <a:pt x="94" y="18"/>
                      </a:lnTo>
                      <a:lnTo>
                        <a:pt x="78" y="18"/>
                      </a:lnTo>
                      <a:lnTo>
                        <a:pt x="63" y="16"/>
                      </a:lnTo>
                      <a:lnTo>
                        <a:pt x="62" y="16"/>
                      </a:lnTo>
                      <a:lnTo>
                        <a:pt x="56" y="16"/>
                      </a:lnTo>
                      <a:lnTo>
                        <a:pt x="51" y="15"/>
                      </a:lnTo>
                      <a:lnTo>
                        <a:pt x="46" y="15"/>
                      </a:lnTo>
                      <a:lnTo>
                        <a:pt x="43" y="15"/>
                      </a:lnTo>
                      <a:lnTo>
                        <a:pt x="38" y="15"/>
                      </a:lnTo>
                      <a:lnTo>
                        <a:pt x="33" y="13"/>
                      </a:lnTo>
                      <a:lnTo>
                        <a:pt x="28" y="13"/>
                      </a:lnTo>
                      <a:lnTo>
                        <a:pt x="25" y="12"/>
                      </a:lnTo>
                      <a:lnTo>
                        <a:pt x="19" y="10"/>
                      </a:lnTo>
                      <a:lnTo>
                        <a:pt x="16" y="10"/>
                      </a:lnTo>
                      <a:lnTo>
                        <a:pt x="11" y="8"/>
                      </a:lnTo>
                      <a:lnTo>
                        <a:pt x="8" y="7"/>
                      </a:lnTo>
                      <a:lnTo>
                        <a:pt x="5" y="5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3" name="Freeform 769"/>
                <p:cNvSpPr>
                  <a:spLocks/>
                </p:cNvSpPr>
                <p:nvPr/>
              </p:nvSpPr>
              <p:spPr bwMode="auto">
                <a:xfrm>
                  <a:off x="993" y="1077"/>
                  <a:ext cx="66" cy="14"/>
                </a:xfrm>
                <a:custGeom>
                  <a:avLst/>
                  <a:gdLst>
                    <a:gd name="T0" fmla="*/ 0 w 134"/>
                    <a:gd name="T1" fmla="*/ 0 h 27"/>
                    <a:gd name="T2" fmla="*/ 0 w 134"/>
                    <a:gd name="T3" fmla="*/ 1 h 27"/>
                    <a:gd name="T4" fmla="*/ 0 w 134"/>
                    <a:gd name="T5" fmla="*/ 1 h 27"/>
                    <a:gd name="T6" fmla="*/ 0 w 134"/>
                    <a:gd name="T7" fmla="*/ 1 h 27"/>
                    <a:gd name="T8" fmla="*/ 0 w 134"/>
                    <a:gd name="T9" fmla="*/ 1 h 27"/>
                    <a:gd name="T10" fmla="*/ 0 w 134"/>
                    <a:gd name="T11" fmla="*/ 1 h 27"/>
                    <a:gd name="T12" fmla="*/ 0 w 134"/>
                    <a:gd name="T13" fmla="*/ 1 h 27"/>
                    <a:gd name="T14" fmla="*/ 0 w 134"/>
                    <a:gd name="T15" fmla="*/ 1 h 27"/>
                    <a:gd name="T16" fmla="*/ 0 w 134"/>
                    <a:gd name="T17" fmla="*/ 1 h 27"/>
                    <a:gd name="T18" fmla="*/ 0 w 134"/>
                    <a:gd name="T19" fmla="*/ 1 h 27"/>
                    <a:gd name="T20" fmla="*/ 0 w 134"/>
                    <a:gd name="T21" fmla="*/ 1 h 27"/>
                    <a:gd name="T22" fmla="*/ 0 w 134"/>
                    <a:gd name="T23" fmla="*/ 1 h 27"/>
                    <a:gd name="T24" fmla="*/ 0 w 134"/>
                    <a:gd name="T25" fmla="*/ 1 h 27"/>
                    <a:gd name="T26" fmla="*/ 0 w 134"/>
                    <a:gd name="T27" fmla="*/ 1 h 27"/>
                    <a:gd name="T28" fmla="*/ 0 w 134"/>
                    <a:gd name="T29" fmla="*/ 1 h 27"/>
                    <a:gd name="T30" fmla="*/ 0 w 134"/>
                    <a:gd name="T31" fmla="*/ 1 h 27"/>
                    <a:gd name="T32" fmla="*/ 0 w 134"/>
                    <a:gd name="T33" fmla="*/ 1 h 27"/>
                    <a:gd name="T34" fmla="*/ 0 w 134"/>
                    <a:gd name="T35" fmla="*/ 1 h 27"/>
                    <a:gd name="T36" fmla="*/ 0 w 134"/>
                    <a:gd name="T37" fmla="*/ 1 h 27"/>
                    <a:gd name="T38" fmla="*/ 0 w 134"/>
                    <a:gd name="T39" fmla="*/ 1 h 27"/>
                    <a:gd name="T40" fmla="*/ 0 w 134"/>
                    <a:gd name="T41" fmla="*/ 1 h 27"/>
                    <a:gd name="T42" fmla="*/ 0 w 134"/>
                    <a:gd name="T43" fmla="*/ 1 h 27"/>
                    <a:gd name="T44" fmla="*/ 0 w 134"/>
                    <a:gd name="T45" fmla="*/ 1 h 27"/>
                    <a:gd name="T46" fmla="*/ 0 w 134"/>
                    <a:gd name="T47" fmla="*/ 1 h 27"/>
                    <a:gd name="T48" fmla="*/ 0 w 134"/>
                    <a:gd name="T49" fmla="*/ 1 h 27"/>
                    <a:gd name="T50" fmla="*/ 0 w 134"/>
                    <a:gd name="T51" fmla="*/ 1 h 27"/>
                    <a:gd name="T52" fmla="*/ 0 w 134"/>
                    <a:gd name="T53" fmla="*/ 1 h 27"/>
                    <a:gd name="T54" fmla="*/ 0 w 134"/>
                    <a:gd name="T55" fmla="*/ 1 h 27"/>
                    <a:gd name="T56" fmla="*/ 0 w 134"/>
                    <a:gd name="T57" fmla="*/ 1 h 27"/>
                    <a:gd name="T58" fmla="*/ 0 w 134"/>
                    <a:gd name="T59" fmla="*/ 1 h 27"/>
                    <a:gd name="T60" fmla="*/ 0 w 134"/>
                    <a:gd name="T61" fmla="*/ 1 h 27"/>
                    <a:gd name="T62" fmla="*/ 0 w 134"/>
                    <a:gd name="T63" fmla="*/ 1 h 27"/>
                    <a:gd name="T64" fmla="*/ 0 w 134"/>
                    <a:gd name="T65" fmla="*/ 1 h 27"/>
                    <a:gd name="T66" fmla="*/ 0 w 134"/>
                    <a:gd name="T67" fmla="*/ 1 h 27"/>
                    <a:gd name="T68" fmla="*/ 0 w 134"/>
                    <a:gd name="T69" fmla="*/ 1 h 27"/>
                    <a:gd name="T70" fmla="*/ 0 w 134"/>
                    <a:gd name="T71" fmla="*/ 1 h 27"/>
                    <a:gd name="T72" fmla="*/ 0 w 134"/>
                    <a:gd name="T73" fmla="*/ 1 h 27"/>
                    <a:gd name="T74" fmla="*/ 0 w 134"/>
                    <a:gd name="T75" fmla="*/ 1 h 27"/>
                    <a:gd name="T76" fmla="*/ 0 w 134"/>
                    <a:gd name="T77" fmla="*/ 1 h 27"/>
                    <a:gd name="T78" fmla="*/ 0 w 134"/>
                    <a:gd name="T79" fmla="*/ 1 h 27"/>
                    <a:gd name="T80" fmla="*/ 0 w 134"/>
                    <a:gd name="T81" fmla="*/ 1 h 27"/>
                    <a:gd name="T82" fmla="*/ 0 w 134"/>
                    <a:gd name="T83" fmla="*/ 1 h 27"/>
                    <a:gd name="T84" fmla="*/ 0 w 134"/>
                    <a:gd name="T85" fmla="*/ 1 h 27"/>
                    <a:gd name="T86" fmla="*/ 0 w 134"/>
                    <a:gd name="T87" fmla="*/ 1 h 27"/>
                    <a:gd name="T88" fmla="*/ 0 w 134"/>
                    <a:gd name="T89" fmla="*/ 1 h 27"/>
                    <a:gd name="T90" fmla="*/ 0 w 134"/>
                    <a:gd name="T91" fmla="*/ 1 h 27"/>
                    <a:gd name="T92" fmla="*/ 0 w 134"/>
                    <a:gd name="T93" fmla="*/ 1 h 27"/>
                    <a:gd name="T94" fmla="*/ 0 w 134"/>
                    <a:gd name="T95" fmla="*/ 1 h 27"/>
                    <a:gd name="T96" fmla="*/ 0 w 134"/>
                    <a:gd name="T97" fmla="*/ 0 h 2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4"/>
                    <a:gd name="T148" fmla="*/ 0 h 27"/>
                    <a:gd name="T149" fmla="*/ 134 w 134"/>
                    <a:gd name="T150" fmla="*/ 27 h 2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4" h="2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7" y="3"/>
                      </a:lnTo>
                      <a:lnTo>
                        <a:pt x="11" y="6"/>
                      </a:lnTo>
                      <a:lnTo>
                        <a:pt x="18" y="8"/>
                      </a:lnTo>
                      <a:lnTo>
                        <a:pt x="24" y="8"/>
                      </a:lnTo>
                      <a:lnTo>
                        <a:pt x="30" y="9"/>
                      </a:lnTo>
                      <a:lnTo>
                        <a:pt x="37" y="9"/>
                      </a:lnTo>
                      <a:lnTo>
                        <a:pt x="43" y="9"/>
                      </a:lnTo>
                      <a:lnTo>
                        <a:pt x="48" y="8"/>
                      </a:lnTo>
                      <a:lnTo>
                        <a:pt x="56" y="8"/>
                      </a:lnTo>
                      <a:lnTo>
                        <a:pt x="61" y="8"/>
                      </a:lnTo>
                      <a:lnTo>
                        <a:pt x="67" y="6"/>
                      </a:lnTo>
                      <a:lnTo>
                        <a:pt x="72" y="5"/>
                      </a:lnTo>
                      <a:lnTo>
                        <a:pt x="78" y="5"/>
                      </a:lnTo>
                      <a:lnTo>
                        <a:pt x="83" y="5"/>
                      </a:lnTo>
                      <a:lnTo>
                        <a:pt x="86" y="3"/>
                      </a:lnTo>
                      <a:lnTo>
                        <a:pt x="89" y="3"/>
                      </a:lnTo>
                      <a:lnTo>
                        <a:pt x="94" y="5"/>
                      </a:lnTo>
                      <a:lnTo>
                        <a:pt x="97" y="5"/>
                      </a:lnTo>
                      <a:lnTo>
                        <a:pt x="100" y="5"/>
                      </a:lnTo>
                      <a:lnTo>
                        <a:pt x="104" y="6"/>
                      </a:lnTo>
                      <a:lnTo>
                        <a:pt x="107" y="6"/>
                      </a:lnTo>
                      <a:lnTo>
                        <a:pt x="110" y="8"/>
                      </a:lnTo>
                      <a:lnTo>
                        <a:pt x="113" y="9"/>
                      </a:lnTo>
                      <a:lnTo>
                        <a:pt x="116" y="11"/>
                      </a:lnTo>
                      <a:lnTo>
                        <a:pt x="120" y="13"/>
                      </a:lnTo>
                      <a:lnTo>
                        <a:pt x="123" y="14"/>
                      </a:lnTo>
                      <a:lnTo>
                        <a:pt x="126" y="16"/>
                      </a:lnTo>
                      <a:lnTo>
                        <a:pt x="131" y="21"/>
                      </a:lnTo>
                      <a:lnTo>
                        <a:pt x="134" y="25"/>
                      </a:lnTo>
                      <a:lnTo>
                        <a:pt x="134" y="27"/>
                      </a:lnTo>
                      <a:lnTo>
                        <a:pt x="131" y="25"/>
                      </a:lnTo>
                      <a:lnTo>
                        <a:pt x="126" y="22"/>
                      </a:lnTo>
                      <a:lnTo>
                        <a:pt x="118" y="19"/>
                      </a:lnTo>
                      <a:lnTo>
                        <a:pt x="108" y="16"/>
                      </a:lnTo>
                      <a:lnTo>
                        <a:pt x="99" y="16"/>
                      </a:lnTo>
                      <a:lnTo>
                        <a:pt x="88" y="14"/>
                      </a:lnTo>
                      <a:lnTo>
                        <a:pt x="78" y="14"/>
                      </a:lnTo>
                      <a:lnTo>
                        <a:pt x="67" y="16"/>
                      </a:lnTo>
                      <a:lnTo>
                        <a:pt x="57" y="16"/>
                      </a:lnTo>
                      <a:lnTo>
                        <a:pt x="46" y="16"/>
                      </a:lnTo>
                      <a:lnTo>
                        <a:pt x="37" y="16"/>
                      </a:lnTo>
                      <a:lnTo>
                        <a:pt x="29" y="16"/>
                      </a:lnTo>
                      <a:lnTo>
                        <a:pt x="19" y="14"/>
                      </a:lnTo>
                      <a:lnTo>
                        <a:pt x="13" y="13"/>
                      </a:lnTo>
                      <a:lnTo>
                        <a:pt x="7" y="9"/>
                      </a:lnTo>
                      <a:lnTo>
                        <a:pt x="3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4" name="Freeform 770"/>
                <p:cNvSpPr>
                  <a:spLocks/>
                </p:cNvSpPr>
                <p:nvPr/>
              </p:nvSpPr>
              <p:spPr bwMode="auto">
                <a:xfrm>
                  <a:off x="992" y="1182"/>
                  <a:ext cx="390" cy="88"/>
                </a:xfrm>
                <a:custGeom>
                  <a:avLst/>
                  <a:gdLst>
                    <a:gd name="T0" fmla="*/ 1 w 779"/>
                    <a:gd name="T1" fmla="*/ 1 h 174"/>
                    <a:gd name="T2" fmla="*/ 1 w 779"/>
                    <a:gd name="T3" fmla="*/ 1 h 174"/>
                    <a:gd name="T4" fmla="*/ 1 w 779"/>
                    <a:gd name="T5" fmla="*/ 1 h 174"/>
                    <a:gd name="T6" fmla="*/ 1 w 779"/>
                    <a:gd name="T7" fmla="*/ 1 h 174"/>
                    <a:gd name="T8" fmla="*/ 1 w 779"/>
                    <a:gd name="T9" fmla="*/ 1 h 174"/>
                    <a:gd name="T10" fmla="*/ 1 w 779"/>
                    <a:gd name="T11" fmla="*/ 1 h 174"/>
                    <a:gd name="T12" fmla="*/ 1 w 779"/>
                    <a:gd name="T13" fmla="*/ 1 h 174"/>
                    <a:gd name="T14" fmla="*/ 1 w 779"/>
                    <a:gd name="T15" fmla="*/ 1 h 174"/>
                    <a:gd name="T16" fmla="*/ 1 w 779"/>
                    <a:gd name="T17" fmla="*/ 1 h 174"/>
                    <a:gd name="T18" fmla="*/ 1 w 779"/>
                    <a:gd name="T19" fmla="*/ 1 h 174"/>
                    <a:gd name="T20" fmla="*/ 1 w 779"/>
                    <a:gd name="T21" fmla="*/ 1 h 174"/>
                    <a:gd name="T22" fmla="*/ 1 w 779"/>
                    <a:gd name="T23" fmla="*/ 1 h 174"/>
                    <a:gd name="T24" fmla="*/ 1 w 779"/>
                    <a:gd name="T25" fmla="*/ 1 h 174"/>
                    <a:gd name="T26" fmla="*/ 1 w 779"/>
                    <a:gd name="T27" fmla="*/ 1 h 174"/>
                    <a:gd name="T28" fmla="*/ 1 w 779"/>
                    <a:gd name="T29" fmla="*/ 1 h 174"/>
                    <a:gd name="T30" fmla="*/ 1 w 779"/>
                    <a:gd name="T31" fmla="*/ 1 h 174"/>
                    <a:gd name="T32" fmla="*/ 1 w 779"/>
                    <a:gd name="T33" fmla="*/ 1 h 174"/>
                    <a:gd name="T34" fmla="*/ 1 w 779"/>
                    <a:gd name="T35" fmla="*/ 1 h 174"/>
                    <a:gd name="T36" fmla="*/ 1 w 779"/>
                    <a:gd name="T37" fmla="*/ 1 h 174"/>
                    <a:gd name="T38" fmla="*/ 0 w 779"/>
                    <a:gd name="T39" fmla="*/ 1 h 174"/>
                    <a:gd name="T40" fmla="*/ 1 w 779"/>
                    <a:gd name="T41" fmla="*/ 1 h 174"/>
                    <a:gd name="T42" fmla="*/ 1 w 779"/>
                    <a:gd name="T43" fmla="*/ 1 h 174"/>
                    <a:gd name="T44" fmla="*/ 1 w 779"/>
                    <a:gd name="T45" fmla="*/ 1 h 174"/>
                    <a:gd name="T46" fmla="*/ 1 w 779"/>
                    <a:gd name="T47" fmla="*/ 1 h 174"/>
                    <a:gd name="T48" fmla="*/ 1 w 779"/>
                    <a:gd name="T49" fmla="*/ 1 h 174"/>
                    <a:gd name="T50" fmla="*/ 1 w 779"/>
                    <a:gd name="T51" fmla="*/ 1 h 174"/>
                    <a:gd name="T52" fmla="*/ 1 w 779"/>
                    <a:gd name="T53" fmla="*/ 1 h 174"/>
                    <a:gd name="T54" fmla="*/ 1 w 779"/>
                    <a:gd name="T55" fmla="*/ 1 h 174"/>
                    <a:gd name="T56" fmla="*/ 1 w 779"/>
                    <a:gd name="T57" fmla="*/ 1 h 174"/>
                    <a:gd name="T58" fmla="*/ 1 w 779"/>
                    <a:gd name="T59" fmla="*/ 1 h 174"/>
                    <a:gd name="T60" fmla="*/ 1 w 779"/>
                    <a:gd name="T61" fmla="*/ 1 h 174"/>
                    <a:gd name="T62" fmla="*/ 1 w 779"/>
                    <a:gd name="T63" fmla="*/ 1 h 174"/>
                    <a:gd name="T64" fmla="*/ 1 w 779"/>
                    <a:gd name="T65" fmla="*/ 1 h 174"/>
                    <a:gd name="T66" fmla="*/ 1 w 779"/>
                    <a:gd name="T67" fmla="*/ 1 h 174"/>
                    <a:gd name="T68" fmla="*/ 1 w 779"/>
                    <a:gd name="T69" fmla="*/ 1 h 174"/>
                    <a:gd name="T70" fmla="*/ 1 w 779"/>
                    <a:gd name="T71" fmla="*/ 1 h 174"/>
                    <a:gd name="T72" fmla="*/ 1 w 779"/>
                    <a:gd name="T73" fmla="*/ 1 h 174"/>
                    <a:gd name="T74" fmla="*/ 1 w 779"/>
                    <a:gd name="T75" fmla="*/ 1 h 174"/>
                    <a:gd name="T76" fmla="*/ 1 w 779"/>
                    <a:gd name="T77" fmla="*/ 1 h 174"/>
                    <a:gd name="T78" fmla="*/ 1 w 779"/>
                    <a:gd name="T79" fmla="*/ 1 h 174"/>
                    <a:gd name="T80" fmla="*/ 1 w 779"/>
                    <a:gd name="T81" fmla="*/ 1 h 174"/>
                    <a:gd name="T82" fmla="*/ 1 w 779"/>
                    <a:gd name="T83" fmla="*/ 1 h 174"/>
                    <a:gd name="T84" fmla="*/ 1 w 779"/>
                    <a:gd name="T85" fmla="*/ 1 h 174"/>
                    <a:gd name="T86" fmla="*/ 1 w 779"/>
                    <a:gd name="T87" fmla="*/ 1 h 17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779"/>
                    <a:gd name="T133" fmla="*/ 0 h 174"/>
                    <a:gd name="T134" fmla="*/ 779 w 779"/>
                    <a:gd name="T135" fmla="*/ 174 h 174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779" h="174">
                      <a:moveTo>
                        <a:pt x="778" y="166"/>
                      </a:moveTo>
                      <a:lnTo>
                        <a:pt x="779" y="158"/>
                      </a:lnTo>
                      <a:lnTo>
                        <a:pt x="776" y="149"/>
                      </a:lnTo>
                      <a:lnTo>
                        <a:pt x="771" y="139"/>
                      </a:lnTo>
                      <a:lnTo>
                        <a:pt x="765" y="130"/>
                      </a:lnTo>
                      <a:lnTo>
                        <a:pt x="757" y="122"/>
                      </a:lnTo>
                      <a:lnTo>
                        <a:pt x="751" y="114"/>
                      </a:lnTo>
                      <a:lnTo>
                        <a:pt x="744" y="109"/>
                      </a:lnTo>
                      <a:lnTo>
                        <a:pt x="735" y="101"/>
                      </a:lnTo>
                      <a:lnTo>
                        <a:pt x="725" y="96"/>
                      </a:lnTo>
                      <a:lnTo>
                        <a:pt x="719" y="93"/>
                      </a:lnTo>
                      <a:lnTo>
                        <a:pt x="714" y="92"/>
                      </a:lnTo>
                      <a:lnTo>
                        <a:pt x="708" y="88"/>
                      </a:lnTo>
                      <a:lnTo>
                        <a:pt x="703" y="87"/>
                      </a:lnTo>
                      <a:lnTo>
                        <a:pt x="684" y="84"/>
                      </a:lnTo>
                      <a:lnTo>
                        <a:pt x="677" y="84"/>
                      </a:lnTo>
                      <a:lnTo>
                        <a:pt x="671" y="82"/>
                      </a:lnTo>
                      <a:lnTo>
                        <a:pt x="665" y="82"/>
                      </a:lnTo>
                      <a:lnTo>
                        <a:pt x="658" y="82"/>
                      </a:lnTo>
                      <a:lnTo>
                        <a:pt x="652" y="82"/>
                      </a:lnTo>
                      <a:lnTo>
                        <a:pt x="644" y="82"/>
                      </a:lnTo>
                      <a:lnTo>
                        <a:pt x="618" y="74"/>
                      </a:lnTo>
                      <a:lnTo>
                        <a:pt x="601" y="68"/>
                      </a:lnTo>
                      <a:lnTo>
                        <a:pt x="583" y="63"/>
                      </a:lnTo>
                      <a:lnTo>
                        <a:pt x="564" y="60"/>
                      </a:lnTo>
                      <a:lnTo>
                        <a:pt x="547" y="58"/>
                      </a:lnTo>
                      <a:lnTo>
                        <a:pt x="529" y="57"/>
                      </a:lnTo>
                      <a:lnTo>
                        <a:pt x="510" y="55"/>
                      </a:lnTo>
                      <a:lnTo>
                        <a:pt x="493" y="54"/>
                      </a:lnTo>
                      <a:lnTo>
                        <a:pt x="474" y="54"/>
                      </a:lnTo>
                      <a:lnTo>
                        <a:pt x="455" y="54"/>
                      </a:lnTo>
                      <a:lnTo>
                        <a:pt x="437" y="54"/>
                      </a:lnTo>
                      <a:lnTo>
                        <a:pt x="418" y="54"/>
                      </a:lnTo>
                      <a:lnTo>
                        <a:pt x="399" y="52"/>
                      </a:lnTo>
                      <a:lnTo>
                        <a:pt x="381" y="52"/>
                      </a:lnTo>
                      <a:lnTo>
                        <a:pt x="362" y="49"/>
                      </a:lnTo>
                      <a:lnTo>
                        <a:pt x="345" y="47"/>
                      </a:lnTo>
                      <a:lnTo>
                        <a:pt x="326" y="42"/>
                      </a:lnTo>
                      <a:lnTo>
                        <a:pt x="310" y="39"/>
                      </a:lnTo>
                      <a:lnTo>
                        <a:pt x="294" y="34"/>
                      </a:lnTo>
                      <a:lnTo>
                        <a:pt x="275" y="30"/>
                      </a:lnTo>
                      <a:lnTo>
                        <a:pt x="256" y="25"/>
                      </a:lnTo>
                      <a:lnTo>
                        <a:pt x="237" y="20"/>
                      </a:lnTo>
                      <a:lnTo>
                        <a:pt x="218" y="15"/>
                      </a:lnTo>
                      <a:lnTo>
                        <a:pt x="195" y="11"/>
                      </a:lnTo>
                      <a:lnTo>
                        <a:pt x="175" y="7"/>
                      </a:lnTo>
                      <a:lnTo>
                        <a:pt x="154" y="4"/>
                      </a:lnTo>
                      <a:lnTo>
                        <a:pt x="133" y="1"/>
                      </a:lnTo>
                      <a:lnTo>
                        <a:pt x="113" y="0"/>
                      </a:lnTo>
                      <a:lnTo>
                        <a:pt x="92" y="0"/>
                      </a:lnTo>
                      <a:lnTo>
                        <a:pt x="73" y="1"/>
                      </a:lnTo>
                      <a:lnTo>
                        <a:pt x="54" y="3"/>
                      </a:lnTo>
                      <a:lnTo>
                        <a:pt x="36" y="6"/>
                      </a:lnTo>
                      <a:lnTo>
                        <a:pt x="27" y="9"/>
                      </a:lnTo>
                      <a:lnTo>
                        <a:pt x="19" y="12"/>
                      </a:lnTo>
                      <a:lnTo>
                        <a:pt x="9" y="17"/>
                      </a:lnTo>
                      <a:lnTo>
                        <a:pt x="4" y="25"/>
                      </a:lnTo>
                      <a:lnTo>
                        <a:pt x="0" y="33"/>
                      </a:lnTo>
                      <a:lnTo>
                        <a:pt x="0" y="41"/>
                      </a:lnTo>
                      <a:lnTo>
                        <a:pt x="0" y="50"/>
                      </a:lnTo>
                      <a:lnTo>
                        <a:pt x="1" y="58"/>
                      </a:lnTo>
                      <a:lnTo>
                        <a:pt x="6" y="68"/>
                      </a:lnTo>
                      <a:lnTo>
                        <a:pt x="11" y="74"/>
                      </a:lnTo>
                      <a:lnTo>
                        <a:pt x="12" y="65"/>
                      </a:lnTo>
                      <a:lnTo>
                        <a:pt x="14" y="60"/>
                      </a:lnTo>
                      <a:lnTo>
                        <a:pt x="16" y="55"/>
                      </a:lnTo>
                      <a:lnTo>
                        <a:pt x="19" y="49"/>
                      </a:lnTo>
                      <a:lnTo>
                        <a:pt x="27" y="41"/>
                      </a:lnTo>
                      <a:lnTo>
                        <a:pt x="46" y="33"/>
                      </a:lnTo>
                      <a:lnTo>
                        <a:pt x="62" y="30"/>
                      </a:lnTo>
                      <a:lnTo>
                        <a:pt x="78" y="30"/>
                      </a:lnTo>
                      <a:lnTo>
                        <a:pt x="92" y="30"/>
                      </a:lnTo>
                      <a:lnTo>
                        <a:pt x="108" y="33"/>
                      </a:lnTo>
                      <a:lnTo>
                        <a:pt x="122" y="38"/>
                      </a:lnTo>
                      <a:lnTo>
                        <a:pt x="138" y="42"/>
                      </a:lnTo>
                      <a:lnTo>
                        <a:pt x="152" y="47"/>
                      </a:lnTo>
                      <a:lnTo>
                        <a:pt x="168" y="54"/>
                      </a:lnTo>
                      <a:lnTo>
                        <a:pt x="183" y="58"/>
                      </a:lnTo>
                      <a:lnTo>
                        <a:pt x="197" y="63"/>
                      </a:lnTo>
                      <a:lnTo>
                        <a:pt x="213" y="68"/>
                      </a:lnTo>
                      <a:lnTo>
                        <a:pt x="227" y="71"/>
                      </a:lnTo>
                      <a:lnTo>
                        <a:pt x="241" y="73"/>
                      </a:lnTo>
                      <a:lnTo>
                        <a:pt x="257" y="73"/>
                      </a:lnTo>
                      <a:lnTo>
                        <a:pt x="272" y="69"/>
                      </a:lnTo>
                      <a:lnTo>
                        <a:pt x="280" y="68"/>
                      </a:lnTo>
                      <a:lnTo>
                        <a:pt x="288" y="65"/>
                      </a:lnTo>
                      <a:lnTo>
                        <a:pt x="296" y="63"/>
                      </a:lnTo>
                      <a:lnTo>
                        <a:pt x="303" y="60"/>
                      </a:lnTo>
                      <a:lnTo>
                        <a:pt x="311" y="58"/>
                      </a:lnTo>
                      <a:lnTo>
                        <a:pt x="321" y="57"/>
                      </a:lnTo>
                      <a:lnTo>
                        <a:pt x="329" y="57"/>
                      </a:lnTo>
                      <a:lnTo>
                        <a:pt x="337" y="58"/>
                      </a:lnTo>
                      <a:lnTo>
                        <a:pt x="346" y="65"/>
                      </a:lnTo>
                      <a:lnTo>
                        <a:pt x="350" y="69"/>
                      </a:lnTo>
                      <a:lnTo>
                        <a:pt x="354" y="76"/>
                      </a:lnTo>
                      <a:lnTo>
                        <a:pt x="364" y="87"/>
                      </a:lnTo>
                      <a:lnTo>
                        <a:pt x="372" y="93"/>
                      </a:lnTo>
                      <a:lnTo>
                        <a:pt x="385" y="96"/>
                      </a:lnTo>
                      <a:lnTo>
                        <a:pt x="397" y="98"/>
                      </a:lnTo>
                      <a:lnTo>
                        <a:pt x="410" y="100"/>
                      </a:lnTo>
                      <a:lnTo>
                        <a:pt x="423" y="101"/>
                      </a:lnTo>
                      <a:lnTo>
                        <a:pt x="437" y="101"/>
                      </a:lnTo>
                      <a:lnTo>
                        <a:pt x="450" y="101"/>
                      </a:lnTo>
                      <a:lnTo>
                        <a:pt x="464" y="101"/>
                      </a:lnTo>
                      <a:lnTo>
                        <a:pt x="478" y="101"/>
                      </a:lnTo>
                      <a:lnTo>
                        <a:pt x="491" y="101"/>
                      </a:lnTo>
                      <a:lnTo>
                        <a:pt x="506" y="103"/>
                      </a:lnTo>
                      <a:lnTo>
                        <a:pt x="518" y="103"/>
                      </a:lnTo>
                      <a:lnTo>
                        <a:pt x="533" y="104"/>
                      </a:lnTo>
                      <a:lnTo>
                        <a:pt x="545" y="106"/>
                      </a:lnTo>
                      <a:lnTo>
                        <a:pt x="558" y="109"/>
                      </a:lnTo>
                      <a:lnTo>
                        <a:pt x="571" y="112"/>
                      </a:lnTo>
                      <a:lnTo>
                        <a:pt x="583" y="115"/>
                      </a:lnTo>
                      <a:lnTo>
                        <a:pt x="591" y="119"/>
                      </a:lnTo>
                      <a:lnTo>
                        <a:pt x="601" y="120"/>
                      </a:lnTo>
                      <a:lnTo>
                        <a:pt x="612" y="120"/>
                      </a:lnTo>
                      <a:lnTo>
                        <a:pt x="625" y="122"/>
                      </a:lnTo>
                      <a:lnTo>
                        <a:pt x="639" y="122"/>
                      </a:lnTo>
                      <a:lnTo>
                        <a:pt x="653" y="123"/>
                      </a:lnTo>
                      <a:lnTo>
                        <a:pt x="669" y="125"/>
                      </a:lnTo>
                      <a:lnTo>
                        <a:pt x="684" y="127"/>
                      </a:lnTo>
                      <a:lnTo>
                        <a:pt x="698" y="128"/>
                      </a:lnTo>
                      <a:lnTo>
                        <a:pt x="712" y="131"/>
                      </a:lnTo>
                      <a:lnTo>
                        <a:pt x="725" y="136"/>
                      </a:lnTo>
                      <a:lnTo>
                        <a:pt x="736" y="139"/>
                      </a:lnTo>
                      <a:lnTo>
                        <a:pt x="746" y="147"/>
                      </a:lnTo>
                      <a:lnTo>
                        <a:pt x="752" y="154"/>
                      </a:lnTo>
                      <a:lnTo>
                        <a:pt x="757" y="163"/>
                      </a:lnTo>
                      <a:lnTo>
                        <a:pt x="759" y="174"/>
                      </a:lnTo>
                      <a:lnTo>
                        <a:pt x="765" y="171"/>
                      </a:lnTo>
                      <a:lnTo>
                        <a:pt x="770" y="168"/>
                      </a:lnTo>
                      <a:lnTo>
                        <a:pt x="776" y="166"/>
                      </a:lnTo>
                      <a:lnTo>
                        <a:pt x="778" y="1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5" name="Freeform 771"/>
                <p:cNvSpPr>
                  <a:spLocks/>
                </p:cNvSpPr>
                <p:nvPr/>
              </p:nvSpPr>
              <p:spPr bwMode="auto">
                <a:xfrm>
                  <a:off x="1044" y="1209"/>
                  <a:ext cx="219" cy="31"/>
                </a:xfrm>
                <a:custGeom>
                  <a:avLst/>
                  <a:gdLst>
                    <a:gd name="T0" fmla="*/ 0 w 439"/>
                    <a:gd name="T1" fmla="*/ 1 h 61"/>
                    <a:gd name="T2" fmla="*/ 0 w 439"/>
                    <a:gd name="T3" fmla="*/ 1 h 61"/>
                    <a:gd name="T4" fmla="*/ 0 w 439"/>
                    <a:gd name="T5" fmla="*/ 1 h 61"/>
                    <a:gd name="T6" fmla="*/ 0 w 439"/>
                    <a:gd name="T7" fmla="*/ 1 h 61"/>
                    <a:gd name="T8" fmla="*/ 0 w 439"/>
                    <a:gd name="T9" fmla="*/ 1 h 61"/>
                    <a:gd name="T10" fmla="*/ 0 w 439"/>
                    <a:gd name="T11" fmla="*/ 1 h 61"/>
                    <a:gd name="T12" fmla="*/ 0 w 439"/>
                    <a:gd name="T13" fmla="*/ 1 h 61"/>
                    <a:gd name="T14" fmla="*/ 0 w 439"/>
                    <a:gd name="T15" fmla="*/ 1 h 61"/>
                    <a:gd name="T16" fmla="*/ 0 w 439"/>
                    <a:gd name="T17" fmla="*/ 1 h 61"/>
                    <a:gd name="T18" fmla="*/ 0 w 439"/>
                    <a:gd name="T19" fmla="*/ 1 h 61"/>
                    <a:gd name="T20" fmla="*/ 0 w 439"/>
                    <a:gd name="T21" fmla="*/ 1 h 61"/>
                    <a:gd name="T22" fmla="*/ 0 w 439"/>
                    <a:gd name="T23" fmla="*/ 1 h 61"/>
                    <a:gd name="T24" fmla="*/ 0 w 439"/>
                    <a:gd name="T25" fmla="*/ 1 h 61"/>
                    <a:gd name="T26" fmla="*/ 0 w 439"/>
                    <a:gd name="T27" fmla="*/ 1 h 61"/>
                    <a:gd name="T28" fmla="*/ 0 w 439"/>
                    <a:gd name="T29" fmla="*/ 1 h 61"/>
                    <a:gd name="T30" fmla="*/ 0 w 439"/>
                    <a:gd name="T31" fmla="*/ 1 h 61"/>
                    <a:gd name="T32" fmla="*/ 0 w 439"/>
                    <a:gd name="T33" fmla="*/ 1 h 61"/>
                    <a:gd name="T34" fmla="*/ 0 w 439"/>
                    <a:gd name="T35" fmla="*/ 1 h 61"/>
                    <a:gd name="T36" fmla="*/ 0 w 439"/>
                    <a:gd name="T37" fmla="*/ 1 h 61"/>
                    <a:gd name="T38" fmla="*/ 0 w 439"/>
                    <a:gd name="T39" fmla="*/ 1 h 61"/>
                    <a:gd name="T40" fmla="*/ 0 w 439"/>
                    <a:gd name="T41" fmla="*/ 1 h 61"/>
                    <a:gd name="T42" fmla="*/ 0 w 439"/>
                    <a:gd name="T43" fmla="*/ 1 h 61"/>
                    <a:gd name="T44" fmla="*/ 0 w 439"/>
                    <a:gd name="T45" fmla="*/ 1 h 61"/>
                    <a:gd name="T46" fmla="*/ 0 w 439"/>
                    <a:gd name="T47" fmla="*/ 1 h 61"/>
                    <a:gd name="T48" fmla="*/ 0 w 439"/>
                    <a:gd name="T49" fmla="*/ 1 h 61"/>
                    <a:gd name="T50" fmla="*/ 0 w 439"/>
                    <a:gd name="T51" fmla="*/ 1 h 61"/>
                    <a:gd name="T52" fmla="*/ 0 w 439"/>
                    <a:gd name="T53" fmla="*/ 1 h 61"/>
                    <a:gd name="T54" fmla="*/ 0 w 439"/>
                    <a:gd name="T55" fmla="*/ 1 h 61"/>
                    <a:gd name="T56" fmla="*/ 0 w 439"/>
                    <a:gd name="T57" fmla="*/ 1 h 61"/>
                    <a:gd name="T58" fmla="*/ 0 w 439"/>
                    <a:gd name="T59" fmla="*/ 0 h 61"/>
                    <a:gd name="T60" fmla="*/ 0 w 439"/>
                    <a:gd name="T61" fmla="*/ 1 h 61"/>
                    <a:gd name="T62" fmla="*/ 0 w 439"/>
                    <a:gd name="T63" fmla="*/ 1 h 61"/>
                    <a:gd name="T64" fmla="*/ 0 w 439"/>
                    <a:gd name="T65" fmla="*/ 1 h 61"/>
                    <a:gd name="T66" fmla="*/ 0 w 439"/>
                    <a:gd name="T67" fmla="*/ 1 h 61"/>
                    <a:gd name="T68" fmla="*/ 0 w 439"/>
                    <a:gd name="T69" fmla="*/ 1 h 61"/>
                    <a:gd name="T70" fmla="*/ 0 w 439"/>
                    <a:gd name="T71" fmla="*/ 1 h 61"/>
                    <a:gd name="T72" fmla="*/ 0 w 439"/>
                    <a:gd name="T73" fmla="*/ 1 h 61"/>
                    <a:gd name="T74" fmla="*/ 0 w 439"/>
                    <a:gd name="T75" fmla="*/ 1 h 61"/>
                    <a:gd name="T76" fmla="*/ 0 w 439"/>
                    <a:gd name="T77" fmla="*/ 1 h 61"/>
                    <a:gd name="T78" fmla="*/ 0 w 439"/>
                    <a:gd name="T79" fmla="*/ 1 h 61"/>
                    <a:gd name="T80" fmla="*/ 0 w 439"/>
                    <a:gd name="T81" fmla="*/ 1 h 61"/>
                    <a:gd name="T82" fmla="*/ 0 w 439"/>
                    <a:gd name="T83" fmla="*/ 1 h 61"/>
                    <a:gd name="T84" fmla="*/ 0 w 439"/>
                    <a:gd name="T85" fmla="*/ 1 h 61"/>
                    <a:gd name="T86" fmla="*/ 0 w 439"/>
                    <a:gd name="T87" fmla="*/ 1 h 6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39"/>
                    <a:gd name="T133" fmla="*/ 0 h 61"/>
                    <a:gd name="T134" fmla="*/ 439 w 439"/>
                    <a:gd name="T135" fmla="*/ 61 h 6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39" h="61">
                      <a:moveTo>
                        <a:pt x="439" y="47"/>
                      </a:moveTo>
                      <a:lnTo>
                        <a:pt x="430" y="50"/>
                      </a:lnTo>
                      <a:lnTo>
                        <a:pt x="422" y="52"/>
                      </a:lnTo>
                      <a:lnTo>
                        <a:pt x="414" y="55"/>
                      </a:lnTo>
                      <a:lnTo>
                        <a:pt x="403" y="57"/>
                      </a:lnTo>
                      <a:lnTo>
                        <a:pt x="391" y="58"/>
                      </a:lnTo>
                      <a:lnTo>
                        <a:pt x="380" y="58"/>
                      </a:lnTo>
                      <a:lnTo>
                        <a:pt x="369" y="58"/>
                      </a:lnTo>
                      <a:lnTo>
                        <a:pt x="358" y="60"/>
                      </a:lnTo>
                      <a:lnTo>
                        <a:pt x="344" y="60"/>
                      </a:lnTo>
                      <a:lnTo>
                        <a:pt x="331" y="60"/>
                      </a:lnTo>
                      <a:lnTo>
                        <a:pt x="318" y="60"/>
                      </a:lnTo>
                      <a:lnTo>
                        <a:pt x="304" y="60"/>
                      </a:lnTo>
                      <a:lnTo>
                        <a:pt x="291" y="60"/>
                      </a:lnTo>
                      <a:lnTo>
                        <a:pt x="277" y="58"/>
                      </a:lnTo>
                      <a:lnTo>
                        <a:pt x="263" y="58"/>
                      </a:lnTo>
                      <a:lnTo>
                        <a:pt x="248" y="58"/>
                      </a:lnTo>
                      <a:lnTo>
                        <a:pt x="234" y="57"/>
                      </a:lnTo>
                      <a:lnTo>
                        <a:pt x="220" y="57"/>
                      </a:lnTo>
                      <a:lnTo>
                        <a:pt x="207" y="55"/>
                      </a:lnTo>
                      <a:lnTo>
                        <a:pt x="193" y="55"/>
                      </a:lnTo>
                      <a:lnTo>
                        <a:pt x="180" y="54"/>
                      </a:lnTo>
                      <a:lnTo>
                        <a:pt x="165" y="54"/>
                      </a:lnTo>
                      <a:lnTo>
                        <a:pt x="153" y="52"/>
                      </a:lnTo>
                      <a:lnTo>
                        <a:pt x="140" y="52"/>
                      </a:lnTo>
                      <a:lnTo>
                        <a:pt x="127" y="52"/>
                      </a:lnTo>
                      <a:lnTo>
                        <a:pt x="116" y="52"/>
                      </a:lnTo>
                      <a:lnTo>
                        <a:pt x="105" y="50"/>
                      </a:lnTo>
                      <a:lnTo>
                        <a:pt x="95" y="50"/>
                      </a:lnTo>
                      <a:lnTo>
                        <a:pt x="86" y="50"/>
                      </a:lnTo>
                      <a:lnTo>
                        <a:pt x="76" y="52"/>
                      </a:lnTo>
                      <a:lnTo>
                        <a:pt x="68" y="52"/>
                      </a:lnTo>
                      <a:lnTo>
                        <a:pt x="60" y="54"/>
                      </a:lnTo>
                      <a:lnTo>
                        <a:pt x="53" y="55"/>
                      </a:lnTo>
                      <a:lnTo>
                        <a:pt x="45" y="55"/>
                      </a:lnTo>
                      <a:lnTo>
                        <a:pt x="38" y="57"/>
                      </a:lnTo>
                      <a:lnTo>
                        <a:pt x="30" y="58"/>
                      </a:lnTo>
                      <a:lnTo>
                        <a:pt x="22" y="58"/>
                      </a:lnTo>
                      <a:lnTo>
                        <a:pt x="16" y="60"/>
                      </a:lnTo>
                      <a:lnTo>
                        <a:pt x="8" y="61"/>
                      </a:lnTo>
                      <a:lnTo>
                        <a:pt x="0" y="61"/>
                      </a:lnTo>
                      <a:lnTo>
                        <a:pt x="3" y="58"/>
                      </a:lnTo>
                      <a:lnTo>
                        <a:pt x="8" y="52"/>
                      </a:lnTo>
                      <a:lnTo>
                        <a:pt x="11" y="47"/>
                      </a:lnTo>
                      <a:lnTo>
                        <a:pt x="18" y="42"/>
                      </a:lnTo>
                      <a:lnTo>
                        <a:pt x="22" y="39"/>
                      </a:lnTo>
                      <a:lnTo>
                        <a:pt x="29" y="34"/>
                      </a:lnTo>
                      <a:lnTo>
                        <a:pt x="35" y="30"/>
                      </a:lnTo>
                      <a:lnTo>
                        <a:pt x="43" y="25"/>
                      </a:lnTo>
                      <a:lnTo>
                        <a:pt x="49" y="22"/>
                      </a:lnTo>
                      <a:lnTo>
                        <a:pt x="56" y="19"/>
                      </a:lnTo>
                      <a:lnTo>
                        <a:pt x="64" y="14"/>
                      </a:lnTo>
                      <a:lnTo>
                        <a:pt x="70" y="11"/>
                      </a:lnTo>
                      <a:lnTo>
                        <a:pt x="76" y="7"/>
                      </a:lnTo>
                      <a:lnTo>
                        <a:pt x="83" y="6"/>
                      </a:lnTo>
                      <a:lnTo>
                        <a:pt x="89" y="4"/>
                      </a:lnTo>
                      <a:lnTo>
                        <a:pt x="95" y="3"/>
                      </a:lnTo>
                      <a:lnTo>
                        <a:pt x="102" y="1"/>
                      </a:lnTo>
                      <a:lnTo>
                        <a:pt x="111" y="0"/>
                      </a:lnTo>
                      <a:lnTo>
                        <a:pt x="119" y="0"/>
                      </a:lnTo>
                      <a:lnTo>
                        <a:pt x="127" y="0"/>
                      </a:lnTo>
                      <a:lnTo>
                        <a:pt x="137" y="1"/>
                      </a:lnTo>
                      <a:lnTo>
                        <a:pt x="146" y="1"/>
                      </a:lnTo>
                      <a:lnTo>
                        <a:pt x="156" y="3"/>
                      </a:lnTo>
                      <a:lnTo>
                        <a:pt x="167" y="4"/>
                      </a:lnTo>
                      <a:lnTo>
                        <a:pt x="177" y="6"/>
                      </a:lnTo>
                      <a:lnTo>
                        <a:pt x="188" y="7"/>
                      </a:lnTo>
                      <a:lnTo>
                        <a:pt x="199" y="11"/>
                      </a:lnTo>
                      <a:lnTo>
                        <a:pt x="208" y="12"/>
                      </a:lnTo>
                      <a:lnTo>
                        <a:pt x="221" y="15"/>
                      </a:lnTo>
                      <a:lnTo>
                        <a:pt x="232" y="17"/>
                      </a:lnTo>
                      <a:lnTo>
                        <a:pt x="243" y="20"/>
                      </a:lnTo>
                      <a:lnTo>
                        <a:pt x="256" y="23"/>
                      </a:lnTo>
                      <a:lnTo>
                        <a:pt x="267" y="25"/>
                      </a:lnTo>
                      <a:lnTo>
                        <a:pt x="278" y="28"/>
                      </a:lnTo>
                      <a:lnTo>
                        <a:pt x="291" y="31"/>
                      </a:lnTo>
                      <a:lnTo>
                        <a:pt x="302" y="33"/>
                      </a:lnTo>
                      <a:lnTo>
                        <a:pt x="315" y="36"/>
                      </a:lnTo>
                      <a:lnTo>
                        <a:pt x="326" y="38"/>
                      </a:lnTo>
                      <a:lnTo>
                        <a:pt x="337" y="41"/>
                      </a:lnTo>
                      <a:lnTo>
                        <a:pt x="350" y="42"/>
                      </a:lnTo>
                      <a:lnTo>
                        <a:pt x="361" y="44"/>
                      </a:lnTo>
                      <a:lnTo>
                        <a:pt x="374" y="46"/>
                      </a:lnTo>
                      <a:lnTo>
                        <a:pt x="383" y="47"/>
                      </a:lnTo>
                      <a:lnTo>
                        <a:pt x="395" y="47"/>
                      </a:lnTo>
                      <a:lnTo>
                        <a:pt x="406" y="47"/>
                      </a:lnTo>
                      <a:lnTo>
                        <a:pt x="417" y="49"/>
                      </a:lnTo>
                      <a:lnTo>
                        <a:pt x="428" y="47"/>
                      </a:lnTo>
                      <a:lnTo>
                        <a:pt x="439" y="47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6" name="Freeform 772"/>
                <p:cNvSpPr>
                  <a:spLocks/>
                </p:cNvSpPr>
                <p:nvPr/>
              </p:nvSpPr>
              <p:spPr bwMode="auto">
                <a:xfrm>
                  <a:off x="1576" y="1186"/>
                  <a:ext cx="48" cy="215"/>
                </a:xfrm>
                <a:custGeom>
                  <a:avLst/>
                  <a:gdLst>
                    <a:gd name="T0" fmla="*/ 0 w 97"/>
                    <a:gd name="T1" fmla="*/ 0 h 431"/>
                    <a:gd name="T2" fmla="*/ 0 w 97"/>
                    <a:gd name="T3" fmla="*/ 0 h 431"/>
                    <a:gd name="T4" fmla="*/ 0 w 97"/>
                    <a:gd name="T5" fmla="*/ 0 h 431"/>
                    <a:gd name="T6" fmla="*/ 0 w 97"/>
                    <a:gd name="T7" fmla="*/ 0 h 431"/>
                    <a:gd name="T8" fmla="*/ 0 w 97"/>
                    <a:gd name="T9" fmla="*/ 0 h 4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431"/>
                    <a:gd name="T17" fmla="*/ 97 w 97"/>
                    <a:gd name="T18" fmla="*/ 431 h 4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431">
                      <a:moveTo>
                        <a:pt x="0" y="431"/>
                      </a:moveTo>
                      <a:lnTo>
                        <a:pt x="97" y="431"/>
                      </a:lnTo>
                      <a:lnTo>
                        <a:pt x="78" y="0"/>
                      </a:lnTo>
                      <a:lnTo>
                        <a:pt x="19" y="0"/>
                      </a:lnTo>
                      <a:lnTo>
                        <a:pt x="0" y="431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7" name="Line 773"/>
                <p:cNvSpPr>
                  <a:spLocks noChangeShapeType="1"/>
                </p:cNvSpPr>
                <p:nvPr/>
              </p:nvSpPr>
              <p:spPr bwMode="auto">
                <a:xfrm>
                  <a:off x="1586" y="1194"/>
                  <a:ext cx="2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8" name="Line 774"/>
                <p:cNvSpPr>
                  <a:spLocks noChangeShapeType="1"/>
                </p:cNvSpPr>
                <p:nvPr/>
              </p:nvSpPr>
              <p:spPr bwMode="auto">
                <a:xfrm>
                  <a:off x="1585" y="1185"/>
                  <a:ext cx="15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9" name="Freeform 775"/>
                <p:cNvSpPr>
                  <a:spLocks/>
                </p:cNvSpPr>
                <p:nvPr/>
              </p:nvSpPr>
              <p:spPr bwMode="auto">
                <a:xfrm>
                  <a:off x="1604" y="1210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0" name="Freeform 776"/>
                <p:cNvSpPr>
                  <a:spLocks/>
                </p:cNvSpPr>
                <p:nvPr/>
              </p:nvSpPr>
              <p:spPr bwMode="auto">
                <a:xfrm>
                  <a:off x="1603" y="1211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1" name="Freeform 777"/>
                <p:cNvSpPr>
                  <a:spLocks/>
                </p:cNvSpPr>
                <p:nvPr/>
              </p:nvSpPr>
              <p:spPr bwMode="auto">
                <a:xfrm>
                  <a:off x="1600" y="1204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2" name="Freeform 778"/>
                <p:cNvSpPr>
                  <a:spLocks/>
                </p:cNvSpPr>
                <p:nvPr/>
              </p:nvSpPr>
              <p:spPr bwMode="auto">
                <a:xfrm>
                  <a:off x="1599" y="1204"/>
                  <a:ext cx="9" cy="4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3" name="Freeform 779"/>
                <p:cNvSpPr>
                  <a:spLocks/>
                </p:cNvSpPr>
                <p:nvPr/>
              </p:nvSpPr>
              <p:spPr bwMode="auto">
                <a:xfrm>
                  <a:off x="1604" y="1225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4" name="Freeform 780"/>
                <p:cNvSpPr>
                  <a:spLocks/>
                </p:cNvSpPr>
                <p:nvPr/>
              </p:nvSpPr>
              <p:spPr bwMode="auto">
                <a:xfrm>
                  <a:off x="1603" y="1225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5" name="Freeform 781"/>
                <p:cNvSpPr>
                  <a:spLocks/>
                </p:cNvSpPr>
                <p:nvPr/>
              </p:nvSpPr>
              <p:spPr bwMode="auto">
                <a:xfrm>
                  <a:off x="1595" y="1240"/>
                  <a:ext cx="8" cy="5"/>
                </a:xfrm>
                <a:custGeom>
                  <a:avLst/>
                  <a:gdLst>
                    <a:gd name="T0" fmla="*/ 1 w 15"/>
                    <a:gd name="T1" fmla="*/ 0 h 10"/>
                    <a:gd name="T2" fmla="*/ 1 w 15"/>
                    <a:gd name="T3" fmla="*/ 1 h 10"/>
                    <a:gd name="T4" fmla="*/ 0 w 15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5"/>
                    <a:gd name="T10" fmla="*/ 0 h 10"/>
                    <a:gd name="T11" fmla="*/ 15 w 15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" h="10">
                      <a:moveTo>
                        <a:pt x="15" y="0"/>
                      </a:moveTo>
                      <a:lnTo>
                        <a:pt x="15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6" name="Freeform 782"/>
                <p:cNvSpPr>
                  <a:spLocks/>
                </p:cNvSpPr>
                <p:nvPr/>
              </p:nvSpPr>
              <p:spPr bwMode="auto">
                <a:xfrm>
                  <a:off x="1592" y="1240"/>
                  <a:ext cx="10" cy="5"/>
                </a:xfrm>
                <a:custGeom>
                  <a:avLst/>
                  <a:gdLst>
                    <a:gd name="T0" fmla="*/ 1 w 19"/>
                    <a:gd name="T1" fmla="*/ 0 h 10"/>
                    <a:gd name="T2" fmla="*/ 0 w 19"/>
                    <a:gd name="T3" fmla="*/ 0 h 10"/>
                    <a:gd name="T4" fmla="*/ 0 w 19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7" name="Freeform 783"/>
                <p:cNvSpPr>
                  <a:spLocks/>
                </p:cNvSpPr>
                <p:nvPr/>
              </p:nvSpPr>
              <p:spPr bwMode="auto">
                <a:xfrm>
                  <a:off x="1600" y="1219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8" name="Freeform 784"/>
                <p:cNvSpPr>
                  <a:spLocks/>
                </p:cNvSpPr>
                <p:nvPr/>
              </p:nvSpPr>
              <p:spPr bwMode="auto">
                <a:xfrm>
                  <a:off x="1599" y="1219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9" name="Freeform 785"/>
                <p:cNvSpPr>
                  <a:spLocks/>
                </p:cNvSpPr>
                <p:nvPr/>
              </p:nvSpPr>
              <p:spPr bwMode="auto">
                <a:xfrm>
                  <a:off x="1606" y="1239"/>
                  <a:ext cx="9" cy="6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1 h 11"/>
                    <a:gd name="T4" fmla="*/ 0 w 17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0" name="Freeform 786"/>
                <p:cNvSpPr>
                  <a:spLocks/>
                </p:cNvSpPr>
                <p:nvPr/>
              </p:nvSpPr>
              <p:spPr bwMode="auto">
                <a:xfrm>
                  <a:off x="1604" y="124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1" name="Freeform 787"/>
                <p:cNvSpPr>
                  <a:spLocks/>
                </p:cNvSpPr>
                <p:nvPr/>
              </p:nvSpPr>
              <p:spPr bwMode="auto">
                <a:xfrm>
                  <a:off x="1602" y="1233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2" name="Freeform 788"/>
                <p:cNvSpPr>
                  <a:spLocks/>
                </p:cNvSpPr>
                <p:nvPr/>
              </p:nvSpPr>
              <p:spPr bwMode="auto">
                <a:xfrm>
                  <a:off x="1600" y="1234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3" name="Freeform 789"/>
                <p:cNvSpPr>
                  <a:spLocks/>
                </p:cNvSpPr>
                <p:nvPr/>
              </p:nvSpPr>
              <p:spPr bwMode="auto">
                <a:xfrm>
                  <a:off x="1589" y="1247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4" name="Freeform 790"/>
                <p:cNvSpPr>
                  <a:spLocks/>
                </p:cNvSpPr>
                <p:nvPr/>
              </p:nvSpPr>
              <p:spPr bwMode="auto">
                <a:xfrm>
                  <a:off x="1588" y="1247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5" name="Freeform 791"/>
                <p:cNvSpPr>
                  <a:spLocks/>
                </p:cNvSpPr>
                <p:nvPr/>
              </p:nvSpPr>
              <p:spPr bwMode="auto">
                <a:xfrm>
                  <a:off x="1607" y="1252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6" name="Freeform 792"/>
                <p:cNvSpPr>
                  <a:spLocks/>
                </p:cNvSpPr>
                <p:nvPr/>
              </p:nvSpPr>
              <p:spPr bwMode="auto">
                <a:xfrm>
                  <a:off x="1605" y="1253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7" name="Freeform 793"/>
                <p:cNvSpPr>
                  <a:spLocks/>
                </p:cNvSpPr>
                <p:nvPr/>
              </p:nvSpPr>
              <p:spPr bwMode="auto">
                <a:xfrm>
                  <a:off x="1602" y="1246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8" name="Freeform 794"/>
                <p:cNvSpPr>
                  <a:spLocks/>
                </p:cNvSpPr>
                <p:nvPr/>
              </p:nvSpPr>
              <p:spPr bwMode="auto">
                <a:xfrm>
                  <a:off x="1600" y="124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9" name="Freeform 795"/>
                <p:cNvSpPr>
                  <a:spLocks/>
                </p:cNvSpPr>
                <p:nvPr/>
              </p:nvSpPr>
              <p:spPr bwMode="auto">
                <a:xfrm>
                  <a:off x="1588" y="1285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0" name="Freeform 796"/>
                <p:cNvSpPr>
                  <a:spLocks/>
                </p:cNvSpPr>
                <p:nvPr/>
              </p:nvSpPr>
              <p:spPr bwMode="auto">
                <a:xfrm>
                  <a:off x="1586" y="128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1" name="Freeform 797"/>
                <p:cNvSpPr>
                  <a:spLocks/>
                </p:cNvSpPr>
                <p:nvPr/>
              </p:nvSpPr>
              <p:spPr bwMode="auto">
                <a:xfrm>
                  <a:off x="1611" y="1325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2" name="Freeform 798"/>
                <p:cNvSpPr>
                  <a:spLocks/>
                </p:cNvSpPr>
                <p:nvPr/>
              </p:nvSpPr>
              <p:spPr bwMode="auto">
                <a:xfrm>
                  <a:off x="1610" y="132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3" name="Freeform 799"/>
                <p:cNvSpPr>
                  <a:spLocks/>
                </p:cNvSpPr>
                <p:nvPr/>
              </p:nvSpPr>
              <p:spPr bwMode="auto">
                <a:xfrm>
                  <a:off x="1604" y="1263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4" name="Freeform 800"/>
                <p:cNvSpPr>
                  <a:spLocks/>
                </p:cNvSpPr>
                <p:nvPr/>
              </p:nvSpPr>
              <p:spPr bwMode="auto">
                <a:xfrm>
                  <a:off x="1603" y="1263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5" name="Freeform 801"/>
                <p:cNvSpPr>
                  <a:spLocks/>
                </p:cNvSpPr>
                <p:nvPr/>
              </p:nvSpPr>
              <p:spPr bwMode="auto">
                <a:xfrm>
                  <a:off x="1587" y="1354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6" name="Freeform 802"/>
                <p:cNvSpPr>
                  <a:spLocks/>
                </p:cNvSpPr>
                <p:nvPr/>
              </p:nvSpPr>
              <p:spPr bwMode="auto">
                <a:xfrm>
                  <a:off x="1585" y="1355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7" name="Freeform 803"/>
                <p:cNvSpPr>
                  <a:spLocks/>
                </p:cNvSpPr>
                <p:nvPr/>
              </p:nvSpPr>
              <p:spPr bwMode="auto">
                <a:xfrm>
                  <a:off x="1587" y="1325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8" name="Freeform 804"/>
                <p:cNvSpPr>
                  <a:spLocks/>
                </p:cNvSpPr>
                <p:nvPr/>
              </p:nvSpPr>
              <p:spPr bwMode="auto">
                <a:xfrm>
                  <a:off x="1585" y="1325"/>
                  <a:ext cx="9" cy="5"/>
                </a:xfrm>
                <a:custGeom>
                  <a:avLst/>
                  <a:gdLst>
                    <a:gd name="T0" fmla="*/ 1 w 18"/>
                    <a:gd name="T1" fmla="*/ 0 h 10"/>
                    <a:gd name="T2" fmla="*/ 0 w 18"/>
                    <a:gd name="T3" fmla="*/ 0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9" name="Freeform 805"/>
                <p:cNvSpPr>
                  <a:spLocks/>
                </p:cNvSpPr>
                <p:nvPr/>
              </p:nvSpPr>
              <p:spPr bwMode="auto">
                <a:xfrm>
                  <a:off x="1588" y="1263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0" name="Freeform 806"/>
                <p:cNvSpPr>
                  <a:spLocks/>
                </p:cNvSpPr>
                <p:nvPr/>
              </p:nvSpPr>
              <p:spPr bwMode="auto">
                <a:xfrm>
                  <a:off x="1586" y="1263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1" name="Freeform 807"/>
                <p:cNvSpPr>
                  <a:spLocks/>
                </p:cNvSpPr>
                <p:nvPr/>
              </p:nvSpPr>
              <p:spPr bwMode="auto">
                <a:xfrm>
                  <a:off x="1610" y="1355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2" name="Freeform 808"/>
                <p:cNvSpPr>
                  <a:spLocks/>
                </p:cNvSpPr>
                <p:nvPr/>
              </p:nvSpPr>
              <p:spPr bwMode="auto">
                <a:xfrm>
                  <a:off x="1608" y="1355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3" name="Freeform 809"/>
                <p:cNvSpPr>
                  <a:spLocks/>
                </p:cNvSpPr>
                <p:nvPr/>
              </p:nvSpPr>
              <p:spPr bwMode="auto">
                <a:xfrm>
                  <a:off x="1615" y="1390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4" name="Freeform 810"/>
                <p:cNvSpPr>
                  <a:spLocks/>
                </p:cNvSpPr>
                <p:nvPr/>
              </p:nvSpPr>
              <p:spPr bwMode="auto">
                <a:xfrm>
                  <a:off x="1613" y="1391"/>
                  <a:ext cx="9" cy="3"/>
                </a:xfrm>
                <a:custGeom>
                  <a:avLst/>
                  <a:gdLst>
                    <a:gd name="T0" fmla="*/ 1 w 18"/>
                    <a:gd name="T1" fmla="*/ 0 h 7"/>
                    <a:gd name="T2" fmla="*/ 0 w 18"/>
                    <a:gd name="T3" fmla="*/ 0 h 7"/>
                    <a:gd name="T4" fmla="*/ 0 w 18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7"/>
                    <a:gd name="T11" fmla="*/ 18 w 18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7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5" name="Freeform 811"/>
                <p:cNvSpPr>
                  <a:spLocks/>
                </p:cNvSpPr>
                <p:nvPr/>
              </p:nvSpPr>
              <p:spPr bwMode="auto">
                <a:xfrm>
                  <a:off x="1608" y="1280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6" name="Freeform 812"/>
                <p:cNvSpPr>
                  <a:spLocks/>
                </p:cNvSpPr>
                <p:nvPr/>
              </p:nvSpPr>
              <p:spPr bwMode="auto">
                <a:xfrm>
                  <a:off x="1606" y="1281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7" name="Freeform 813"/>
                <p:cNvSpPr>
                  <a:spLocks/>
                </p:cNvSpPr>
                <p:nvPr/>
              </p:nvSpPr>
              <p:spPr bwMode="auto">
                <a:xfrm>
                  <a:off x="1610" y="1301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8" name="Freeform 814"/>
                <p:cNvSpPr>
                  <a:spLocks/>
                </p:cNvSpPr>
                <p:nvPr/>
              </p:nvSpPr>
              <p:spPr bwMode="auto">
                <a:xfrm>
                  <a:off x="1608" y="130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9" name="Freeform 815"/>
                <p:cNvSpPr>
                  <a:spLocks/>
                </p:cNvSpPr>
                <p:nvPr/>
              </p:nvSpPr>
              <p:spPr bwMode="auto">
                <a:xfrm>
                  <a:off x="1602" y="1331"/>
                  <a:ext cx="9" cy="5"/>
                </a:xfrm>
                <a:custGeom>
                  <a:avLst/>
                  <a:gdLst>
                    <a:gd name="T0" fmla="*/ 1 w 17"/>
                    <a:gd name="T1" fmla="*/ 0 h 12"/>
                    <a:gd name="T2" fmla="*/ 1 w 17"/>
                    <a:gd name="T3" fmla="*/ 0 h 12"/>
                    <a:gd name="T4" fmla="*/ 0 w 17"/>
                    <a:gd name="T5" fmla="*/ 0 h 12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2"/>
                    <a:gd name="T11" fmla="*/ 17 w 17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2">
                      <a:moveTo>
                        <a:pt x="17" y="0"/>
                      </a:moveTo>
                      <a:lnTo>
                        <a:pt x="17" y="12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0" name="Freeform 816"/>
                <p:cNvSpPr>
                  <a:spLocks/>
                </p:cNvSpPr>
                <p:nvPr/>
              </p:nvSpPr>
              <p:spPr bwMode="auto">
                <a:xfrm>
                  <a:off x="1600" y="133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1" name="Freeform 817"/>
                <p:cNvSpPr>
                  <a:spLocks/>
                </p:cNvSpPr>
                <p:nvPr/>
              </p:nvSpPr>
              <p:spPr bwMode="auto">
                <a:xfrm>
                  <a:off x="1612" y="1368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2" name="Freeform 818"/>
                <p:cNvSpPr>
                  <a:spLocks/>
                </p:cNvSpPr>
                <p:nvPr/>
              </p:nvSpPr>
              <p:spPr bwMode="auto">
                <a:xfrm>
                  <a:off x="1611" y="136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3" name="Freeform 819"/>
                <p:cNvSpPr>
                  <a:spLocks/>
                </p:cNvSpPr>
                <p:nvPr/>
              </p:nvSpPr>
              <p:spPr bwMode="auto">
                <a:xfrm>
                  <a:off x="1608" y="1269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4" name="Freeform 820"/>
                <p:cNvSpPr>
                  <a:spLocks/>
                </p:cNvSpPr>
                <p:nvPr/>
              </p:nvSpPr>
              <p:spPr bwMode="auto">
                <a:xfrm>
                  <a:off x="1606" y="1270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5" name="Freeform 821"/>
                <p:cNvSpPr>
                  <a:spLocks/>
                </p:cNvSpPr>
                <p:nvPr/>
              </p:nvSpPr>
              <p:spPr bwMode="auto">
                <a:xfrm>
                  <a:off x="1586" y="130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6" name="Freeform 822"/>
                <p:cNvSpPr>
                  <a:spLocks/>
                </p:cNvSpPr>
                <p:nvPr/>
              </p:nvSpPr>
              <p:spPr bwMode="auto">
                <a:xfrm>
                  <a:off x="1584" y="1304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7" name="Freeform 823"/>
                <p:cNvSpPr>
                  <a:spLocks/>
                </p:cNvSpPr>
                <p:nvPr/>
              </p:nvSpPr>
              <p:spPr bwMode="auto">
                <a:xfrm>
                  <a:off x="1598" y="1292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8" name="Freeform 824"/>
                <p:cNvSpPr>
                  <a:spLocks/>
                </p:cNvSpPr>
                <p:nvPr/>
              </p:nvSpPr>
              <p:spPr bwMode="auto">
                <a:xfrm>
                  <a:off x="1596" y="129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9" name="Freeform 825"/>
                <p:cNvSpPr>
                  <a:spLocks/>
                </p:cNvSpPr>
                <p:nvPr/>
              </p:nvSpPr>
              <p:spPr bwMode="auto">
                <a:xfrm>
                  <a:off x="1600" y="1312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0" name="Freeform 826"/>
                <p:cNvSpPr>
                  <a:spLocks/>
                </p:cNvSpPr>
                <p:nvPr/>
              </p:nvSpPr>
              <p:spPr bwMode="auto">
                <a:xfrm>
                  <a:off x="1599" y="1313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1" name="Freeform 827"/>
                <p:cNvSpPr>
                  <a:spLocks/>
                </p:cNvSpPr>
                <p:nvPr/>
              </p:nvSpPr>
              <p:spPr bwMode="auto">
                <a:xfrm>
                  <a:off x="1598" y="134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2" name="Freeform 828"/>
                <p:cNvSpPr>
                  <a:spLocks/>
                </p:cNvSpPr>
                <p:nvPr/>
              </p:nvSpPr>
              <p:spPr bwMode="auto">
                <a:xfrm>
                  <a:off x="1596" y="134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3" name="Freeform 829"/>
                <p:cNvSpPr>
                  <a:spLocks/>
                </p:cNvSpPr>
                <p:nvPr/>
              </p:nvSpPr>
              <p:spPr bwMode="auto">
                <a:xfrm>
                  <a:off x="1602" y="1379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4" name="Freeform 830"/>
                <p:cNvSpPr>
                  <a:spLocks/>
                </p:cNvSpPr>
                <p:nvPr/>
              </p:nvSpPr>
              <p:spPr bwMode="auto">
                <a:xfrm>
                  <a:off x="1600" y="1380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5" name="Freeform 831"/>
                <p:cNvSpPr>
                  <a:spLocks/>
                </p:cNvSpPr>
                <p:nvPr/>
              </p:nvSpPr>
              <p:spPr bwMode="auto">
                <a:xfrm>
                  <a:off x="1611" y="1396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6" name="Freeform 832"/>
                <p:cNvSpPr>
                  <a:spLocks/>
                </p:cNvSpPr>
                <p:nvPr/>
              </p:nvSpPr>
              <p:spPr bwMode="auto">
                <a:xfrm>
                  <a:off x="1608" y="139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7" name="Freeform 833"/>
                <p:cNvSpPr>
                  <a:spLocks/>
                </p:cNvSpPr>
                <p:nvPr/>
              </p:nvSpPr>
              <p:spPr bwMode="auto">
                <a:xfrm>
                  <a:off x="1603" y="1285"/>
                  <a:ext cx="8" cy="6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8" name="Freeform 834"/>
                <p:cNvSpPr>
                  <a:spLocks/>
                </p:cNvSpPr>
                <p:nvPr/>
              </p:nvSpPr>
              <p:spPr bwMode="auto">
                <a:xfrm>
                  <a:off x="1601" y="1286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9" name="Freeform 835"/>
                <p:cNvSpPr>
                  <a:spLocks/>
                </p:cNvSpPr>
                <p:nvPr/>
              </p:nvSpPr>
              <p:spPr bwMode="auto">
                <a:xfrm>
                  <a:off x="1605" y="1307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0" name="Freeform 836"/>
                <p:cNvSpPr>
                  <a:spLocks/>
                </p:cNvSpPr>
                <p:nvPr/>
              </p:nvSpPr>
              <p:spPr bwMode="auto">
                <a:xfrm>
                  <a:off x="1604" y="1307"/>
                  <a:ext cx="9" cy="5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1" name="Freeform 837"/>
                <p:cNvSpPr>
                  <a:spLocks/>
                </p:cNvSpPr>
                <p:nvPr/>
              </p:nvSpPr>
              <p:spPr bwMode="auto">
                <a:xfrm>
                  <a:off x="1606" y="1337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2" name="Freeform 838"/>
                <p:cNvSpPr>
                  <a:spLocks/>
                </p:cNvSpPr>
                <p:nvPr/>
              </p:nvSpPr>
              <p:spPr bwMode="auto">
                <a:xfrm>
                  <a:off x="1604" y="133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3" name="Freeform 839"/>
                <p:cNvSpPr>
                  <a:spLocks/>
                </p:cNvSpPr>
                <p:nvPr/>
              </p:nvSpPr>
              <p:spPr bwMode="auto">
                <a:xfrm>
                  <a:off x="1608" y="1374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4" name="Freeform 840"/>
                <p:cNvSpPr>
                  <a:spLocks/>
                </p:cNvSpPr>
                <p:nvPr/>
              </p:nvSpPr>
              <p:spPr bwMode="auto">
                <a:xfrm>
                  <a:off x="1606" y="137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5" name="Freeform 841"/>
                <p:cNvSpPr>
                  <a:spLocks/>
                </p:cNvSpPr>
                <p:nvPr/>
              </p:nvSpPr>
              <p:spPr bwMode="auto">
                <a:xfrm>
                  <a:off x="1606" y="1362"/>
                  <a:ext cx="9" cy="4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0 h 10"/>
                    <a:gd name="T4" fmla="*/ 0 w 17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6" name="Freeform 842"/>
                <p:cNvSpPr>
                  <a:spLocks/>
                </p:cNvSpPr>
                <p:nvPr/>
              </p:nvSpPr>
              <p:spPr bwMode="auto">
                <a:xfrm>
                  <a:off x="1605" y="1363"/>
                  <a:ext cx="9" cy="3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0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7" name="Freeform 843"/>
                <p:cNvSpPr>
                  <a:spLocks/>
                </p:cNvSpPr>
                <p:nvPr/>
              </p:nvSpPr>
              <p:spPr bwMode="auto">
                <a:xfrm>
                  <a:off x="1584" y="1380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8" name="Freeform 844"/>
                <p:cNvSpPr>
                  <a:spLocks/>
                </p:cNvSpPr>
                <p:nvPr/>
              </p:nvSpPr>
              <p:spPr bwMode="auto">
                <a:xfrm>
                  <a:off x="1583" y="1381"/>
                  <a:ext cx="9" cy="4"/>
                </a:xfrm>
                <a:custGeom>
                  <a:avLst/>
                  <a:gdLst>
                    <a:gd name="T0" fmla="*/ 0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9" name="Freeform 845"/>
                <p:cNvSpPr>
                  <a:spLocks/>
                </p:cNvSpPr>
                <p:nvPr/>
              </p:nvSpPr>
              <p:spPr bwMode="auto">
                <a:xfrm>
                  <a:off x="1608" y="1291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0" name="Freeform 846"/>
                <p:cNvSpPr>
                  <a:spLocks/>
                </p:cNvSpPr>
                <p:nvPr/>
              </p:nvSpPr>
              <p:spPr bwMode="auto">
                <a:xfrm>
                  <a:off x="1607" y="1292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1" name="Freeform 847"/>
                <p:cNvSpPr>
                  <a:spLocks/>
                </p:cNvSpPr>
                <p:nvPr/>
              </p:nvSpPr>
              <p:spPr bwMode="auto">
                <a:xfrm>
                  <a:off x="1611" y="1312"/>
                  <a:ext cx="8" cy="5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2" name="Freeform 848"/>
                <p:cNvSpPr>
                  <a:spLocks/>
                </p:cNvSpPr>
                <p:nvPr/>
              </p:nvSpPr>
              <p:spPr bwMode="auto">
                <a:xfrm>
                  <a:off x="1609" y="131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3" name="Freeform 849"/>
                <p:cNvSpPr>
                  <a:spLocks/>
                </p:cNvSpPr>
                <p:nvPr/>
              </p:nvSpPr>
              <p:spPr bwMode="auto">
                <a:xfrm>
                  <a:off x="1610" y="134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4" name="Freeform 850"/>
                <p:cNvSpPr>
                  <a:spLocks/>
                </p:cNvSpPr>
                <p:nvPr/>
              </p:nvSpPr>
              <p:spPr bwMode="auto">
                <a:xfrm>
                  <a:off x="1608" y="134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5" name="Freeform 851"/>
                <p:cNvSpPr>
                  <a:spLocks/>
                </p:cNvSpPr>
                <p:nvPr/>
              </p:nvSpPr>
              <p:spPr bwMode="auto">
                <a:xfrm>
                  <a:off x="1614" y="1380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6" name="Freeform 852"/>
                <p:cNvSpPr>
                  <a:spLocks/>
                </p:cNvSpPr>
                <p:nvPr/>
              </p:nvSpPr>
              <p:spPr bwMode="auto">
                <a:xfrm>
                  <a:off x="1612" y="1381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7" name="Freeform 853"/>
                <p:cNvSpPr>
                  <a:spLocks/>
                </p:cNvSpPr>
                <p:nvPr/>
              </p:nvSpPr>
              <p:spPr bwMode="auto">
                <a:xfrm>
                  <a:off x="1603" y="1390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8" name="Freeform 854"/>
                <p:cNvSpPr>
                  <a:spLocks/>
                </p:cNvSpPr>
                <p:nvPr/>
              </p:nvSpPr>
              <p:spPr bwMode="auto">
                <a:xfrm>
                  <a:off x="1600" y="139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9" name="Freeform 855"/>
                <p:cNvSpPr>
                  <a:spLocks/>
                </p:cNvSpPr>
                <p:nvPr/>
              </p:nvSpPr>
              <p:spPr bwMode="auto">
                <a:xfrm>
                  <a:off x="1600" y="1367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0" name="Freeform 856"/>
                <p:cNvSpPr>
                  <a:spLocks/>
                </p:cNvSpPr>
                <p:nvPr/>
              </p:nvSpPr>
              <p:spPr bwMode="auto">
                <a:xfrm>
                  <a:off x="1599" y="136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1" name="Freeform 857"/>
                <p:cNvSpPr>
                  <a:spLocks/>
                </p:cNvSpPr>
                <p:nvPr/>
              </p:nvSpPr>
              <p:spPr bwMode="auto">
                <a:xfrm>
                  <a:off x="1604" y="1298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2" name="Freeform 858"/>
                <p:cNvSpPr>
                  <a:spLocks/>
                </p:cNvSpPr>
                <p:nvPr/>
              </p:nvSpPr>
              <p:spPr bwMode="auto">
                <a:xfrm>
                  <a:off x="1602" y="129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3" name="Freeform 859"/>
                <p:cNvSpPr>
                  <a:spLocks/>
                </p:cNvSpPr>
                <p:nvPr/>
              </p:nvSpPr>
              <p:spPr bwMode="auto">
                <a:xfrm>
                  <a:off x="1606" y="1319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4" name="Freeform 860"/>
                <p:cNvSpPr>
                  <a:spLocks/>
                </p:cNvSpPr>
                <p:nvPr/>
              </p:nvSpPr>
              <p:spPr bwMode="auto">
                <a:xfrm>
                  <a:off x="1604" y="1319"/>
                  <a:ext cx="10" cy="5"/>
                </a:xfrm>
                <a:custGeom>
                  <a:avLst/>
                  <a:gdLst>
                    <a:gd name="T0" fmla="*/ 1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5" name="Freeform 861"/>
                <p:cNvSpPr>
                  <a:spLocks/>
                </p:cNvSpPr>
                <p:nvPr/>
              </p:nvSpPr>
              <p:spPr bwMode="auto">
                <a:xfrm>
                  <a:off x="1604" y="1350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6" name="Freeform 862"/>
                <p:cNvSpPr>
                  <a:spLocks/>
                </p:cNvSpPr>
                <p:nvPr/>
              </p:nvSpPr>
              <p:spPr bwMode="auto">
                <a:xfrm>
                  <a:off x="1602" y="1350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7" name="Freeform 863"/>
                <p:cNvSpPr>
                  <a:spLocks/>
                </p:cNvSpPr>
                <p:nvPr/>
              </p:nvSpPr>
              <p:spPr bwMode="auto">
                <a:xfrm>
                  <a:off x="1608" y="1386"/>
                  <a:ext cx="8" cy="5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8" name="Freeform 864"/>
                <p:cNvSpPr>
                  <a:spLocks/>
                </p:cNvSpPr>
                <p:nvPr/>
              </p:nvSpPr>
              <p:spPr bwMode="auto">
                <a:xfrm>
                  <a:off x="1606" y="1386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9" name="Freeform 865"/>
                <p:cNvSpPr>
                  <a:spLocks/>
                </p:cNvSpPr>
                <p:nvPr/>
              </p:nvSpPr>
              <p:spPr bwMode="auto">
                <a:xfrm>
                  <a:off x="1595" y="1396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0" name="Freeform 866"/>
                <p:cNvSpPr>
                  <a:spLocks/>
                </p:cNvSpPr>
                <p:nvPr/>
              </p:nvSpPr>
              <p:spPr bwMode="auto">
                <a:xfrm>
                  <a:off x="1593" y="139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1" name="Freeform 867"/>
                <p:cNvSpPr>
                  <a:spLocks/>
                </p:cNvSpPr>
                <p:nvPr/>
              </p:nvSpPr>
              <p:spPr bwMode="auto">
                <a:xfrm>
                  <a:off x="1597" y="1275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2" name="Freeform 868"/>
                <p:cNvSpPr>
                  <a:spLocks/>
                </p:cNvSpPr>
                <p:nvPr/>
              </p:nvSpPr>
              <p:spPr bwMode="auto">
                <a:xfrm>
                  <a:off x="1596" y="1276"/>
                  <a:ext cx="8" cy="3"/>
                </a:xfrm>
                <a:custGeom>
                  <a:avLst/>
                  <a:gdLst>
                    <a:gd name="T0" fmla="*/ 0 w 18"/>
                    <a:gd name="T1" fmla="*/ 0 h 6"/>
                    <a:gd name="T2" fmla="*/ 0 w 18"/>
                    <a:gd name="T3" fmla="*/ 0 h 6"/>
                    <a:gd name="T4" fmla="*/ 0 w 18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6"/>
                    <a:gd name="T11" fmla="*/ 18 w 18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6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3" name="Rectangle 869"/>
                <p:cNvSpPr>
                  <a:spLocks noChangeArrowheads="1"/>
                </p:cNvSpPr>
                <p:nvPr/>
              </p:nvSpPr>
              <p:spPr bwMode="auto">
                <a:xfrm>
                  <a:off x="1581" y="1185"/>
                  <a:ext cx="38" cy="10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4" name="Freeform 870"/>
                <p:cNvSpPr>
                  <a:spLocks/>
                </p:cNvSpPr>
                <p:nvPr/>
              </p:nvSpPr>
              <p:spPr bwMode="auto">
                <a:xfrm>
                  <a:off x="1432" y="1259"/>
                  <a:ext cx="28" cy="150"/>
                </a:xfrm>
                <a:custGeom>
                  <a:avLst/>
                  <a:gdLst>
                    <a:gd name="T0" fmla="*/ 0 w 58"/>
                    <a:gd name="T1" fmla="*/ 1 h 300"/>
                    <a:gd name="T2" fmla="*/ 0 w 58"/>
                    <a:gd name="T3" fmla="*/ 1 h 300"/>
                    <a:gd name="T4" fmla="*/ 0 w 58"/>
                    <a:gd name="T5" fmla="*/ 0 h 300"/>
                    <a:gd name="T6" fmla="*/ 0 w 58"/>
                    <a:gd name="T7" fmla="*/ 0 h 300"/>
                    <a:gd name="T8" fmla="*/ 0 w 58"/>
                    <a:gd name="T9" fmla="*/ 1 h 3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8"/>
                    <a:gd name="T16" fmla="*/ 0 h 300"/>
                    <a:gd name="T17" fmla="*/ 58 w 58"/>
                    <a:gd name="T18" fmla="*/ 300 h 3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8" h="300">
                      <a:moveTo>
                        <a:pt x="0" y="300"/>
                      </a:moveTo>
                      <a:lnTo>
                        <a:pt x="58" y="300"/>
                      </a:lnTo>
                      <a:lnTo>
                        <a:pt x="47" y="0"/>
                      </a:lnTo>
                      <a:lnTo>
                        <a:pt x="13" y="0"/>
                      </a:lnTo>
                      <a:lnTo>
                        <a:pt x="0" y="300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5" name="Line 871"/>
                <p:cNvSpPr>
                  <a:spLocks noChangeShapeType="1"/>
                </p:cNvSpPr>
                <p:nvPr/>
              </p:nvSpPr>
              <p:spPr bwMode="auto">
                <a:xfrm>
                  <a:off x="1438" y="1265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6" name="Line 872"/>
                <p:cNvSpPr>
                  <a:spLocks noChangeShapeType="1"/>
                </p:cNvSpPr>
                <p:nvPr/>
              </p:nvSpPr>
              <p:spPr bwMode="auto">
                <a:xfrm>
                  <a:off x="1438" y="1258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7" name="Rectangle 873"/>
                <p:cNvSpPr>
                  <a:spLocks noChangeArrowheads="1"/>
                </p:cNvSpPr>
                <p:nvPr/>
              </p:nvSpPr>
              <p:spPr bwMode="auto">
                <a:xfrm>
                  <a:off x="1435" y="1258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8" name="Line 874"/>
                <p:cNvSpPr>
                  <a:spLocks noChangeShapeType="1"/>
                </p:cNvSpPr>
                <p:nvPr/>
              </p:nvSpPr>
              <p:spPr bwMode="auto">
                <a:xfrm>
                  <a:off x="1453" y="1289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9" name="Line 875"/>
                <p:cNvSpPr>
                  <a:spLocks noChangeShapeType="1"/>
                </p:cNvSpPr>
                <p:nvPr/>
              </p:nvSpPr>
              <p:spPr bwMode="auto">
                <a:xfrm>
                  <a:off x="1450" y="1351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0" name="Line 876"/>
                <p:cNvSpPr>
                  <a:spLocks noChangeShapeType="1"/>
                </p:cNvSpPr>
                <p:nvPr/>
              </p:nvSpPr>
              <p:spPr bwMode="auto">
                <a:xfrm>
                  <a:off x="1449" y="1303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1" name="Line 877"/>
                <p:cNvSpPr>
                  <a:spLocks noChangeShapeType="1"/>
                </p:cNvSpPr>
                <p:nvPr/>
              </p:nvSpPr>
              <p:spPr bwMode="auto">
                <a:xfrm>
                  <a:off x="1444" y="1320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2" name="Line 878"/>
                <p:cNvSpPr>
                  <a:spLocks noChangeShapeType="1"/>
                </p:cNvSpPr>
                <p:nvPr/>
              </p:nvSpPr>
              <p:spPr bwMode="auto">
                <a:xfrm>
                  <a:off x="1444" y="129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3" name="Line 879"/>
                <p:cNvSpPr>
                  <a:spLocks noChangeShapeType="1"/>
                </p:cNvSpPr>
                <p:nvPr/>
              </p:nvSpPr>
              <p:spPr bwMode="auto">
                <a:xfrm>
                  <a:off x="1449" y="128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4" name="Line 880"/>
                <p:cNvSpPr>
                  <a:spLocks noChangeShapeType="1"/>
                </p:cNvSpPr>
                <p:nvPr/>
              </p:nvSpPr>
              <p:spPr bwMode="auto">
                <a:xfrm>
                  <a:off x="1451" y="137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5" name="Line 881"/>
                <p:cNvSpPr>
                  <a:spLocks noChangeShapeType="1"/>
                </p:cNvSpPr>
                <p:nvPr/>
              </p:nvSpPr>
              <p:spPr bwMode="auto">
                <a:xfrm>
                  <a:off x="1448" y="1385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6" name="Line 882"/>
                <p:cNvSpPr>
                  <a:spLocks noChangeShapeType="1"/>
                </p:cNvSpPr>
                <p:nvPr/>
              </p:nvSpPr>
              <p:spPr bwMode="auto">
                <a:xfrm>
                  <a:off x="1448" y="134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7" name="Line 883"/>
                <p:cNvSpPr>
                  <a:spLocks noChangeShapeType="1"/>
                </p:cNvSpPr>
                <p:nvPr/>
              </p:nvSpPr>
              <p:spPr bwMode="auto">
                <a:xfrm>
                  <a:off x="1448" y="1325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8" name="Line 884"/>
                <p:cNvSpPr>
                  <a:spLocks noChangeShapeType="1"/>
                </p:cNvSpPr>
                <p:nvPr/>
              </p:nvSpPr>
              <p:spPr bwMode="auto">
                <a:xfrm>
                  <a:off x="1452" y="137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9" name="Line 885"/>
                <p:cNvSpPr>
                  <a:spLocks noChangeShapeType="1"/>
                </p:cNvSpPr>
                <p:nvPr/>
              </p:nvSpPr>
              <p:spPr bwMode="auto">
                <a:xfrm>
                  <a:off x="1448" y="1388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0" name="Line 886"/>
                <p:cNvSpPr>
                  <a:spLocks noChangeShapeType="1"/>
                </p:cNvSpPr>
                <p:nvPr/>
              </p:nvSpPr>
              <p:spPr bwMode="auto">
                <a:xfrm>
                  <a:off x="1448" y="131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1" name="Line 887"/>
                <p:cNvSpPr>
                  <a:spLocks noChangeShapeType="1"/>
                </p:cNvSpPr>
                <p:nvPr/>
              </p:nvSpPr>
              <p:spPr bwMode="auto">
                <a:xfrm flipH="1">
                  <a:off x="1449" y="129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2" name="Line 888"/>
                <p:cNvSpPr>
                  <a:spLocks noChangeShapeType="1"/>
                </p:cNvSpPr>
                <p:nvPr/>
              </p:nvSpPr>
              <p:spPr bwMode="auto">
                <a:xfrm flipH="1">
                  <a:off x="1448" y="127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3" name="Freeform 889"/>
                <p:cNvSpPr>
                  <a:spLocks/>
                </p:cNvSpPr>
                <p:nvPr/>
              </p:nvSpPr>
              <p:spPr bwMode="auto">
                <a:xfrm>
                  <a:off x="1396" y="1259"/>
                  <a:ext cx="29" cy="152"/>
                </a:xfrm>
                <a:custGeom>
                  <a:avLst/>
                  <a:gdLst>
                    <a:gd name="T0" fmla="*/ 0 w 57"/>
                    <a:gd name="T1" fmla="*/ 1 h 303"/>
                    <a:gd name="T2" fmla="*/ 1 w 57"/>
                    <a:gd name="T3" fmla="*/ 1 h 303"/>
                    <a:gd name="T4" fmla="*/ 1 w 57"/>
                    <a:gd name="T5" fmla="*/ 0 h 303"/>
                    <a:gd name="T6" fmla="*/ 1 w 57"/>
                    <a:gd name="T7" fmla="*/ 0 h 303"/>
                    <a:gd name="T8" fmla="*/ 0 w 57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3"/>
                    <a:gd name="T17" fmla="*/ 57 w 57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3">
                      <a:moveTo>
                        <a:pt x="0" y="303"/>
                      </a:moveTo>
                      <a:lnTo>
                        <a:pt x="57" y="303"/>
                      </a:lnTo>
                      <a:lnTo>
                        <a:pt x="44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4" name="Line 890"/>
                <p:cNvSpPr>
                  <a:spLocks noChangeShapeType="1"/>
                </p:cNvSpPr>
                <p:nvPr/>
              </p:nvSpPr>
              <p:spPr bwMode="auto">
                <a:xfrm>
                  <a:off x="1402" y="1265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5" name="Line 891"/>
                <p:cNvSpPr>
                  <a:spLocks noChangeShapeType="1"/>
                </p:cNvSpPr>
                <p:nvPr/>
              </p:nvSpPr>
              <p:spPr bwMode="auto">
                <a:xfrm>
                  <a:off x="1401" y="1258"/>
                  <a:ext cx="9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6" name="Rectangle 892"/>
                <p:cNvSpPr>
                  <a:spLocks noChangeArrowheads="1"/>
                </p:cNvSpPr>
                <p:nvPr/>
              </p:nvSpPr>
              <p:spPr bwMode="auto">
                <a:xfrm>
                  <a:off x="1399" y="1258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7" name="Line 893"/>
                <p:cNvSpPr>
                  <a:spLocks noChangeShapeType="1"/>
                </p:cNvSpPr>
                <p:nvPr/>
              </p:nvSpPr>
              <p:spPr bwMode="auto">
                <a:xfrm>
                  <a:off x="1417" y="1289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8" name="Line 894"/>
                <p:cNvSpPr>
                  <a:spLocks noChangeShapeType="1"/>
                </p:cNvSpPr>
                <p:nvPr/>
              </p:nvSpPr>
              <p:spPr bwMode="auto">
                <a:xfrm>
                  <a:off x="1414" y="1351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9" name="Line 895"/>
                <p:cNvSpPr>
                  <a:spLocks noChangeShapeType="1"/>
                </p:cNvSpPr>
                <p:nvPr/>
              </p:nvSpPr>
              <p:spPr bwMode="auto">
                <a:xfrm>
                  <a:off x="1413" y="1303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0" name="Line 896"/>
                <p:cNvSpPr>
                  <a:spLocks noChangeShapeType="1"/>
                </p:cNvSpPr>
                <p:nvPr/>
              </p:nvSpPr>
              <p:spPr bwMode="auto">
                <a:xfrm>
                  <a:off x="1408" y="1320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1" name="Line 897"/>
                <p:cNvSpPr>
                  <a:spLocks noChangeShapeType="1"/>
                </p:cNvSpPr>
                <p:nvPr/>
              </p:nvSpPr>
              <p:spPr bwMode="auto">
                <a:xfrm>
                  <a:off x="1409" y="129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2" name="Line 898"/>
                <p:cNvSpPr>
                  <a:spLocks noChangeShapeType="1"/>
                </p:cNvSpPr>
                <p:nvPr/>
              </p:nvSpPr>
              <p:spPr bwMode="auto">
                <a:xfrm>
                  <a:off x="1413" y="128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3" name="Line 899"/>
                <p:cNvSpPr>
                  <a:spLocks noChangeShapeType="1"/>
                </p:cNvSpPr>
                <p:nvPr/>
              </p:nvSpPr>
              <p:spPr bwMode="auto">
                <a:xfrm>
                  <a:off x="1414" y="137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4" name="Line 900"/>
                <p:cNvSpPr>
                  <a:spLocks noChangeShapeType="1"/>
                </p:cNvSpPr>
                <p:nvPr/>
              </p:nvSpPr>
              <p:spPr bwMode="auto">
                <a:xfrm>
                  <a:off x="1411" y="1385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5" name="Line 901"/>
                <p:cNvSpPr>
                  <a:spLocks noChangeShapeType="1"/>
                </p:cNvSpPr>
                <p:nvPr/>
              </p:nvSpPr>
              <p:spPr bwMode="auto">
                <a:xfrm>
                  <a:off x="1413" y="1347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6" name="Line 902"/>
                <p:cNvSpPr>
                  <a:spLocks noChangeShapeType="1"/>
                </p:cNvSpPr>
                <p:nvPr/>
              </p:nvSpPr>
              <p:spPr bwMode="auto">
                <a:xfrm>
                  <a:off x="1412" y="1325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7" name="Line 903"/>
                <p:cNvSpPr>
                  <a:spLocks noChangeShapeType="1"/>
                </p:cNvSpPr>
                <p:nvPr/>
              </p:nvSpPr>
              <p:spPr bwMode="auto">
                <a:xfrm>
                  <a:off x="1416" y="137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8" name="Line 904"/>
                <p:cNvSpPr>
                  <a:spLocks noChangeShapeType="1"/>
                </p:cNvSpPr>
                <p:nvPr/>
              </p:nvSpPr>
              <p:spPr bwMode="auto">
                <a:xfrm>
                  <a:off x="1412" y="1388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9" name="Line 905"/>
                <p:cNvSpPr>
                  <a:spLocks noChangeShapeType="1"/>
                </p:cNvSpPr>
                <p:nvPr/>
              </p:nvSpPr>
              <p:spPr bwMode="auto">
                <a:xfrm>
                  <a:off x="1413" y="131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0" name="Line 906"/>
                <p:cNvSpPr>
                  <a:spLocks noChangeShapeType="1"/>
                </p:cNvSpPr>
                <p:nvPr/>
              </p:nvSpPr>
              <p:spPr bwMode="auto">
                <a:xfrm flipH="1">
                  <a:off x="1413" y="129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1" name="Line 907"/>
                <p:cNvSpPr>
                  <a:spLocks noChangeShapeType="1"/>
                </p:cNvSpPr>
                <p:nvPr/>
              </p:nvSpPr>
              <p:spPr bwMode="auto">
                <a:xfrm flipH="1">
                  <a:off x="1413" y="1277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2" name="Freeform 908"/>
                <p:cNvSpPr>
                  <a:spLocks/>
                </p:cNvSpPr>
                <p:nvPr/>
              </p:nvSpPr>
              <p:spPr bwMode="auto">
                <a:xfrm>
                  <a:off x="1360" y="1259"/>
                  <a:ext cx="29" cy="152"/>
                </a:xfrm>
                <a:custGeom>
                  <a:avLst/>
                  <a:gdLst>
                    <a:gd name="T0" fmla="*/ 0 w 58"/>
                    <a:gd name="T1" fmla="*/ 1 h 303"/>
                    <a:gd name="T2" fmla="*/ 1 w 58"/>
                    <a:gd name="T3" fmla="*/ 1 h 303"/>
                    <a:gd name="T4" fmla="*/ 1 w 58"/>
                    <a:gd name="T5" fmla="*/ 0 h 303"/>
                    <a:gd name="T6" fmla="*/ 1 w 58"/>
                    <a:gd name="T7" fmla="*/ 0 h 303"/>
                    <a:gd name="T8" fmla="*/ 0 w 58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8"/>
                    <a:gd name="T16" fmla="*/ 0 h 303"/>
                    <a:gd name="T17" fmla="*/ 58 w 58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8" h="303">
                      <a:moveTo>
                        <a:pt x="0" y="303"/>
                      </a:moveTo>
                      <a:lnTo>
                        <a:pt x="58" y="303"/>
                      </a:lnTo>
                      <a:lnTo>
                        <a:pt x="45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3" name="Line 909"/>
                <p:cNvSpPr>
                  <a:spLocks noChangeShapeType="1"/>
                </p:cNvSpPr>
                <p:nvPr/>
              </p:nvSpPr>
              <p:spPr bwMode="auto">
                <a:xfrm>
                  <a:off x="1366" y="1265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4" name="Line 910"/>
                <p:cNvSpPr>
                  <a:spLocks noChangeShapeType="1"/>
                </p:cNvSpPr>
                <p:nvPr/>
              </p:nvSpPr>
              <p:spPr bwMode="auto">
                <a:xfrm>
                  <a:off x="1366" y="1258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5" name="Rectangle 911"/>
                <p:cNvSpPr>
                  <a:spLocks noChangeArrowheads="1"/>
                </p:cNvSpPr>
                <p:nvPr/>
              </p:nvSpPr>
              <p:spPr bwMode="auto">
                <a:xfrm>
                  <a:off x="1363" y="1258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6" name="Line 912"/>
                <p:cNvSpPr>
                  <a:spLocks noChangeShapeType="1"/>
                </p:cNvSpPr>
                <p:nvPr/>
              </p:nvSpPr>
              <p:spPr bwMode="auto">
                <a:xfrm>
                  <a:off x="1381" y="1289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7" name="Line 913"/>
                <p:cNvSpPr>
                  <a:spLocks noChangeShapeType="1"/>
                </p:cNvSpPr>
                <p:nvPr/>
              </p:nvSpPr>
              <p:spPr bwMode="auto">
                <a:xfrm>
                  <a:off x="1378" y="1351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8" name="Line 914"/>
                <p:cNvSpPr>
                  <a:spLocks noChangeShapeType="1"/>
                </p:cNvSpPr>
                <p:nvPr/>
              </p:nvSpPr>
              <p:spPr bwMode="auto">
                <a:xfrm>
                  <a:off x="1378" y="1303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9" name="Line 915"/>
                <p:cNvSpPr>
                  <a:spLocks noChangeShapeType="1"/>
                </p:cNvSpPr>
                <p:nvPr/>
              </p:nvSpPr>
              <p:spPr bwMode="auto">
                <a:xfrm>
                  <a:off x="1372" y="1320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0" name="Line 916"/>
                <p:cNvSpPr>
                  <a:spLocks noChangeShapeType="1"/>
                </p:cNvSpPr>
                <p:nvPr/>
              </p:nvSpPr>
              <p:spPr bwMode="auto">
                <a:xfrm>
                  <a:off x="1372" y="129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1" name="Line 917"/>
                <p:cNvSpPr>
                  <a:spLocks noChangeShapeType="1"/>
                </p:cNvSpPr>
                <p:nvPr/>
              </p:nvSpPr>
              <p:spPr bwMode="auto">
                <a:xfrm>
                  <a:off x="1378" y="1282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2" name="Line 918"/>
                <p:cNvSpPr>
                  <a:spLocks noChangeShapeType="1"/>
                </p:cNvSpPr>
                <p:nvPr/>
              </p:nvSpPr>
              <p:spPr bwMode="auto">
                <a:xfrm>
                  <a:off x="1378" y="137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3" name="Line 919"/>
                <p:cNvSpPr>
                  <a:spLocks noChangeShapeType="1"/>
                </p:cNvSpPr>
                <p:nvPr/>
              </p:nvSpPr>
              <p:spPr bwMode="auto">
                <a:xfrm>
                  <a:off x="1375" y="1385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4" name="Line 920"/>
                <p:cNvSpPr>
                  <a:spLocks noChangeShapeType="1"/>
                </p:cNvSpPr>
                <p:nvPr/>
              </p:nvSpPr>
              <p:spPr bwMode="auto">
                <a:xfrm>
                  <a:off x="1376" y="134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5" name="Line 921"/>
                <p:cNvSpPr>
                  <a:spLocks noChangeShapeType="1"/>
                </p:cNvSpPr>
                <p:nvPr/>
              </p:nvSpPr>
              <p:spPr bwMode="auto">
                <a:xfrm>
                  <a:off x="1376" y="1325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6" name="Line 922"/>
                <p:cNvSpPr>
                  <a:spLocks noChangeShapeType="1"/>
                </p:cNvSpPr>
                <p:nvPr/>
              </p:nvSpPr>
              <p:spPr bwMode="auto">
                <a:xfrm>
                  <a:off x="1380" y="137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7" name="Line 923"/>
                <p:cNvSpPr>
                  <a:spLocks noChangeShapeType="1"/>
                </p:cNvSpPr>
                <p:nvPr/>
              </p:nvSpPr>
              <p:spPr bwMode="auto">
                <a:xfrm>
                  <a:off x="1376" y="1388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8" name="Line 924"/>
                <p:cNvSpPr>
                  <a:spLocks noChangeShapeType="1"/>
                </p:cNvSpPr>
                <p:nvPr/>
              </p:nvSpPr>
              <p:spPr bwMode="auto">
                <a:xfrm>
                  <a:off x="1376" y="131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9" name="Line 925"/>
                <p:cNvSpPr>
                  <a:spLocks noChangeShapeType="1"/>
                </p:cNvSpPr>
                <p:nvPr/>
              </p:nvSpPr>
              <p:spPr bwMode="auto">
                <a:xfrm flipH="1">
                  <a:off x="1377" y="129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0" name="Line 926"/>
                <p:cNvSpPr>
                  <a:spLocks noChangeShapeType="1"/>
                </p:cNvSpPr>
                <p:nvPr/>
              </p:nvSpPr>
              <p:spPr bwMode="auto">
                <a:xfrm flipH="1">
                  <a:off x="1376" y="127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1" name="Freeform 927"/>
                <p:cNvSpPr>
                  <a:spLocks/>
                </p:cNvSpPr>
                <p:nvPr/>
              </p:nvSpPr>
              <p:spPr bwMode="auto">
                <a:xfrm>
                  <a:off x="1034" y="1399"/>
                  <a:ext cx="699" cy="111"/>
                </a:xfrm>
                <a:custGeom>
                  <a:avLst/>
                  <a:gdLst>
                    <a:gd name="T0" fmla="*/ 0 w 1398"/>
                    <a:gd name="T1" fmla="*/ 1 h 222"/>
                    <a:gd name="T2" fmla="*/ 1 w 1398"/>
                    <a:gd name="T3" fmla="*/ 0 h 222"/>
                    <a:gd name="T4" fmla="*/ 1 w 1398"/>
                    <a:gd name="T5" fmla="*/ 0 h 222"/>
                    <a:gd name="T6" fmla="*/ 1 w 1398"/>
                    <a:gd name="T7" fmla="*/ 0 h 222"/>
                    <a:gd name="T8" fmla="*/ 1 w 1398"/>
                    <a:gd name="T9" fmla="*/ 0 h 222"/>
                    <a:gd name="T10" fmla="*/ 1 w 1398"/>
                    <a:gd name="T11" fmla="*/ 0 h 222"/>
                    <a:gd name="T12" fmla="*/ 1 w 1398"/>
                    <a:gd name="T13" fmla="*/ 0 h 222"/>
                    <a:gd name="T14" fmla="*/ 1 w 1398"/>
                    <a:gd name="T15" fmla="*/ 0 h 222"/>
                    <a:gd name="T16" fmla="*/ 1 w 1398"/>
                    <a:gd name="T17" fmla="*/ 1 h 222"/>
                    <a:gd name="T18" fmla="*/ 1 w 1398"/>
                    <a:gd name="T19" fmla="*/ 1 h 222"/>
                    <a:gd name="T20" fmla="*/ 0 w 1398"/>
                    <a:gd name="T21" fmla="*/ 1 h 222"/>
                    <a:gd name="T22" fmla="*/ 0 w 1398"/>
                    <a:gd name="T23" fmla="*/ 1 h 22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8"/>
                    <a:gd name="T37" fmla="*/ 0 h 222"/>
                    <a:gd name="T38" fmla="*/ 1398 w 1398"/>
                    <a:gd name="T39" fmla="*/ 222 h 22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8" h="222">
                      <a:moveTo>
                        <a:pt x="0" y="146"/>
                      </a:moveTo>
                      <a:lnTo>
                        <a:pt x="175" y="0"/>
                      </a:lnTo>
                      <a:lnTo>
                        <a:pt x="348" y="0"/>
                      </a:lnTo>
                      <a:lnTo>
                        <a:pt x="523" y="0"/>
                      </a:lnTo>
                      <a:lnTo>
                        <a:pt x="698" y="0"/>
                      </a:lnTo>
                      <a:lnTo>
                        <a:pt x="873" y="0"/>
                      </a:lnTo>
                      <a:lnTo>
                        <a:pt x="1047" y="0"/>
                      </a:lnTo>
                      <a:lnTo>
                        <a:pt x="1222" y="0"/>
                      </a:lnTo>
                      <a:lnTo>
                        <a:pt x="1398" y="137"/>
                      </a:lnTo>
                      <a:lnTo>
                        <a:pt x="1398" y="222"/>
                      </a:lnTo>
                      <a:lnTo>
                        <a:pt x="0" y="222"/>
                      </a:lnTo>
                      <a:lnTo>
                        <a:pt x="0" y="14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2" name="Freeform 928"/>
                <p:cNvSpPr>
                  <a:spLocks/>
                </p:cNvSpPr>
                <p:nvPr/>
              </p:nvSpPr>
              <p:spPr bwMode="auto">
                <a:xfrm>
                  <a:off x="1034" y="1399"/>
                  <a:ext cx="699" cy="201"/>
                </a:xfrm>
                <a:custGeom>
                  <a:avLst/>
                  <a:gdLst>
                    <a:gd name="T0" fmla="*/ 0 w 1398"/>
                    <a:gd name="T1" fmla="*/ 1 h 402"/>
                    <a:gd name="T2" fmla="*/ 1 w 1398"/>
                    <a:gd name="T3" fmla="*/ 0 h 402"/>
                    <a:gd name="T4" fmla="*/ 1 w 1398"/>
                    <a:gd name="T5" fmla="*/ 1 h 402"/>
                    <a:gd name="T6" fmla="*/ 1 w 1398"/>
                    <a:gd name="T7" fmla="*/ 0 h 402"/>
                    <a:gd name="T8" fmla="*/ 1 w 1398"/>
                    <a:gd name="T9" fmla="*/ 1 h 402"/>
                    <a:gd name="T10" fmla="*/ 1 w 1398"/>
                    <a:gd name="T11" fmla="*/ 0 h 402"/>
                    <a:gd name="T12" fmla="*/ 1 w 1398"/>
                    <a:gd name="T13" fmla="*/ 1 h 402"/>
                    <a:gd name="T14" fmla="*/ 1 w 1398"/>
                    <a:gd name="T15" fmla="*/ 0 h 402"/>
                    <a:gd name="T16" fmla="*/ 1 w 1398"/>
                    <a:gd name="T17" fmla="*/ 1 h 402"/>
                    <a:gd name="T18" fmla="*/ 1 w 1398"/>
                    <a:gd name="T19" fmla="*/ 1 h 402"/>
                    <a:gd name="T20" fmla="*/ 0 w 1398"/>
                    <a:gd name="T21" fmla="*/ 1 h 402"/>
                    <a:gd name="T22" fmla="*/ 0 w 1398"/>
                    <a:gd name="T23" fmla="*/ 1 h 4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8"/>
                    <a:gd name="T37" fmla="*/ 0 h 402"/>
                    <a:gd name="T38" fmla="*/ 1398 w 1398"/>
                    <a:gd name="T39" fmla="*/ 402 h 4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8" h="402">
                      <a:moveTo>
                        <a:pt x="0" y="121"/>
                      </a:moveTo>
                      <a:lnTo>
                        <a:pt x="175" y="0"/>
                      </a:lnTo>
                      <a:lnTo>
                        <a:pt x="348" y="126"/>
                      </a:lnTo>
                      <a:lnTo>
                        <a:pt x="523" y="0"/>
                      </a:lnTo>
                      <a:lnTo>
                        <a:pt x="698" y="126"/>
                      </a:lnTo>
                      <a:lnTo>
                        <a:pt x="873" y="0"/>
                      </a:lnTo>
                      <a:lnTo>
                        <a:pt x="1047" y="126"/>
                      </a:lnTo>
                      <a:lnTo>
                        <a:pt x="1222" y="0"/>
                      </a:lnTo>
                      <a:lnTo>
                        <a:pt x="1398" y="121"/>
                      </a:lnTo>
                      <a:lnTo>
                        <a:pt x="1398" y="402"/>
                      </a:lnTo>
                      <a:lnTo>
                        <a:pt x="0" y="402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14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3" name="Rectangle 929"/>
                <p:cNvSpPr>
                  <a:spLocks noChangeArrowheads="1"/>
                </p:cNvSpPr>
                <p:nvPr/>
              </p:nvSpPr>
              <p:spPr bwMode="auto">
                <a:xfrm>
                  <a:off x="1632" y="1446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4" name="Rectangle 930"/>
                <p:cNvSpPr>
                  <a:spLocks noChangeArrowheads="1"/>
                </p:cNvSpPr>
                <p:nvPr/>
              </p:nvSpPr>
              <p:spPr bwMode="auto">
                <a:xfrm>
                  <a:off x="1635" y="1448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5" name="Rectangle 931"/>
                <p:cNvSpPr>
                  <a:spLocks noChangeArrowheads="1"/>
                </p:cNvSpPr>
                <p:nvPr/>
              </p:nvSpPr>
              <p:spPr bwMode="auto">
                <a:xfrm>
                  <a:off x="1649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6" name="Rectangle 932"/>
                <p:cNvSpPr>
                  <a:spLocks noChangeArrowheads="1"/>
                </p:cNvSpPr>
                <p:nvPr/>
              </p:nvSpPr>
              <p:spPr bwMode="auto">
                <a:xfrm>
                  <a:off x="1651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7" name="Rectangle 933"/>
                <p:cNvSpPr>
                  <a:spLocks noChangeArrowheads="1"/>
                </p:cNvSpPr>
                <p:nvPr/>
              </p:nvSpPr>
              <p:spPr bwMode="auto">
                <a:xfrm>
                  <a:off x="1632" y="1532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8" name="Rectangle 934"/>
                <p:cNvSpPr>
                  <a:spLocks noChangeArrowheads="1"/>
                </p:cNvSpPr>
                <p:nvPr/>
              </p:nvSpPr>
              <p:spPr bwMode="auto">
                <a:xfrm>
                  <a:off x="1635" y="1534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9" name="Rectangle 935"/>
                <p:cNvSpPr>
                  <a:spLocks noChangeArrowheads="1"/>
                </p:cNvSpPr>
                <p:nvPr/>
              </p:nvSpPr>
              <p:spPr bwMode="auto">
                <a:xfrm>
                  <a:off x="1649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0" name="Rectangle 936"/>
                <p:cNvSpPr>
                  <a:spLocks noChangeArrowheads="1"/>
                </p:cNvSpPr>
                <p:nvPr/>
              </p:nvSpPr>
              <p:spPr bwMode="auto">
                <a:xfrm>
                  <a:off x="1651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1" name="Rectangle 937"/>
                <p:cNvSpPr>
                  <a:spLocks noChangeArrowheads="1"/>
                </p:cNvSpPr>
                <p:nvPr/>
              </p:nvSpPr>
              <p:spPr bwMode="auto">
                <a:xfrm>
                  <a:off x="1460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2" name="Rectangle 938"/>
                <p:cNvSpPr>
                  <a:spLocks noChangeArrowheads="1"/>
                </p:cNvSpPr>
                <p:nvPr/>
              </p:nvSpPr>
              <p:spPr bwMode="auto">
                <a:xfrm>
                  <a:off x="1462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3" name="Rectangle 939"/>
                <p:cNvSpPr>
                  <a:spLocks noChangeArrowheads="1"/>
                </p:cNvSpPr>
                <p:nvPr/>
              </p:nvSpPr>
              <p:spPr bwMode="auto">
                <a:xfrm>
                  <a:off x="1476" y="1446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4" name="Rectangle 940"/>
                <p:cNvSpPr>
                  <a:spLocks noChangeArrowheads="1"/>
                </p:cNvSpPr>
                <p:nvPr/>
              </p:nvSpPr>
              <p:spPr bwMode="auto">
                <a:xfrm>
                  <a:off x="1479" y="1448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5" name="Rectangle 941"/>
                <p:cNvSpPr>
                  <a:spLocks noChangeArrowheads="1"/>
                </p:cNvSpPr>
                <p:nvPr/>
              </p:nvSpPr>
              <p:spPr bwMode="auto">
                <a:xfrm>
                  <a:off x="1460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6" name="Rectangle 942"/>
                <p:cNvSpPr>
                  <a:spLocks noChangeArrowheads="1"/>
                </p:cNvSpPr>
                <p:nvPr/>
              </p:nvSpPr>
              <p:spPr bwMode="auto">
                <a:xfrm>
                  <a:off x="1462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7" name="Rectangle 943"/>
                <p:cNvSpPr>
                  <a:spLocks noChangeArrowheads="1"/>
                </p:cNvSpPr>
                <p:nvPr/>
              </p:nvSpPr>
              <p:spPr bwMode="auto">
                <a:xfrm>
                  <a:off x="1476" y="1532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8" name="Rectangle 944"/>
                <p:cNvSpPr>
                  <a:spLocks noChangeArrowheads="1"/>
                </p:cNvSpPr>
                <p:nvPr/>
              </p:nvSpPr>
              <p:spPr bwMode="auto">
                <a:xfrm>
                  <a:off x="1479" y="1534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9" name="Rectangle 945"/>
                <p:cNvSpPr>
                  <a:spLocks noChangeArrowheads="1"/>
                </p:cNvSpPr>
                <p:nvPr/>
              </p:nvSpPr>
              <p:spPr bwMode="auto">
                <a:xfrm>
                  <a:off x="1284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0" name="Rectangle 946"/>
                <p:cNvSpPr>
                  <a:spLocks noChangeArrowheads="1"/>
                </p:cNvSpPr>
                <p:nvPr/>
              </p:nvSpPr>
              <p:spPr bwMode="auto">
                <a:xfrm>
                  <a:off x="1286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1" name="Rectangle 947"/>
                <p:cNvSpPr>
                  <a:spLocks noChangeArrowheads="1"/>
                </p:cNvSpPr>
                <p:nvPr/>
              </p:nvSpPr>
              <p:spPr bwMode="auto">
                <a:xfrm>
                  <a:off x="1300" y="1446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2" name="Rectangle 948"/>
                <p:cNvSpPr>
                  <a:spLocks noChangeArrowheads="1"/>
                </p:cNvSpPr>
                <p:nvPr/>
              </p:nvSpPr>
              <p:spPr bwMode="auto">
                <a:xfrm>
                  <a:off x="1303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3" name="Rectangle 949"/>
                <p:cNvSpPr>
                  <a:spLocks noChangeArrowheads="1"/>
                </p:cNvSpPr>
                <p:nvPr/>
              </p:nvSpPr>
              <p:spPr bwMode="auto">
                <a:xfrm>
                  <a:off x="1284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4" name="Rectangle 950"/>
                <p:cNvSpPr>
                  <a:spLocks noChangeArrowheads="1"/>
                </p:cNvSpPr>
                <p:nvPr/>
              </p:nvSpPr>
              <p:spPr bwMode="auto">
                <a:xfrm>
                  <a:off x="1286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5" name="Rectangle 951"/>
                <p:cNvSpPr>
                  <a:spLocks noChangeArrowheads="1"/>
                </p:cNvSpPr>
                <p:nvPr/>
              </p:nvSpPr>
              <p:spPr bwMode="auto">
                <a:xfrm>
                  <a:off x="1300" y="1532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6" name="Rectangle 952"/>
                <p:cNvSpPr>
                  <a:spLocks noChangeArrowheads="1"/>
                </p:cNvSpPr>
                <p:nvPr/>
              </p:nvSpPr>
              <p:spPr bwMode="auto">
                <a:xfrm>
                  <a:off x="1303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7" name="Rectangle 953"/>
                <p:cNvSpPr>
                  <a:spLocks noChangeArrowheads="1"/>
                </p:cNvSpPr>
                <p:nvPr/>
              </p:nvSpPr>
              <p:spPr bwMode="auto">
                <a:xfrm>
                  <a:off x="1112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8" name="Rectangle 954"/>
                <p:cNvSpPr>
                  <a:spLocks noChangeArrowheads="1"/>
                </p:cNvSpPr>
                <p:nvPr/>
              </p:nvSpPr>
              <p:spPr bwMode="auto">
                <a:xfrm>
                  <a:off x="1114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9" name="Rectangle 955"/>
                <p:cNvSpPr>
                  <a:spLocks noChangeArrowheads="1"/>
                </p:cNvSpPr>
                <p:nvPr/>
              </p:nvSpPr>
              <p:spPr bwMode="auto">
                <a:xfrm>
                  <a:off x="1129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0" name="Rectangle 956"/>
                <p:cNvSpPr>
                  <a:spLocks noChangeArrowheads="1"/>
                </p:cNvSpPr>
                <p:nvPr/>
              </p:nvSpPr>
              <p:spPr bwMode="auto">
                <a:xfrm>
                  <a:off x="1131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1" name="Rectangle 957"/>
                <p:cNvSpPr>
                  <a:spLocks noChangeArrowheads="1"/>
                </p:cNvSpPr>
                <p:nvPr/>
              </p:nvSpPr>
              <p:spPr bwMode="auto">
                <a:xfrm>
                  <a:off x="1112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2" name="Rectangle 958"/>
                <p:cNvSpPr>
                  <a:spLocks noChangeArrowheads="1"/>
                </p:cNvSpPr>
                <p:nvPr/>
              </p:nvSpPr>
              <p:spPr bwMode="auto">
                <a:xfrm>
                  <a:off x="1114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3" name="Rectangle 959"/>
                <p:cNvSpPr>
                  <a:spLocks noChangeArrowheads="1"/>
                </p:cNvSpPr>
                <p:nvPr/>
              </p:nvSpPr>
              <p:spPr bwMode="auto">
                <a:xfrm>
                  <a:off x="1129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772" name="Rectangle 960"/>
              <p:cNvSpPr>
                <a:spLocks noChangeArrowheads="1"/>
              </p:cNvSpPr>
              <p:nvPr/>
            </p:nvSpPr>
            <p:spPr bwMode="auto">
              <a:xfrm>
                <a:off x="1131" y="1534"/>
                <a:ext cx="5" cy="19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3" name="Freeform 961"/>
              <p:cNvSpPr>
                <a:spLocks/>
              </p:cNvSpPr>
              <p:nvPr/>
            </p:nvSpPr>
            <p:spPr bwMode="auto">
              <a:xfrm>
                <a:off x="1123" y="1401"/>
                <a:ext cx="96" cy="61"/>
              </a:xfrm>
              <a:custGeom>
                <a:avLst/>
                <a:gdLst>
                  <a:gd name="T0" fmla="*/ 1 w 191"/>
                  <a:gd name="T1" fmla="*/ 0 h 123"/>
                  <a:gd name="T2" fmla="*/ 1 w 191"/>
                  <a:gd name="T3" fmla="*/ 0 h 123"/>
                  <a:gd name="T4" fmla="*/ 1 w 191"/>
                  <a:gd name="T5" fmla="*/ 0 h 123"/>
                  <a:gd name="T6" fmla="*/ 0 w 191"/>
                  <a:gd name="T7" fmla="*/ 0 h 123"/>
                  <a:gd name="T8" fmla="*/ 1 w 191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3"/>
                  <a:gd name="T17" fmla="*/ 191 w 191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3">
                    <a:moveTo>
                      <a:pt x="170" y="123"/>
                    </a:moveTo>
                    <a:lnTo>
                      <a:pt x="191" y="64"/>
                    </a:lnTo>
                    <a:lnTo>
                      <a:pt x="170" y="37"/>
                    </a:lnTo>
                    <a:lnTo>
                      <a:pt x="0" y="0"/>
                    </a:lnTo>
                    <a:lnTo>
                      <a:pt x="170" y="123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4" name="Freeform 962"/>
              <p:cNvSpPr>
                <a:spLocks/>
              </p:cNvSpPr>
              <p:nvPr/>
            </p:nvSpPr>
            <p:spPr bwMode="auto">
              <a:xfrm>
                <a:off x="1474" y="1401"/>
                <a:ext cx="95" cy="61"/>
              </a:xfrm>
              <a:custGeom>
                <a:avLst/>
                <a:gdLst>
                  <a:gd name="T0" fmla="*/ 1 w 189"/>
                  <a:gd name="T1" fmla="*/ 0 h 123"/>
                  <a:gd name="T2" fmla="*/ 1 w 189"/>
                  <a:gd name="T3" fmla="*/ 0 h 123"/>
                  <a:gd name="T4" fmla="*/ 1 w 189"/>
                  <a:gd name="T5" fmla="*/ 0 h 123"/>
                  <a:gd name="T6" fmla="*/ 0 w 189"/>
                  <a:gd name="T7" fmla="*/ 0 h 123"/>
                  <a:gd name="T8" fmla="*/ 1 w 189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23"/>
                  <a:gd name="T17" fmla="*/ 189 w 18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23">
                    <a:moveTo>
                      <a:pt x="168" y="123"/>
                    </a:moveTo>
                    <a:lnTo>
                      <a:pt x="189" y="64"/>
                    </a:lnTo>
                    <a:lnTo>
                      <a:pt x="168" y="37"/>
                    </a:lnTo>
                    <a:lnTo>
                      <a:pt x="0" y="0"/>
                    </a:lnTo>
                    <a:lnTo>
                      <a:pt x="168" y="123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5" name="Freeform 963"/>
              <p:cNvSpPr>
                <a:spLocks/>
              </p:cNvSpPr>
              <p:nvPr/>
            </p:nvSpPr>
            <p:spPr bwMode="auto">
              <a:xfrm>
                <a:off x="1296" y="1400"/>
                <a:ext cx="98" cy="62"/>
              </a:xfrm>
              <a:custGeom>
                <a:avLst/>
                <a:gdLst>
                  <a:gd name="T0" fmla="*/ 1 w 194"/>
                  <a:gd name="T1" fmla="*/ 1 h 124"/>
                  <a:gd name="T2" fmla="*/ 1 w 194"/>
                  <a:gd name="T3" fmla="*/ 1 h 124"/>
                  <a:gd name="T4" fmla="*/ 1 w 194"/>
                  <a:gd name="T5" fmla="*/ 1 h 124"/>
                  <a:gd name="T6" fmla="*/ 0 w 194"/>
                  <a:gd name="T7" fmla="*/ 0 h 124"/>
                  <a:gd name="T8" fmla="*/ 1 w 194"/>
                  <a:gd name="T9" fmla="*/ 1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24"/>
                  <a:gd name="T17" fmla="*/ 194 w 194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24">
                    <a:moveTo>
                      <a:pt x="172" y="124"/>
                    </a:moveTo>
                    <a:lnTo>
                      <a:pt x="194" y="65"/>
                    </a:lnTo>
                    <a:lnTo>
                      <a:pt x="172" y="38"/>
                    </a:lnTo>
                    <a:lnTo>
                      <a:pt x="0" y="0"/>
                    </a:lnTo>
                    <a:lnTo>
                      <a:pt x="172" y="124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6" name="Line 964"/>
              <p:cNvSpPr>
                <a:spLocks noChangeShapeType="1"/>
              </p:cNvSpPr>
              <p:nvPr/>
            </p:nvSpPr>
            <p:spPr bwMode="auto">
              <a:xfrm flipV="1">
                <a:off x="1207" y="139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7" name="Line 965"/>
              <p:cNvSpPr>
                <a:spLocks noChangeShapeType="1"/>
              </p:cNvSpPr>
              <p:nvPr/>
            </p:nvSpPr>
            <p:spPr bwMode="auto">
              <a:xfrm flipV="1">
                <a:off x="1558" y="139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8" name="Line 966"/>
              <p:cNvSpPr>
                <a:spLocks noChangeShapeType="1"/>
              </p:cNvSpPr>
              <p:nvPr/>
            </p:nvSpPr>
            <p:spPr bwMode="auto">
              <a:xfrm flipV="1">
                <a:off x="1383" y="139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9" name="Rectangle 967"/>
              <p:cNvSpPr>
                <a:spLocks noChangeArrowheads="1"/>
              </p:cNvSpPr>
              <p:nvPr/>
            </p:nvSpPr>
            <p:spPr bwMode="auto">
              <a:xfrm>
                <a:off x="1033" y="1598"/>
                <a:ext cx="703" cy="13"/>
              </a:xfrm>
              <a:prstGeom prst="rect">
                <a:avLst/>
              </a:prstGeom>
              <a:solidFill>
                <a:srgbClr val="FF000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0" name="Freeform 968"/>
              <p:cNvSpPr>
                <a:spLocks/>
              </p:cNvSpPr>
              <p:nvPr/>
            </p:nvSpPr>
            <p:spPr bwMode="auto">
              <a:xfrm>
                <a:off x="1211" y="1404"/>
                <a:ext cx="85" cy="191"/>
              </a:xfrm>
              <a:custGeom>
                <a:avLst/>
                <a:gdLst>
                  <a:gd name="T0" fmla="*/ 0 w 168"/>
                  <a:gd name="T1" fmla="*/ 1 h 382"/>
                  <a:gd name="T2" fmla="*/ 0 w 168"/>
                  <a:gd name="T3" fmla="*/ 1 h 382"/>
                  <a:gd name="T4" fmla="*/ 1 w 168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382"/>
                  <a:gd name="T11" fmla="*/ 168 w 168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1" name="Freeform 969"/>
              <p:cNvSpPr>
                <a:spLocks/>
              </p:cNvSpPr>
              <p:nvPr/>
            </p:nvSpPr>
            <p:spPr bwMode="auto">
              <a:xfrm>
                <a:off x="1386" y="1404"/>
                <a:ext cx="85" cy="191"/>
              </a:xfrm>
              <a:custGeom>
                <a:avLst/>
                <a:gdLst>
                  <a:gd name="T0" fmla="*/ 0 w 168"/>
                  <a:gd name="T1" fmla="*/ 1 h 382"/>
                  <a:gd name="T2" fmla="*/ 0 w 168"/>
                  <a:gd name="T3" fmla="*/ 1 h 382"/>
                  <a:gd name="T4" fmla="*/ 1 w 168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382"/>
                  <a:gd name="T11" fmla="*/ 168 w 168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2" name="Freeform 970"/>
              <p:cNvSpPr>
                <a:spLocks/>
              </p:cNvSpPr>
              <p:nvPr/>
            </p:nvSpPr>
            <p:spPr bwMode="auto">
              <a:xfrm>
                <a:off x="1564" y="1404"/>
                <a:ext cx="84" cy="191"/>
              </a:xfrm>
              <a:custGeom>
                <a:avLst/>
                <a:gdLst>
                  <a:gd name="T0" fmla="*/ 0 w 168"/>
                  <a:gd name="T1" fmla="*/ 1 h 382"/>
                  <a:gd name="T2" fmla="*/ 0 w 168"/>
                  <a:gd name="T3" fmla="*/ 1 h 382"/>
                  <a:gd name="T4" fmla="*/ 1 w 168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382"/>
                  <a:gd name="T11" fmla="*/ 168 w 168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3" name="Freeform 971"/>
              <p:cNvSpPr>
                <a:spLocks/>
              </p:cNvSpPr>
              <p:nvPr/>
            </p:nvSpPr>
            <p:spPr bwMode="auto">
              <a:xfrm>
                <a:off x="1038" y="1404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0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57" name="Group 972"/>
            <p:cNvGrpSpPr>
              <a:grpSpLocks/>
            </p:cNvGrpSpPr>
            <p:nvPr/>
          </p:nvGrpSpPr>
          <p:grpSpPr bwMode="auto">
            <a:xfrm>
              <a:off x="1001" y="3009"/>
              <a:ext cx="774" cy="546"/>
              <a:chOff x="1001" y="3009"/>
              <a:chExt cx="774" cy="546"/>
            </a:xfrm>
          </p:grpSpPr>
          <p:grpSp>
            <p:nvGrpSpPr>
              <p:cNvPr id="22558" name="Group 973"/>
              <p:cNvGrpSpPr>
                <a:grpSpLocks/>
              </p:cNvGrpSpPr>
              <p:nvPr/>
            </p:nvGrpSpPr>
            <p:grpSpPr bwMode="auto">
              <a:xfrm>
                <a:off x="1001" y="3009"/>
                <a:ext cx="770" cy="535"/>
                <a:chOff x="1001" y="3009"/>
                <a:chExt cx="770" cy="535"/>
              </a:xfrm>
            </p:grpSpPr>
            <p:sp>
              <p:nvSpPr>
                <p:cNvPr id="22571" name="Freeform 974"/>
                <p:cNvSpPr>
                  <a:spLocks/>
                </p:cNvSpPr>
                <p:nvPr/>
              </p:nvSpPr>
              <p:spPr bwMode="auto">
                <a:xfrm>
                  <a:off x="1031" y="3009"/>
                  <a:ext cx="627" cy="121"/>
                </a:xfrm>
                <a:custGeom>
                  <a:avLst/>
                  <a:gdLst>
                    <a:gd name="T0" fmla="*/ 1 w 1253"/>
                    <a:gd name="T1" fmla="*/ 1 h 241"/>
                    <a:gd name="T2" fmla="*/ 1 w 1253"/>
                    <a:gd name="T3" fmla="*/ 1 h 241"/>
                    <a:gd name="T4" fmla="*/ 1 w 1253"/>
                    <a:gd name="T5" fmla="*/ 1 h 241"/>
                    <a:gd name="T6" fmla="*/ 1 w 1253"/>
                    <a:gd name="T7" fmla="*/ 1 h 241"/>
                    <a:gd name="T8" fmla="*/ 1 w 1253"/>
                    <a:gd name="T9" fmla="*/ 1 h 241"/>
                    <a:gd name="T10" fmla="*/ 1 w 1253"/>
                    <a:gd name="T11" fmla="*/ 1 h 241"/>
                    <a:gd name="T12" fmla="*/ 1 w 1253"/>
                    <a:gd name="T13" fmla="*/ 1 h 241"/>
                    <a:gd name="T14" fmla="*/ 1 w 1253"/>
                    <a:gd name="T15" fmla="*/ 1 h 241"/>
                    <a:gd name="T16" fmla="*/ 1 w 1253"/>
                    <a:gd name="T17" fmla="*/ 1 h 241"/>
                    <a:gd name="T18" fmla="*/ 1 w 1253"/>
                    <a:gd name="T19" fmla="*/ 1 h 241"/>
                    <a:gd name="T20" fmla="*/ 1 w 1253"/>
                    <a:gd name="T21" fmla="*/ 1 h 241"/>
                    <a:gd name="T22" fmla="*/ 1 w 1253"/>
                    <a:gd name="T23" fmla="*/ 1 h 241"/>
                    <a:gd name="T24" fmla="*/ 1 w 1253"/>
                    <a:gd name="T25" fmla="*/ 1 h 241"/>
                    <a:gd name="T26" fmla="*/ 1 w 1253"/>
                    <a:gd name="T27" fmla="*/ 1 h 241"/>
                    <a:gd name="T28" fmla="*/ 1 w 1253"/>
                    <a:gd name="T29" fmla="*/ 1 h 241"/>
                    <a:gd name="T30" fmla="*/ 1 w 1253"/>
                    <a:gd name="T31" fmla="*/ 1 h 241"/>
                    <a:gd name="T32" fmla="*/ 1 w 1253"/>
                    <a:gd name="T33" fmla="*/ 1 h 241"/>
                    <a:gd name="T34" fmla="*/ 1 w 1253"/>
                    <a:gd name="T35" fmla="*/ 1 h 241"/>
                    <a:gd name="T36" fmla="*/ 1 w 1253"/>
                    <a:gd name="T37" fmla="*/ 1 h 241"/>
                    <a:gd name="T38" fmla="*/ 1 w 1253"/>
                    <a:gd name="T39" fmla="*/ 1 h 241"/>
                    <a:gd name="T40" fmla="*/ 1 w 1253"/>
                    <a:gd name="T41" fmla="*/ 1 h 241"/>
                    <a:gd name="T42" fmla="*/ 1 w 1253"/>
                    <a:gd name="T43" fmla="*/ 1 h 241"/>
                    <a:gd name="T44" fmla="*/ 1 w 1253"/>
                    <a:gd name="T45" fmla="*/ 1 h 241"/>
                    <a:gd name="T46" fmla="*/ 1 w 1253"/>
                    <a:gd name="T47" fmla="*/ 0 h 241"/>
                    <a:gd name="T48" fmla="*/ 1 w 1253"/>
                    <a:gd name="T49" fmla="*/ 1 h 241"/>
                    <a:gd name="T50" fmla="*/ 1 w 1253"/>
                    <a:gd name="T51" fmla="*/ 1 h 241"/>
                    <a:gd name="T52" fmla="*/ 1 w 1253"/>
                    <a:gd name="T53" fmla="*/ 1 h 241"/>
                    <a:gd name="T54" fmla="*/ 1 w 1253"/>
                    <a:gd name="T55" fmla="*/ 1 h 241"/>
                    <a:gd name="T56" fmla="*/ 1 w 1253"/>
                    <a:gd name="T57" fmla="*/ 1 h 241"/>
                    <a:gd name="T58" fmla="*/ 1 w 1253"/>
                    <a:gd name="T59" fmla="*/ 1 h 241"/>
                    <a:gd name="T60" fmla="*/ 1 w 1253"/>
                    <a:gd name="T61" fmla="*/ 1 h 241"/>
                    <a:gd name="T62" fmla="*/ 1 w 1253"/>
                    <a:gd name="T63" fmla="*/ 1 h 241"/>
                    <a:gd name="T64" fmla="*/ 1 w 1253"/>
                    <a:gd name="T65" fmla="*/ 1 h 241"/>
                    <a:gd name="T66" fmla="*/ 1 w 1253"/>
                    <a:gd name="T67" fmla="*/ 1 h 241"/>
                    <a:gd name="T68" fmla="*/ 1 w 1253"/>
                    <a:gd name="T69" fmla="*/ 1 h 241"/>
                    <a:gd name="T70" fmla="*/ 1 w 1253"/>
                    <a:gd name="T71" fmla="*/ 1 h 241"/>
                    <a:gd name="T72" fmla="*/ 1 w 1253"/>
                    <a:gd name="T73" fmla="*/ 1 h 241"/>
                    <a:gd name="T74" fmla="*/ 1 w 1253"/>
                    <a:gd name="T75" fmla="*/ 1 h 241"/>
                    <a:gd name="T76" fmla="*/ 1 w 1253"/>
                    <a:gd name="T77" fmla="*/ 1 h 241"/>
                    <a:gd name="T78" fmla="*/ 1 w 1253"/>
                    <a:gd name="T79" fmla="*/ 1 h 241"/>
                    <a:gd name="T80" fmla="*/ 1 w 1253"/>
                    <a:gd name="T81" fmla="*/ 1 h 241"/>
                    <a:gd name="T82" fmla="*/ 1 w 1253"/>
                    <a:gd name="T83" fmla="*/ 1 h 241"/>
                    <a:gd name="T84" fmla="*/ 1 w 1253"/>
                    <a:gd name="T85" fmla="*/ 1 h 241"/>
                    <a:gd name="T86" fmla="*/ 1 w 1253"/>
                    <a:gd name="T87" fmla="*/ 1 h 241"/>
                    <a:gd name="T88" fmla="*/ 1 w 1253"/>
                    <a:gd name="T89" fmla="*/ 1 h 241"/>
                    <a:gd name="T90" fmla="*/ 1 w 1253"/>
                    <a:gd name="T91" fmla="*/ 1 h 241"/>
                    <a:gd name="T92" fmla="*/ 1 w 1253"/>
                    <a:gd name="T93" fmla="*/ 1 h 241"/>
                    <a:gd name="T94" fmla="*/ 1 w 1253"/>
                    <a:gd name="T95" fmla="*/ 1 h 241"/>
                    <a:gd name="T96" fmla="*/ 1 w 1253"/>
                    <a:gd name="T97" fmla="*/ 1 h 241"/>
                    <a:gd name="T98" fmla="*/ 1 w 1253"/>
                    <a:gd name="T99" fmla="*/ 1 h 241"/>
                    <a:gd name="T100" fmla="*/ 1 w 1253"/>
                    <a:gd name="T101" fmla="*/ 1 h 241"/>
                    <a:gd name="T102" fmla="*/ 1 w 1253"/>
                    <a:gd name="T103" fmla="*/ 1 h 241"/>
                    <a:gd name="T104" fmla="*/ 1 w 1253"/>
                    <a:gd name="T105" fmla="*/ 1 h 241"/>
                    <a:gd name="T106" fmla="*/ 1 w 1253"/>
                    <a:gd name="T107" fmla="*/ 1 h 241"/>
                    <a:gd name="T108" fmla="*/ 1 w 1253"/>
                    <a:gd name="T109" fmla="*/ 1 h 241"/>
                    <a:gd name="T110" fmla="*/ 1 w 1253"/>
                    <a:gd name="T111" fmla="*/ 1 h 241"/>
                    <a:gd name="T112" fmla="*/ 1 w 1253"/>
                    <a:gd name="T113" fmla="*/ 1 h 241"/>
                    <a:gd name="T114" fmla="*/ 1 w 1253"/>
                    <a:gd name="T115" fmla="*/ 1 h 241"/>
                    <a:gd name="T116" fmla="*/ 1 w 1253"/>
                    <a:gd name="T117" fmla="*/ 1 h 241"/>
                    <a:gd name="T118" fmla="*/ 1 w 1253"/>
                    <a:gd name="T119" fmla="*/ 1 h 241"/>
                    <a:gd name="T120" fmla="*/ 1 w 1253"/>
                    <a:gd name="T121" fmla="*/ 1 h 241"/>
                    <a:gd name="T122" fmla="*/ 1 w 1253"/>
                    <a:gd name="T123" fmla="*/ 1 h 241"/>
                    <a:gd name="T124" fmla="*/ 1 w 1253"/>
                    <a:gd name="T125" fmla="*/ 1 h 241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53"/>
                    <a:gd name="T190" fmla="*/ 0 h 241"/>
                    <a:gd name="T191" fmla="*/ 1253 w 1253"/>
                    <a:gd name="T192" fmla="*/ 241 h 241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53" h="241">
                      <a:moveTo>
                        <a:pt x="1191" y="241"/>
                      </a:moveTo>
                      <a:lnTo>
                        <a:pt x="1228" y="241"/>
                      </a:lnTo>
                      <a:lnTo>
                        <a:pt x="1236" y="230"/>
                      </a:lnTo>
                      <a:lnTo>
                        <a:pt x="1239" y="224"/>
                      </a:lnTo>
                      <a:lnTo>
                        <a:pt x="1244" y="216"/>
                      </a:lnTo>
                      <a:lnTo>
                        <a:pt x="1247" y="208"/>
                      </a:lnTo>
                      <a:lnTo>
                        <a:pt x="1250" y="198"/>
                      </a:lnTo>
                      <a:lnTo>
                        <a:pt x="1252" y="190"/>
                      </a:lnTo>
                      <a:lnTo>
                        <a:pt x="1253" y="184"/>
                      </a:lnTo>
                      <a:lnTo>
                        <a:pt x="1253" y="176"/>
                      </a:lnTo>
                      <a:lnTo>
                        <a:pt x="1253" y="168"/>
                      </a:lnTo>
                      <a:lnTo>
                        <a:pt x="1252" y="160"/>
                      </a:lnTo>
                      <a:lnTo>
                        <a:pt x="1248" y="151"/>
                      </a:lnTo>
                      <a:lnTo>
                        <a:pt x="1245" y="143"/>
                      </a:lnTo>
                      <a:lnTo>
                        <a:pt x="1241" y="133"/>
                      </a:lnTo>
                      <a:lnTo>
                        <a:pt x="1237" y="125"/>
                      </a:lnTo>
                      <a:lnTo>
                        <a:pt x="1231" y="117"/>
                      </a:lnTo>
                      <a:lnTo>
                        <a:pt x="1225" y="111"/>
                      </a:lnTo>
                      <a:lnTo>
                        <a:pt x="1217" y="106"/>
                      </a:lnTo>
                      <a:lnTo>
                        <a:pt x="1209" y="100"/>
                      </a:lnTo>
                      <a:lnTo>
                        <a:pt x="1201" y="95"/>
                      </a:lnTo>
                      <a:lnTo>
                        <a:pt x="1193" y="90"/>
                      </a:lnTo>
                      <a:lnTo>
                        <a:pt x="1183" y="86"/>
                      </a:lnTo>
                      <a:lnTo>
                        <a:pt x="1174" y="82"/>
                      </a:lnTo>
                      <a:lnTo>
                        <a:pt x="1164" y="79"/>
                      </a:lnTo>
                      <a:lnTo>
                        <a:pt x="1155" y="79"/>
                      </a:lnTo>
                      <a:lnTo>
                        <a:pt x="1143" y="78"/>
                      </a:lnTo>
                      <a:lnTo>
                        <a:pt x="1134" y="78"/>
                      </a:lnTo>
                      <a:lnTo>
                        <a:pt x="1123" y="78"/>
                      </a:lnTo>
                      <a:lnTo>
                        <a:pt x="1113" y="79"/>
                      </a:lnTo>
                      <a:lnTo>
                        <a:pt x="1104" y="81"/>
                      </a:lnTo>
                      <a:lnTo>
                        <a:pt x="1085" y="87"/>
                      </a:lnTo>
                      <a:lnTo>
                        <a:pt x="1075" y="78"/>
                      </a:lnTo>
                      <a:lnTo>
                        <a:pt x="1062" y="68"/>
                      </a:lnTo>
                      <a:lnTo>
                        <a:pt x="1051" y="62"/>
                      </a:lnTo>
                      <a:lnTo>
                        <a:pt x="1045" y="59"/>
                      </a:lnTo>
                      <a:lnTo>
                        <a:pt x="1038" y="57"/>
                      </a:lnTo>
                      <a:lnTo>
                        <a:pt x="1016" y="51"/>
                      </a:lnTo>
                      <a:lnTo>
                        <a:pt x="992" y="47"/>
                      </a:lnTo>
                      <a:lnTo>
                        <a:pt x="967" y="47"/>
                      </a:lnTo>
                      <a:lnTo>
                        <a:pt x="941" y="47"/>
                      </a:lnTo>
                      <a:lnTo>
                        <a:pt x="916" y="49"/>
                      </a:lnTo>
                      <a:lnTo>
                        <a:pt x="892" y="51"/>
                      </a:lnTo>
                      <a:lnTo>
                        <a:pt x="868" y="49"/>
                      </a:lnTo>
                      <a:lnTo>
                        <a:pt x="846" y="44"/>
                      </a:lnTo>
                      <a:lnTo>
                        <a:pt x="816" y="35"/>
                      </a:lnTo>
                      <a:lnTo>
                        <a:pt x="784" y="25"/>
                      </a:lnTo>
                      <a:lnTo>
                        <a:pt x="754" y="19"/>
                      </a:lnTo>
                      <a:lnTo>
                        <a:pt x="722" y="14"/>
                      </a:lnTo>
                      <a:lnTo>
                        <a:pt x="690" y="14"/>
                      </a:lnTo>
                      <a:lnTo>
                        <a:pt x="658" y="17"/>
                      </a:lnTo>
                      <a:lnTo>
                        <a:pt x="626" y="24"/>
                      </a:lnTo>
                      <a:lnTo>
                        <a:pt x="593" y="38"/>
                      </a:lnTo>
                      <a:lnTo>
                        <a:pt x="558" y="25"/>
                      </a:lnTo>
                      <a:lnTo>
                        <a:pt x="520" y="24"/>
                      </a:lnTo>
                      <a:lnTo>
                        <a:pt x="482" y="28"/>
                      </a:lnTo>
                      <a:lnTo>
                        <a:pt x="442" y="36"/>
                      </a:lnTo>
                      <a:lnTo>
                        <a:pt x="402" y="46"/>
                      </a:lnTo>
                      <a:lnTo>
                        <a:pt x="361" y="52"/>
                      </a:lnTo>
                      <a:lnTo>
                        <a:pt x="321" y="52"/>
                      </a:lnTo>
                      <a:lnTo>
                        <a:pt x="311" y="52"/>
                      </a:lnTo>
                      <a:lnTo>
                        <a:pt x="302" y="51"/>
                      </a:lnTo>
                      <a:lnTo>
                        <a:pt x="292" y="47"/>
                      </a:lnTo>
                      <a:lnTo>
                        <a:pt x="281" y="44"/>
                      </a:lnTo>
                      <a:lnTo>
                        <a:pt x="262" y="38"/>
                      </a:lnTo>
                      <a:lnTo>
                        <a:pt x="241" y="32"/>
                      </a:lnTo>
                      <a:lnTo>
                        <a:pt x="219" y="24"/>
                      </a:lnTo>
                      <a:lnTo>
                        <a:pt x="195" y="16"/>
                      </a:lnTo>
                      <a:lnTo>
                        <a:pt x="171" y="11"/>
                      </a:lnTo>
                      <a:lnTo>
                        <a:pt x="148" y="5"/>
                      </a:lnTo>
                      <a:lnTo>
                        <a:pt x="125" y="1"/>
                      </a:lnTo>
                      <a:lnTo>
                        <a:pt x="105" y="0"/>
                      </a:lnTo>
                      <a:lnTo>
                        <a:pt x="95" y="0"/>
                      </a:lnTo>
                      <a:lnTo>
                        <a:pt x="87" y="1"/>
                      </a:lnTo>
                      <a:lnTo>
                        <a:pt x="81" y="3"/>
                      </a:lnTo>
                      <a:lnTo>
                        <a:pt x="73" y="6"/>
                      </a:lnTo>
                      <a:lnTo>
                        <a:pt x="68" y="9"/>
                      </a:lnTo>
                      <a:lnTo>
                        <a:pt x="62" y="11"/>
                      </a:lnTo>
                      <a:lnTo>
                        <a:pt x="52" y="17"/>
                      </a:lnTo>
                      <a:lnTo>
                        <a:pt x="43" y="22"/>
                      </a:lnTo>
                      <a:lnTo>
                        <a:pt x="38" y="24"/>
                      </a:lnTo>
                      <a:lnTo>
                        <a:pt x="31" y="25"/>
                      </a:lnTo>
                      <a:lnTo>
                        <a:pt x="25" y="27"/>
                      </a:lnTo>
                      <a:lnTo>
                        <a:pt x="19" y="27"/>
                      </a:lnTo>
                      <a:lnTo>
                        <a:pt x="9" y="27"/>
                      </a:lnTo>
                      <a:lnTo>
                        <a:pt x="0" y="25"/>
                      </a:lnTo>
                      <a:lnTo>
                        <a:pt x="3" y="30"/>
                      </a:lnTo>
                      <a:lnTo>
                        <a:pt x="14" y="36"/>
                      </a:lnTo>
                      <a:lnTo>
                        <a:pt x="19" y="38"/>
                      </a:lnTo>
                      <a:lnTo>
                        <a:pt x="27" y="39"/>
                      </a:lnTo>
                      <a:lnTo>
                        <a:pt x="35" y="39"/>
                      </a:lnTo>
                      <a:lnTo>
                        <a:pt x="44" y="38"/>
                      </a:lnTo>
                      <a:lnTo>
                        <a:pt x="54" y="38"/>
                      </a:lnTo>
                      <a:lnTo>
                        <a:pt x="63" y="38"/>
                      </a:lnTo>
                      <a:lnTo>
                        <a:pt x="73" y="38"/>
                      </a:lnTo>
                      <a:lnTo>
                        <a:pt x="84" y="38"/>
                      </a:lnTo>
                      <a:lnTo>
                        <a:pt x="93" y="38"/>
                      </a:lnTo>
                      <a:lnTo>
                        <a:pt x="105" y="39"/>
                      </a:lnTo>
                      <a:lnTo>
                        <a:pt x="114" y="43"/>
                      </a:lnTo>
                      <a:lnTo>
                        <a:pt x="124" y="46"/>
                      </a:lnTo>
                      <a:lnTo>
                        <a:pt x="133" y="52"/>
                      </a:lnTo>
                      <a:lnTo>
                        <a:pt x="109" y="52"/>
                      </a:lnTo>
                      <a:lnTo>
                        <a:pt x="90" y="54"/>
                      </a:lnTo>
                      <a:lnTo>
                        <a:pt x="79" y="57"/>
                      </a:lnTo>
                      <a:lnTo>
                        <a:pt x="70" y="59"/>
                      </a:lnTo>
                      <a:lnTo>
                        <a:pt x="62" y="60"/>
                      </a:lnTo>
                      <a:lnTo>
                        <a:pt x="54" y="60"/>
                      </a:lnTo>
                      <a:lnTo>
                        <a:pt x="43" y="59"/>
                      </a:lnTo>
                      <a:lnTo>
                        <a:pt x="27" y="54"/>
                      </a:lnTo>
                      <a:lnTo>
                        <a:pt x="33" y="59"/>
                      </a:lnTo>
                      <a:lnTo>
                        <a:pt x="39" y="65"/>
                      </a:lnTo>
                      <a:lnTo>
                        <a:pt x="44" y="70"/>
                      </a:lnTo>
                      <a:lnTo>
                        <a:pt x="197" y="90"/>
                      </a:lnTo>
                      <a:lnTo>
                        <a:pt x="218" y="89"/>
                      </a:lnTo>
                      <a:lnTo>
                        <a:pt x="229" y="89"/>
                      </a:lnTo>
                      <a:lnTo>
                        <a:pt x="237" y="90"/>
                      </a:lnTo>
                      <a:lnTo>
                        <a:pt x="246" y="92"/>
                      </a:lnTo>
                      <a:lnTo>
                        <a:pt x="256" y="95"/>
                      </a:lnTo>
                      <a:lnTo>
                        <a:pt x="267" y="100"/>
                      </a:lnTo>
                      <a:lnTo>
                        <a:pt x="278" y="105"/>
                      </a:lnTo>
                      <a:lnTo>
                        <a:pt x="289" y="109"/>
                      </a:lnTo>
                      <a:lnTo>
                        <a:pt x="299" y="114"/>
                      </a:lnTo>
                      <a:lnTo>
                        <a:pt x="308" y="119"/>
                      </a:lnTo>
                      <a:lnTo>
                        <a:pt x="316" y="122"/>
                      </a:lnTo>
                      <a:lnTo>
                        <a:pt x="327" y="125"/>
                      </a:lnTo>
                      <a:lnTo>
                        <a:pt x="338" y="128"/>
                      </a:lnTo>
                      <a:lnTo>
                        <a:pt x="350" y="128"/>
                      </a:lnTo>
                      <a:lnTo>
                        <a:pt x="361" y="128"/>
                      </a:lnTo>
                      <a:lnTo>
                        <a:pt x="373" y="127"/>
                      </a:lnTo>
                      <a:lnTo>
                        <a:pt x="385" y="125"/>
                      </a:lnTo>
                      <a:lnTo>
                        <a:pt x="396" y="122"/>
                      </a:lnTo>
                      <a:lnTo>
                        <a:pt x="407" y="120"/>
                      </a:lnTo>
                      <a:lnTo>
                        <a:pt x="420" y="117"/>
                      </a:lnTo>
                      <a:lnTo>
                        <a:pt x="431" y="116"/>
                      </a:lnTo>
                      <a:lnTo>
                        <a:pt x="442" y="114"/>
                      </a:lnTo>
                      <a:lnTo>
                        <a:pt x="453" y="113"/>
                      </a:lnTo>
                      <a:lnTo>
                        <a:pt x="464" y="113"/>
                      </a:lnTo>
                      <a:lnTo>
                        <a:pt x="475" y="113"/>
                      </a:lnTo>
                      <a:lnTo>
                        <a:pt x="486" y="116"/>
                      </a:lnTo>
                      <a:lnTo>
                        <a:pt x="498" y="119"/>
                      </a:lnTo>
                      <a:lnTo>
                        <a:pt x="509" y="124"/>
                      </a:lnTo>
                      <a:lnTo>
                        <a:pt x="520" y="130"/>
                      </a:lnTo>
                      <a:lnTo>
                        <a:pt x="531" y="136"/>
                      </a:lnTo>
                      <a:lnTo>
                        <a:pt x="542" y="143"/>
                      </a:lnTo>
                      <a:lnTo>
                        <a:pt x="552" y="149"/>
                      </a:lnTo>
                      <a:lnTo>
                        <a:pt x="561" y="155"/>
                      </a:lnTo>
                      <a:lnTo>
                        <a:pt x="571" y="160"/>
                      </a:lnTo>
                      <a:lnTo>
                        <a:pt x="582" y="167"/>
                      </a:lnTo>
                      <a:lnTo>
                        <a:pt x="591" y="171"/>
                      </a:lnTo>
                      <a:lnTo>
                        <a:pt x="603" y="174"/>
                      </a:lnTo>
                      <a:lnTo>
                        <a:pt x="614" y="178"/>
                      </a:lnTo>
                      <a:lnTo>
                        <a:pt x="625" y="179"/>
                      </a:lnTo>
                      <a:lnTo>
                        <a:pt x="636" y="179"/>
                      </a:lnTo>
                      <a:lnTo>
                        <a:pt x="649" y="178"/>
                      </a:lnTo>
                      <a:lnTo>
                        <a:pt x="663" y="173"/>
                      </a:lnTo>
                      <a:lnTo>
                        <a:pt x="677" y="168"/>
                      </a:lnTo>
                      <a:lnTo>
                        <a:pt x="690" y="163"/>
                      </a:lnTo>
                      <a:lnTo>
                        <a:pt x="703" y="154"/>
                      </a:lnTo>
                      <a:lnTo>
                        <a:pt x="714" y="144"/>
                      </a:lnTo>
                      <a:lnTo>
                        <a:pt x="723" y="133"/>
                      </a:lnTo>
                      <a:lnTo>
                        <a:pt x="735" y="144"/>
                      </a:lnTo>
                      <a:lnTo>
                        <a:pt x="747" y="152"/>
                      </a:lnTo>
                      <a:lnTo>
                        <a:pt x="768" y="160"/>
                      </a:lnTo>
                      <a:lnTo>
                        <a:pt x="833" y="176"/>
                      </a:lnTo>
                      <a:lnTo>
                        <a:pt x="906" y="162"/>
                      </a:lnTo>
                      <a:lnTo>
                        <a:pt x="929" y="159"/>
                      </a:lnTo>
                      <a:lnTo>
                        <a:pt x="943" y="152"/>
                      </a:lnTo>
                      <a:lnTo>
                        <a:pt x="954" y="163"/>
                      </a:lnTo>
                      <a:lnTo>
                        <a:pt x="967" y="171"/>
                      </a:lnTo>
                      <a:lnTo>
                        <a:pt x="980" y="176"/>
                      </a:lnTo>
                      <a:lnTo>
                        <a:pt x="992" y="179"/>
                      </a:lnTo>
                      <a:lnTo>
                        <a:pt x="1007" y="181"/>
                      </a:lnTo>
                      <a:lnTo>
                        <a:pt x="1019" y="181"/>
                      </a:lnTo>
                      <a:lnTo>
                        <a:pt x="1034" y="179"/>
                      </a:lnTo>
                      <a:lnTo>
                        <a:pt x="1048" y="178"/>
                      </a:lnTo>
                      <a:lnTo>
                        <a:pt x="1061" y="176"/>
                      </a:lnTo>
                      <a:lnTo>
                        <a:pt x="1077" y="174"/>
                      </a:lnTo>
                      <a:lnTo>
                        <a:pt x="1089" y="173"/>
                      </a:lnTo>
                      <a:lnTo>
                        <a:pt x="1104" y="171"/>
                      </a:lnTo>
                      <a:lnTo>
                        <a:pt x="1118" y="171"/>
                      </a:lnTo>
                      <a:lnTo>
                        <a:pt x="1131" y="173"/>
                      </a:lnTo>
                      <a:lnTo>
                        <a:pt x="1145" y="174"/>
                      </a:lnTo>
                      <a:lnTo>
                        <a:pt x="1158" y="179"/>
                      </a:lnTo>
                      <a:lnTo>
                        <a:pt x="1166" y="184"/>
                      </a:lnTo>
                      <a:lnTo>
                        <a:pt x="1174" y="189"/>
                      </a:lnTo>
                      <a:lnTo>
                        <a:pt x="1182" y="197"/>
                      </a:lnTo>
                      <a:lnTo>
                        <a:pt x="1188" y="205"/>
                      </a:lnTo>
                      <a:lnTo>
                        <a:pt x="1193" y="214"/>
                      </a:lnTo>
                      <a:lnTo>
                        <a:pt x="1194" y="224"/>
                      </a:lnTo>
                      <a:lnTo>
                        <a:pt x="1194" y="233"/>
                      </a:lnTo>
                      <a:lnTo>
                        <a:pt x="1191" y="2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2" name="Freeform 975"/>
                <p:cNvSpPr>
                  <a:spLocks/>
                </p:cNvSpPr>
                <p:nvPr/>
              </p:nvSpPr>
              <p:spPr bwMode="auto">
                <a:xfrm>
                  <a:off x="1222" y="3118"/>
                  <a:ext cx="270" cy="87"/>
                </a:xfrm>
                <a:custGeom>
                  <a:avLst/>
                  <a:gdLst>
                    <a:gd name="T0" fmla="*/ 0 w 541"/>
                    <a:gd name="T1" fmla="*/ 1 h 173"/>
                    <a:gd name="T2" fmla="*/ 0 w 541"/>
                    <a:gd name="T3" fmla="*/ 1 h 173"/>
                    <a:gd name="T4" fmla="*/ 0 w 541"/>
                    <a:gd name="T5" fmla="*/ 1 h 173"/>
                    <a:gd name="T6" fmla="*/ 0 w 541"/>
                    <a:gd name="T7" fmla="*/ 1 h 173"/>
                    <a:gd name="T8" fmla="*/ 0 w 541"/>
                    <a:gd name="T9" fmla="*/ 1 h 173"/>
                    <a:gd name="T10" fmla="*/ 0 w 541"/>
                    <a:gd name="T11" fmla="*/ 1 h 173"/>
                    <a:gd name="T12" fmla="*/ 0 w 541"/>
                    <a:gd name="T13" fmla="*/ 1 h 173"/>
                    <a:gd name="T14" fmla="*/ 0 w 541"/>
                    <a:gd name="T15" fmla="*/ 1 h 173"/>
                    <a:gd name="T16" fmla="*/ 0 w 541"/>
                    <a:gd name="T17" fmla="*/ 1 h 173"/>
                    <a:gd name="T18" fmla="*/ 0 w 541"/>
                    <a:gd name="T19" fmla="*/ 1 h 173"/>
                    <a:gd name="T20" fmla="*/ 0 w 541"/>
                    <a:gd name="T21" fmla="*/ 1 h 173"/>
                    <a:gd name="T22" fmla="*/ 0 w 541"/>
                    <a:gd name="T23" fmla="*/ 1 h 173"/>
                    <a:gd name="T24" fmla="*/ 0 w 541"/>
                    <a:gd name="T25" fmla="*/ 1 h 173"/>
                    <a:gd name="T26" fmla="*/ 0 w 541"/>
                    <a:gd name="T27" fmla="*/ 1 h 173"/>
                    <a:gd name="T28" fmla="*/ 0 w 541"/>
                    <a:gd name="T29" fmla="*/ 1 h 173"/>
                    <a:gd name="T30" fmla="*/ 0 w 541"/>
                    <a:gd name="T31" fmla="*/ 1 h 173"/>
                    <a:gd name="T32" fmla="*/ 0 w 541"/>
                    <a:gd name="T33" fmla="*/ 1 h 173"/>
                    <a:gd name="T34" fmla="*/ 0 w 541"/>
                    <a:gd name="T35" fmla="*/ 1 h 173"/>
                    <a:gd name="T36" fmla="*/ 0 w 541"/>
                    <a:gd name="T37" fmla="*/ 1 h 173"/>
                    <a:gd name="T38" fmla="*/ 0 w 541"/>
                    <a:gd name="T39" fmla="*/ 1 h 173"/>
                    <a:gd name="T40" fmla="*/ 0 w 541"/>
                    <a:gd name="T41" fmla="*/ 1 h 173"/>
                    <a:gd name="T42" fmla="*/ 0 w 541"/>
                    <a:gd name="T43" fmla="*/ 1 h 173"/>
                    <a:gd name="T44" fmla="*/ 0 w 541"/>
                    <a:gd name="T45" fmla="*/ 0 h 173"/>
                    <a:gd name="T46" fmla="*/ 0 w 541"/>
                    <a:gd name="T47" fmla="*/ 0 h 173"/>
                    <a:gd name="T48" fmla="*/ 0 w 541"/>
                    <a:gd name="T49" fmla="*/ 1 h 173"/>
                    <a:gd name="T50" fmla="*/ 0 w 541"/>
                    <a:gd name="T51" fmla="*/ 1 h 173"/>
                    <a:gd name="T52" fmla="*/ 0 w 541"/>
                    <a:gd name="T53" fmla="*/ 1 h 173"/>
                    <a:gd name="T54" fmla="*/ 0 w 541"/>
                    <a:gd name="T55" fmla="*/ 1 h 173"/>
                    <a:gd name="T56" fmla="*/ 0 w 541"/>
                    <a:gd name="T57" fmla="*/ 1 h 173"/>
                    <a:gd name="T58" fmla="*/ 0 w 541"/>
                    <a:gd name="T59" fmla="*/ 1 h 173"/>
                    <a:gd name="T60" fmla="*/ 0 w 541"/>
                    <a:gd name="T61" fmla="*/ 1 h 173"/>
                    <a:gd name="T62" fmla="*/ 0 w 541"/>
                    <a:gd name="T63" fmla="*/ 1 h 173"/>
                    <a:gd name="T64" fmla="*/ 0 w 541"/>
                    <a:gd name="T65" fmla="*/ 1 h 173"/>
                    <a:gd name="T66" fmla="*/ 0 w 541"/>
                    <a:gd name="T67" fmla="*/ 1 h 173"/>
                    <a:gd name="T68" fmla="*/ 0 w 541"/>
                    <a:gd name="T69" fmla="*/ 1 h 173"/>
                    <a:gd name="T70" fmla="*/ 0 w 541"/>
                    <a:gd name="T71" fmla="*/ 1 h 173"/>
                    <a:gd name="T72" fmla="*/ 0 w 541"/>
                    <a:gd name="T73" fmla="*/ 1 h 173"/>
                    <a:gd name="T74" fmla="*/ 0 w 541"/>
                    <a:gd name="T75" fmla="*/ 1 h 173"/>
                    <a:gd name="T76" fmla="*/ 0 w 541"/>
                    <a:gd name="T77" fmla="*/ 1 h 173"/>
                    <a:gd name="T78" fmla="*/ 0 w 541"/>
                    <a:gd name="T79" fmla="*/ 1 h 173"/>
                    <a:gd name="T80" fmla="*/ 0 w 541"/>
                    <a:gd name="T81" fmla="*/ 1 h 173"/>
                    <a:gd name="T82" fmla="*/ 0 w 541"/>
                    <a:gd name="T83" fmla="*/ 1 h 173"/>
                    <a:gd name="T84" fmla="*/ 0 w 541"/>
                    <a:gd name="T85" fmla="*/ 1 h 173"/>
                    <a:gd name="T86" fmla="*/ 0 w 541"/>
                    <a:gd name="T87" fmla="*/ 1 h 173"/>
                    <a:gd name="T88" fmla="*/ 0 w 541"/>
                    <a:gd name="T89" fmla="*/ 1 h 173"/>
                    <a:gd name="T90" fmla="*/ 0 w 541"/>
                    <a:gd name="T91" fmla="*/ 1 h 173"/>
                    <a:gd name="T92" fmla="*/ 0 w 541"/>
                    <a:gd name="T93" fmla="*/ 1 h 173"/>
                    <a:gd name="T94" fmla="*/ 0 w 541"/>
                    <a:gd name="T95" fmla="*/ 1 h 173"/>
                    <a:gd name="T96" fmla="*/ 0 w 541"/>
                    <a:gd name="T97" fmla="*/ 1 h 173"/>
                    <a:gd name="T98" fmla="*/ 0 w 541"/>
                    <a:gd name="T99" fmla="*/ 1 h 173"/>
                    <a:gd name="T100" fmla="*/ 0 w 541"/>
                    <a:gd name="T101" fmla="*/ 1 h 173"/>
                    <a:gd name="T102" fmla="*/ 0 w 541"/>
                    <a:gd name="T103" fmla="*/ 1 h 173"/>
                    <a:gd name="T104" fmla="*/ 0 w 541"/>
                    <a:gd name="T105" fmla="*/ 1 h 17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41"/>
                    <a:gd name="T160" fmla="*/ 0 h 173"/>
                    <a:gd name="T161" fmla="*/ 541 w 541"/>
                    <a:gd name="T162" fmla="*/ 173 h 17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41" h="173">
                      <a:moveTo>
                        <a:pt x="541" y="173"/>
                      </a:moveTo>
                      <a:lnTo>
                        <a:pt x="535" y="165"/>
                      </a:lnTo>
                      <a:lnTo>
                        <a:pt x="530" y="156"/>
                      </a:lnTo>
                      <a:lnTo>
                        <a:pt x="527" y="150"/>
                      </a:lnTo>
                      <a:lnTo>
                        <a:pt x="519" y="142"/>
                      </a:lnTo>
                      <a:lnTo>
                        <a:pt x="510" y="134"/>
                      </a:lnTo>
                      <a:lnTo>
                        <a:pt x="500" y="126"/>
                      </a:lnTo>
                      <a:lnTo>
                        <a:pt x="489" y="116"/>
                      </a:lnTo>
                      <a:lnTo>
                        <a:pt x="479" y="110"/>
                      </a:lnTo>
                      <a:lnTo>
                        <a:pt x="471" y="104"/>
                      </a:lnTo>
                      <a:lnTo>
                        <a:pt x="465" y="102"/>
                      </a:lnTo>
                      <a:lnTo>
                        <a:pt x="452" y="94"/>
                      </a:lnTo>
                      <a:lnTo>
                        <a:pt x="440" y="84"/>
                      </a:lnTo>
                      <a:lnTo>
                        <a:pt x="427" y="75"/>
                      </a:lnTo>
                      <a:lnTo>
                        <a:pt x="414" y="62"/>
                      </a:lnTo>
                      <a:lnTo>
                        <a:pt x="403" y="51"/>
                      </a:lnTo>
                      <a:lnTo>
                        <a:pt x="390" y="40"/>
                      </a:lnTo>
                      <a:lnTo>
                        <a:pt x="377" y="32"/>
                      </a:lnTo>
                      <a:lnTo>
                        <a:pt x="365" y="24"/>
                      </a:lnTo>
                      <a:lnTo>
                        <a:pt x="350" y="19"/>
                      </a:lnTo>
                      <a:lnTo>
                        <a:pt x="336" y="15"/>
                      </a:lnTo>
                      <a:lnTo>
                        <a:pt x="320" y="10"/>
                      </a:lnTo>
                      <a:lnTo>
                        <a:pt x="290" y="7"/>
                      </a:lnTo>
                      <a:lnTo>
                        <a:pt x="274" y="5"/>
                      </a:lnTo>
                      <a:lnTo>
                        <a:pt x="258" y="7"/>
                      </a:lnTo>
                      <a:lnTo>
                        <a:pt x="242" y="8"/>
                      </a:lnTo>
                      <a:lnTo>
                        <a:pt x="228" y="11"/>
                      </a:lnTo>
                      <a:lnTo>
                        <a:pt x="214" y="13"/>
                      </a:lnTo>
                      <a:lnTo>
                        <a:pt x="206" y="13"/>
                      </a:lnTo>
                      <a:lnTo>
                        <a:pt x="199" y="13"/>
                      </a:lnTo>
                      <a:lnTo>
                        <a:pt x="191" y="13"/>
                      </a:lnTo>
                      <a:lnTo>
                        <a:pt x="185" y="13"/>
                      </a:lnTo>
                      <a:lnTo>
                        <a:pt x="177" y="11"/>
                      </a:lnTo>
                      <a:lnTo>
                        <a:pt x="171" y="11"/>
                      </a:lnTo>
                      <a:lnTo>
                        <a:pt x="163" y="10"/>
                      </a:lnTo>
                      <a:lnTo>
                        <a:pt x="156" y="10"/>
                      </a:lnTo>
                      <a:lnTo>
                        <a:pt x="150" y="8"/>
                      </a:lnTo>
                      <a:lnTo>
                        <a:pt x="142" y="8"/>
                      </a:lnTo>
                      <a:lnTo>
                        <a:pt x="136" y="7"/>
                      </a:lnTo>
                      <a:lnTo>
                        <a:pt x="129" y="5"/>
                      </a:lnTo>
                      <a:lnTo>
                        <a:pt x="123" y="5"/>
                      </a:lnTo>
                      <a:lnTo>
                        <a:pt x="115" y="4"/>
                      </a:lnTo>
                      <a:lnTo>
                        <a:pt x="109" y="2"/>
                      </a:lnTo>
                      <a:lnTo>
                        <a:pt x="102" y="2"/>
                      </a:lnTo>
                      <a:lnTo>
                        <a:pt x="96" y="2"/>
                      </a:lnTo>
                      <a:lnTo>
                        <a:pt x="88" y="0"/>
                      </a:lnTo>
                      <a:lnTo>
                        <a:pt x="82" y="0"/>
                      </a:lnTo>
                      <a:lnTo>
                        <a:pt x="74" y="0"/>
                      </a:lnTo>
                      <a:lnTo>
                        <a:pt x="67" y="0"/>
                      </a:lnTo>
                      <a:lnTo>
                        <a:pt x="61" y="2"/>
                      </a:lnTo>
                      <a:lnTo>
                        <a:pt x="53" y="4"/>
                      </a:lnTo>
                      <a:lnTo>
                        <a:pt x="45" y="4"/>
                      </a:lnTo>
                      <a:lnTo>
                        <a:pt x="39" y="5"/>
                      </a:lnTo>
                      <a:lnTo>
                        <a:pt x="31" y="8"/>
                      </a:lnTo>
                      <a:lnTo>
                        <a:pt x="24" y="10"/>
                      </a:lnTo>
                      <a:lnTo>
                        <a:pt x="16" y="13"/>
                      </a:lnTo>
                      <a:lnTo>
                        <a:pt x="7" y="24"/>
                      </a:lnTo>
                      <a:lnTo>
                        <a:pt x="2" y="34"/>
                      </a:lnTo>
                      <a:lnTo>
                        <a:pt x="0" y="38"/>
                      </a:lnTo>
                      <a:lnTo>
                        <a:pt x="4" y="45"/>
                      </a:lnTo>
                      <a:lnTo>
                        <a:pt x="10" y="53"/>
                      </a:lnTo>
                      <a:lnTo>
                        <a:pt x="18" y="59"/>
                      </a:lnTo>
                      <a:lnTo>
                        <a:pt x="23" y="62"/>
                      </a:lnTo>
                      <a:lnTo>
                        <a:pt x="31" y="65"/>
                      </a:lnTo>
                      <a:lnTo>
                        <a:pt x="37" y="67"/>
                      </a:lnTo>
                      <a:lnTo>
                        <a:pt x="45" y="69"/>
                      </a:lnTo>
                      <a:lnTo>
                        <a:pt x="53" y="70"/>
                      </a:lnTo>
                      <a:lnTo>
                        <a:pt x="61" y="72"/>
                      </a:lnTo>
                      <a:lnTo>
                        <a:pt x="69" y="72"/>
                      </a:lnTo>
                      <a:lnTo>
                        <a:pt x="77" y="72"/>
                      </a:lnTo>
                      <a:lnTo>
                        <a:pt x="83" y="72"/>
                      </a:lnTo>
                      <a:lnTo>
                        <a:pt x="93" y="70"/>
                      </a:lnTo>
                      <a:lnTo>
                        <a:pt x="101" y="70"/>
                      </a:lnTo>
                      <a:lnTo>
                        <a:pt x="109" y="69"/>
                      </a:lnTo>
                      <a:lnTo>
                        <a:pt x="117" y="69"/>
                      </a:lnTo>
                      <a:lnTo>
                        <a:pt x="124" y="67"/>
                      </a:lnTo>
                      <a:lnTo>
                        <a:pt x="132" y="65"/>
                      </a:lnTo>
                      <a:lnTo>
                        <a:pt x="140" y="64"/>
                      </a:lnTo>
                      <a:lnTo>
                        <a:pt x="148" y="62"/>
                      </a:lnTo>
                      <a:lnTo>
                        <a:pt x="156" y="61"/>
                      </a:lnTo>
                      <a:lnTo>
                        <a:pt x="164" y="59"/>
                      </a:lnTo>
                      <a:lnTo>
                        <a:pt x="172" y="57"/>
                      </a:lnTo>
                      <a:lnTo>
                        <a:pt x="180" y="56"/>
                      </a:lnTo>
                      <a:lnTo>
                        <a:pt x="196" y="54"/>
                      </a:lnTo>
                      <a:lnTo>
                        <a:pt x="210" y="53"/>
                      </a:lnTo>
                      <a:lnTo>
                        <a:pt x="225" y="53"/>
                      </a:lnTo>
                      <a:lnTo>
                        <a:pt x="239" y="53"/>
                      </a:lnTo>
                      <a:lnTo>
                        <a:pt x="253" y="54"/>
                      </a:lnTo>
                      <a:lnTo>
                        <a:pt x="266" y="59"/>
                      </a:lnTo>
                      <a:lnTo>
                        <a:pt x="280" y="64"/>
                      </a:lnTo>
                      <a:lnTo>
                        <a:pt x="295" y="70"/>
                      </a:lnTo>
                      <a:lnTo>
                        <a:pt x="312" y="75"/>
                      </a:lnTo>
                      <a:lnTo>
                        <a:pt x="330" y="78"/>
                      </a:lnTo>
                      <a:lnTo>
                        <a:pt x="347" y="83"/>
                      </a:lnTo>
                      <a:lnTo>
                        <a:pt x="365" y="88"/>
                      </a:lnTo>
                      <a:lnTo>
                        <a:pt x="382" y="92"/>
                      </a:lnTo>
                      <a:lnTo>
                        <a:pt x="400" y="99"/>
                      </a:lnTo>
                      <a:lnTo>
                        <a:pt x="417" y="105"/>
                      </a:lnTo>
                      <a:lnTo>
                        <a:pt x="435" y="111"/>
                      </a:lnTo>
                      <a:lnTo>
                        <a:pt x="451" y="118"/>
                      </a:lnTo>
                      <a:lnTo>
                        <a:pt x="465" y="127"/>
                      </a:lnTo>
                      <a:lnTo>
                        <a:pt x="479" y="137"/>
                      </a:lnTo>
                      <a:lnTo>
                        <a:pt x="490" y="146"/>
                      </a:lnTo>
                      <a:lnTo>
                        <a:pt x="502" y="159"/>
                      </a:lnTo>
                      <a:lnTo>
                        <a:pt x="510" y="172"/>
                      </a:lnTo>
                      <a:lnTo>
                        <a:pt x="541" y="1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3" name="Freeform 976"/>
                <p:cNvSpPr>
                  <a:spLocks/>
                </p:cNvSpPr>
                <p:nvPr/>
              </p:nvSpPr>
              <p:spPr bwMode="auto">
                <a:xfrm>
                  <a:off x="1149" y="3122"/>
                  <a:ext cx="307" cy="89"/>
                </a:xfrm>
                <a:custGeom>
                  <a:avLst/>
                  <a:gdLst>
                    <a:gd name="T0" fmla="*/ 0 w 616"/>
                    <a:gd name="T1" fmla="*/ 1 h 178"/>
                    <a:gd name="T2" fmla="*/ 0 w 616"/>
                    <a:gd name="T3" fmla="*/ 1 h 178"/>
                    <a:gd name="T4" fmla="*/ 0 w 616"/>
                    <a:gd name="T5" fmla="*/ 1 h 178"/>
                    <a:gd name="T6" fmla="*/ 0 w 616"/>
                    <a:gd name="T7" fmla="*/ 1 h 178"/>
                    <a:gd name="T8" fmla="*/ 0 w 616"/>
                    <a:gd name="T9" fmla="*/ 1 h 178"/>
                    <a:gd name="T10" fmla="*/ 0 w 616"/>
                    <a:gd name="T11" fmla="*/ 1 h 178"/>
                    <a:gd name="T12" fmla="*/ 0 w 616"/>
                    <a:gd name="T13" fmla="*/ 1 h 178"/>
                    <a:gd name="T14" fmla="*/ 0 w 616"/>
                    <a:gd name="T15" fmla="*/ 1 h 178"/>
                    <a:gd name="T16" fmla="*/ 0 w 616"/>
                    <a:gd name="T17" fmla="*/ 1 h 178"/>
                    <a:gd name="T18" fmla="*/ 0 w 616"/>
                    <a:gd name="T19" fmla="*/ 1 h 178"/>
                    <a:gd name="T20" fmla="*/ 0 w 616"/>
                    <a:gd name="T21" fmla="*/ 1 h 178"/>
                    <a:gd name="T22" fmla="*/ 0 w 616"/>
                    <a:gd name="T23" fmla="*/ 1 h 178"/>
                    <a:gd name="T24" fmla="*/ 0 w 616"/>
                    <a:gd name="T25" fmla="*/ 1 h 178"/>
                    <a:gd name="T26" fmla="*/ 0 w 616"/>
                    <a:gd name="T27" fmla="*/ 1 h 178"/>
                    <a:gd name="T28" fmla="*/ 0 w 616"/>
                    <a:gd name="T29" fmla="*/ 1 h 178"/>
                    <a:gd name="T30" fmla="*/ 0 w 616"/>
                    <a:gd name="T31" fmla="*/ 1 h 178"/>
                    <a:gd name="T32" fmla="*/ 0 w 616"/>
                    <a:gd name="T33" fmla="*/ 1 h 178"/>
                    <a:gd name="T34" fmla="*/ 0 w 616"/>
                    <a:gd name="T35" fmla="*/ 1 h 178"/>
                    <a:gd name="T36" fmla="*/ 0 w 616"/>
                    <a:gd name="T37" fmla="*/ 1 h 178"/>
                    <a:gd name="T38" fmla="*/ 0 w 616"/>
                    <a:gd name="T39" fmla="*/ 1 h 178"/>
                    <a:gd name="T40" fmla="*/ 0 w 616"/>
                    <a:gd name="T41" fmla="*/ 1 h 178"/>
                    <a:gd name="T42" fmla="*/ 0 w 616"/>
                    <a:gd name="T43" fmla="*/ 1 h 178"/>
                    <a:gd name="T44" fmla="*/ 0 w 616"/>
                    <a:gd name="T45" fmla="*/ 1 h 178"/>
                    <a:gd name="T46" fmla="*/ 0 w 616"/>
                    <a:gd name="T47" fmla="*/ 0 h 178"/>
                    <a:gd name="T48" fmla="*/ 0 w 616"/>
                    <a:gd name="T49" fmla="*/ 0 h 178"/>
                    <a:gd name="T50" fmla="*/ 0 w 616"/>
                    <a:gd name="T51" fmla="*/ 1 h 178"/>
                    <a:gd name="T52" fmla="*/ 0 w 616"/>
                    <a:gd name="T53" fmla="*/ 1 h 178"/>
                    <a:gd name="T54" fmla="*/ 0 w 616"/>
                    <a:gd name="T55" fmla="*/ 1 h 178"/>
                    <a:gd name="T56" fmla="*/ 0 w 616"/>
                    <a:gd name="T57" fmla="*/ 1 h 178"/>
                    <a:gd name="T58" fmla="*/ 0 w 616"/>
                    <a:gd name="T59" fmla="*/ 1 h 178"/>
                    <a:gd name="T60" fmla="*/ 0 w 616"/>
                    <a:gd name="T61" fmla="*/ 1 h 178"/>
                    <a:gd name="T62" fmla="*/ 0 w 616"/>
                    <a:gd name="T63" fmla="*/ 1 h 178"/>
                    <a:gd name="T64" fmla="*/ 0 w 616"/>
                    <a:gd name="T65" fmla="*/ 1 h 178"/>
                    <a:gd name="T66" fmla="*/ 0 w 616"/>
                    <a:gd name="T67" fmla="*/ 1 h 178"/>
                    <a:gd name="T68" fmla="*/ 0 w 616"/>
                    <a:gd name="T69" fmla="*/ 1 h 178"/>
                    <a:gd name="T70" fmla="*/ 0 w 616"/>
                    <a:gd name="T71" fmla="*/ 1 h 178"/>
                    <a:gd name="T72" fmla="*/ 0 w 616"/>
                    <a:gd name="T73" fmla="*/ 1 h 178"/>
                    <a:gd name="T74" fmla="*/ 0 w 616"/>
                    <a:gd name="T75" fmla="*/ 1 h 178"/>
                    <a:gd name="T76" fmla="*/ 0 w 616"/>
                    <a:gd name="T77" fmla="*/ 1 h 178"/>
                    <a:gd name="T78" fmla="*/ 0 w 616"/>
                    <a:gd name="T79" fmla="*/ 1 h 178"/>
                    <a:gd name="T80" fmla="*/ 0 w 616"/>
                    <a:gd name="T81" fmla="*/ 1 h 178"/>
                    <a:gd name="T82" fmla="*/ 0 w 616"/>
                    <a:gd name="T83" fmla="*/ 1 h 178"/>
                    <a:gd name="T84" fmla="*/ 0 w 616"/>
                    <a:gd name="T85" fmla="*/ 1 h 178"/>
                    <a:gd name="T86" fmla="*/ 0 w 616"/>
                    <a:gd name="T87" fmla="*/ 1 h 178"/>
                    <a:gd name="T88" fmla="*/ 0 w 616"/>
                    <a:gd name="T89" fmla="*/ 1 h 178"/>
                    <a:gd name="T90" fmla="*/ 0 w 616"/>
                    <a:gd name="T91" fmla="*/ 1 h 178"/>
                    <a:gd name="T92" fmla="*/ 0 w 616"/>
                    <a:gd name="T93" fmla="*/ 1 h 178"/>
                    <a:gd name="T94" fmla="*/ 0 w 616"/>
                    <a:gd name="T95" fmla="*/ 1 h 178"/>
                    <a:gd name="T96" fmla="*/ 0 w 616"/>
                    <a:gd name="T97" fmla="*/ 1 h 178"/>
                    <a:gd name="T98" fmla="*/ 0 w 616"/>
                    <a:gd name="T99" fmla="*/ 1 h 17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16"/>
                    <a:gd name="T151" fmla="*/ 0 h 178"/>
                    <a:gd name="T152" fmla="*/ 616 w 616"/>
                    <a:gd name="T153" fmla="*/ 178 h 178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16" h="178">
                      <a:moveTo>
                        <a:pt x="613" y="178"/>
                      </a:moveTo>
                      <a:lnTo>
                        <a:pt x="616" y="169"/>
                      </a:lnTo>
                      <a:lnTo>
                        <a:pt x="614" y="159"/>
                      </a:lnTo>
                      <a:lnTo>
                        <a:pt x="611" y="148"/>
                      </a:lnTo>
                      <a:lnTo>
                        <a:pt x="605" y="140"/>
                      </a:lnTo>
                      <a:lnTo>
                        <a:pt x="597" y="132"/>
                      </a:lnTo>
                      <a:lnTo>
                        <a:pt x="587" y="124"/>
                      </a:lnTo>
                      <a:lnTo>
                        <a:pt x="576" y="118"/>
                      </a:lnTo>
                      <a:lnTo>
                        <a:pt x="566" y="111"/>
                      </a:lnTo>
                      <a:lnTo>
                        <a:pt x="557" y="107"/>
                      </a:lnTo>
                      <a:lnTo>
                        <a:pt x="546" y="102"/>
                      </a:lnTo>
                      <a:lnTo>
                        <a:pt x="538" y="96"/>
                      </a:lnTo>
                      <a:lnTo>
                        <a:pt x="528" y="91"/>
                      </a:lnTo>
                      <a:lnTo>
                        <a:pt x="519" y="86"/>
                      </a:lnTo>
                      <a:lnTo>
                        <a:pt x="509" y="81"/>
                      </a:lnTo>
                      <a:lnTo>
                        <a:pt x="500" y="78"/>
                      </a:lnTo>
                      <a:lnTo>
                        <a:pt x="492" y="75"/>
                      </a:lnTo>
                      <a:lnTo>
                        <a:pt x="471" y="69"/>
                      </a:lnTo>
                      <a:lnTo>
                        <a:pt x="452" y="64"/>
                      </a:lnTo>
                      <a:lnTo>
                        <a:pt x="431" y="59"/>
                      </a:lnTo>
                      <a:lnTo>
                        <a:pt x="412" y="54"/>
                      </a:lnTo>
                      <a:lnTo>
                        <a:pt x="393" y="51"/>
                      </a:lnTo>
                      <a:lnTo>
                        <a:pt x="374" y="46"/>
                      </a:lnTo>
                      <a:lnTo>
                        <a:pt x="355" y="40"/>
                      </a:lnTo>
                      <a:lnTo>
                        <a:pt x="334" y="32"/>
                      </a:lnTo>
                      <a:lnTo>
                        <a:pt x="317" y="27"/>
                      </a:lnTo>
                      <a:lnTo>
                        <a:pt x="298" y="24"/>
                      </a:lnTo>
                      <a:lnTo>
                        <a:pt x="288" y="24"/>
                      </a:lnTo>
                      <a:lnTo>
                        <a:pt x="278" y="24"/>
                      </a:lnTo>
                      <a:lnTo>
                        <a:pt x="269" y="26"/>
                      </a:lnTo>
                      <a:lnTo>
                        <a:pt x="258" y="26"/>
                      </a:lnTo>
                      <a:lnTo>
                        <a:pt x="248" y="27"/>
                      </a:lnTo>
                      <a:lnTo>
                        <a:pt x="239" y="27"/>
                      </a:lnTo>
                      <a:lnTo>
                        <a:pt x="229" y="27"/>
                      </a:lnTo>
                      <a:lnTo>
                        <a:pt x="218" y="27"/>
                      </a:lnTo>
                      <a:lnTo>
                        <a:pt x="208" y="27"/>
                      </a:lnTo>
                      <a:lnTo>
                        <a:pt x="200" y="27"/>
                      </a:lnTo>
                      <a:lnTo>
                        <a:pt x="191" y="27"/>
                      </a:lnTo>
                      <a:lnTo>
                        <a:pt x="181" y="24"/>
                      </a:lnTo>
                      <a:lnTo>
                        <a:pt x="172" y="22"/>
                      </a:lnTo>
                      <a:lnTo>
                        <a:pt x="161" y="19"/>
                      </a:lnTo>
                      <a:lnTo>
                        <a:pt x="150" y="16"/>
                      </a:lnTo>
                      <a:lnTo>
                        <a:pt x="138" y="13"/>
                      </a:lnTo>
                      <a:lnTo>
                        <a:pt x="126" y="10"/>
                      </a:lnTo>
                      <a:lnTo>
                        <a:pt x="115" y="7"/>
                      </a:lnTo>
                      <a:lnTo>
                        <a:pt x="102" y="3"/>
                      </a:lnTo>
                      <a:lnTo>
                        <a:pt x="89" y="0"/>
                      </a:lnTo>
                      <a:lnTo>
                        <a:pt x="78" y="0"/>
                      </a:lnTo>
                      <a:lnTo>
                        <a:pt x="65" y="0"/>
                      </a:lnTo>
                      <a:lnTo>
                        <a:pt x="54" y="0"/>
                      </a:lnTo>
                      <a:lnTo>
                        <a:pt x="43" y="2"/>
                      </a:lnTo>
                      <a:lnTo>
                        <a:pt x="32" y="5"/>
                      </a:lnTo>
                      <a:lnTo>
                        <a:pt x="21" y="10"/>
                      </a:lnTo>
                      <a:lnTo>
                        <a:pt x="11" y="16"/>
                      </a:lnTo>
                      <a:lnTo>
                        <a:pt x="0" y="24"/>
                      </a:lnTo>
                      <a:lnTo>
                        <a:pt x="10" y="24"/>
                      </a:lnTo>
                      <a:lnTo>
                        <a:pt x="18" y="26"/>
                      </a:lnTo>
                      <a:lnTo>
                        <a:pt x="25" y="26"/>
                      </a:lnTo>
                      <a:lnTo>
                        <a:pt x="32" y="27"/>
                      </a:lnTo>
                      <a:lnTo>
                        <a:pt x="40" y="29"/>
                      </a:lnTo>
                      <a:lnTo>
                        <a:pt x="46" y="30"/>
                      </a:lnTo>
                      <a:lnTo>
                        <a:pt x="53" y="32"/>
                      </a:lnTo>
                      <a:lnTo>
                        <a:pt x="59" y="34"/>
                      </a:lnTo>
                      <a:lnTo>
                        <a:pt x="65" y="37"/>
                      </a:lnTo>
                      <a:lnTo>
                        <a:pt x="72" y="38"/>
                      </a:lnTo>
                      <a:lnTo>
                        <a:pt x="86" y="43"/>
                      </a:lnTo>
                      <a:lnTo>
                        <a:pt x="99" y="49"/>
                      </a:lnTo>
                      <a:lnTo>
                        <a:pt x="111" y="56"/>
                      </a:lnTo>
                      <a:lnTo>
                        <a:pt x="129" y="62"/>
                      </a:lnTo>
                      <a:lnTo>
                        <a:pt x="146" y="67"/>
                      </a:lnTo>
                      <a:lnTo>
                        <a:pt x="164" y="69"/>
                      </a:lnTo>
                      <a:lnTo>
                        <a:pt x="180" y="70"/>
                      </a:lnTo>
                      <a:lnTo>
                        <a:pt x="197" y="72"/>
                      </a:lnTo>
                      <a:lnTo>
                        <a:pt x="215" y="72"/>
                      </a:lnTo>
                      <a:lnTo>
                        <a:pt x="232" y="72"/>
                      </a:lnTo>
                      <a:lnTo>
                        <a:pt x="250" y="70"/>
                      </a:lnTo>
                      <a:lnTo>
                        <a:pt x="269" y="70"/>
                      </a:lnTo>
                      <a:lnTo>
                        <a:pt x="286" y="70"/>
                      </a:lnTo>
                      <a:lnTo>
                        <a:pt x="304" y="70"/>
                      </a:lnTo>
                      <a:lnTo>
                        <a:pt x="321" y="70"/>
                      </a:lnTo>
                      <a:lnTo>
                        <a:pt x="337" y="72"/>
                      </a:lnTo>
                      <a:lnTo>
                        <a:pt x="355" y="75"/>
                      </a:lnTo>
                      <a:lnTo>
                        <a:pt x="372" y="80"/>
                      </a:lnTo>
                      <a:lnTo>
                        <a:pt x="388" y="86"/>
                      </a:lnTo>
                      <a:lnTo>
                        <a:pt x="399" y="89"/>
                      </a:lnTo>
                      <a:lnTo>
                        <a:pt x="407" y="89"/>
                      </a:lnTo>
                      <a:lnTo>
                        <a:pt x="417" y="89"/>
                      </a:lnTo>
                      <a:lnTo>
                        <a:pt x="426" y="88"/>
                      </a:lnTo>
                      <a:lnTo>
                        <a:pt x="441" y="88"/>
                      </a:lnTo>
                      <a:lnTo>
                        <a:pt x="457" y="89"/>
                      </a:lnTo>
                      <a:lnTo>
                        <a:pt x="476" y="94"/>
                      </a:lnTo>
                      <a:lnTo>
                        <a:pt x="501" y="102"/>
                      </a:lnTo>
                      <a:lnTo>
                        <a:pt x="525" y="113"/>
                      </a:lnTo>
                      <a:lnTo>
                        <a:pt x="544" y="124"/>
                      </a:lnTo>
                      <a:lnTo>
                        <a:pt x="558" y="134"/>
                      </a:lnTo>
                      <a:lnTo>
                        <a:pt x="571" y="143"/>
                      </a:lnTo>
                      <a:lnTo>
                        <a:pt x="581" y="153"/>
                      </a:lnTo>
                      <a:lnTo>
                        <a:pt x="590" y="162"/>
                      </a:lnTo>
                      <a:lnTo>
                        <a:pt x="600" y="170"/>
                      </a:lnTo>
                      <a:lnTo>
                        <a:pt x="613" y="178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4" name="Freeform 977"/>
                <p:cNvSpPr>
                  <a:spLocks/>
                </p:cNvSpPr>
                <p:nvPr/>
              </p:nvSpPr>
              <p:spPr bwMode="auto">
                <a:xfrm>
                  <a:off x="1001" y="3138"/>
                  <a:ext cx="162" cy="37"/>
                </a:xfrm>
                <a:custGeom>
                  <a:avLst/>
                  <a:gdLst>
                    <a:gd name="T0" fmla="*/ 0 w 325"/>
                    <a:gd name="T1" fmla="*/ 1 h 73"/>
                    <a:gd name="T2" fmla="*/ 0 w 325"/>
                    <a:gd name="T3" fmla="*/ 1 h 73"/>
                    <a:gd name="T4" fmla="*/ 0 w 325"/>
                    <a:gd name="T5" fmla="*/ 1 h 73"/>
                    <a:gd name="T6" fmla="*/ 0 w 325"/>
                    <a:gd name="T7" fmla="*/ 1 h 73"/>
                    <a:gd name="T8" fmla="*/ 0 w 325"/>
                    <a:gd name="T9" fmla="*/ 1 h 73"/>
                    <a:gd name="T10" fmla="*/ 0 w 325"/>
                    <a:gd name="T11" fmla="*/ 1 h 73"/>
                    <a:gd name="T12" fmla="*/ 0 w 325"/>
                    <a:gd name="T13" fmla="*/ 1 h 73"/>
                    <a:gd name="T14" fmla="*/ 0 w 325"/>
                    <a:gd name="T15" fmla="*/ 1 h 73"/>
                    <a:gd name="T16" fmla="*/ 0 w 325"/>
                    <a:gd name="T17" fmla="*/ 1 h 73"/>
                    <a:gd name="T18" fmla="*/ 0 w 325"/>
                    <a:gd name="T19" fmla="*/ 1 h 73"/>
                    <a:gd name="T20" fmla="*/ 0 w 325"/>
                    <a:gd name="T21" fmla="*/ 1 h 73"/>
                    <a:gd name="T22" fmla="*/ 0 w 325"/>
                    <a:gd name="T23" fmla="*/ 1 h 73"/>
                    <a:gd name="T24" fmla="*/ 0 w 325"/>
                    <a:gd name="T25" fmla="*/ 1 h 73"/>
                    <a:gd name="T26" fmla="*/ 0 w 325"/>
                    <a:gd name="T27" fmla="*/ 1 h 73"/>
                    <a:gd name="T28" fmla="*/ 0 w 325"/>
                    <a:gd name="T29" fmla="*/ 1 h 73"/>
                    <a:gd name="T30" fmla="*/ 0 w 325"/>
                    <a:gd name="T31" fmla="*/ 1 h 73"/>
                    <a:gd name="T32" fmla="*/ 0 w 325"/>
                    <a:gd name="T33" fmla="*/ 1 h 73"/>
                    <a:gd name="T34" fmla="*/ 0 w 325"/>
                    <a:gd name="T35" fmla="*/ 1 h 73"/>
                    <a:gd name="T36" fmla="*/ 0 w 325"/>
                    <a:gd name="T37" fmla="*/ 1 h 73"/>
                    <a:gd name="T38" fmla="*/ 0 w 325"/>
                    <a:gd name="T39" fmla="*/ 1 h 73"/>
                    <a:gd name="T40" fmla="*/ 0 w 325"/>
                    <a:gd name="T41" fmla="*/ 1 h 73"/>
                    <a:gd name="T42" fmla="*/ 0 w 325"/>
                    <a:gd name="T43" fmla="*/ 1 h 73"/>
                    <a:gd name="T44" fmla="*/ 0 w 325"/>
                    <a:gd name="T45" fmla="*/ 1 h 73"/>
                    <a:gd name="T46" fmla="*/ 0 w 325"/>
                    <a:gd name="T47" fmla="*/ 1 h 73"/>
                    <a:gd name="T48" fmla="*/ 0 w 325"/>
                    <a:gd name="T49" fmla="*/ 1 h 73"/>
                    <a:gd name="T50" fmla="*/ 0 w 325"/>
                    <a:gd name="T51" fmla="*/ 1 h 73"/>
                    <a:gd name="T52" fmla="*/ 0 w 325"/>
                    <a:gd name="T53" fmla="*/ 1 h 73"/>
                    <a:gd name="T54" fmla="*/ 0 w 325"/>
                    <a:gd name="T55" fmla="*/ 1 h 73"/>
                    <a:gd name="T56" fmla="*/ 0 w 325"/>
                    <a:gd name="T57" fmla="*/ 1 h 73"/>
                    <a:gd name="T58" fmla="*/ 0 w 325"/>
                    <a:gd name="T59" fmla="*/ 1 h 73"/>
                    <a:gd name="T60" fmla="*/ 0 w 325"/>
                    <a:gd name="T61" fmla="*/ 1 h 73"/>
                    <a:gd name="T62" fmla="*/ 0 w 325"/>
                    <a:gd name="T63" fmla="*/ 1 h 73"/>
                    <a:gd name="T64" fmla="*/ 0 w 325"/>
                    <a:gd name="T65" fmla="*/ 0 h 7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25"/>
                    <a:gd name="T100" fmla="*/ 0 h 73"/>
                    <a:gd name="T101" fmla="*/ 325 w 325"/>
                    <a:gd name="T102" fmla="*/ 73 h 7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25" h="73">
                      <a:moveTo>
                        <a:pt x="277" y="0"/>
                      </a:moveTo>
                      <a:lnTo>
                        <a:pt x="264" y="6"/>
                      </a:lnTo>
                      <a:lnTo>
                        <a:pt x="251" y="13"/>
                      </a:lnTo>
                      <a:lnTo>
                        <a:pt x="239" y="16"/>
                      </a:lnTo>
                      <a:lnTo>
                        <a:pt x="224" y="19"/>
                      </a:lnTo>
                      <a:lnTo>
                        <a:pt x="210" y="22"/>
                      </a:lnTo>
                      <a:lnTo>
                        <a:pt x="197" y="24"/>
                      </a:lnTo>
                      <a:lnTo>
                        <a:pt x="183" y="24"/>
                      </a:lnTo>
                      <a:lnTo>
                        <a:pt x="170" y="25"/>
                      </a:lnTo>
                      <a:lnTo>
                        <a:pt x="156" y="24"/>
                      </a:lnTo>
                      <a:lnTo>
                        <a:pt x="142" y="22"/>
                      </a:lnTo>
                      <a:lnTo>
                        <a:pt x="129" y="22"/>
                      </a:lnTo>
                      <a:lnTo>
                        <a:pt x="115" y="21"/>
                      </a:lnTo>
                      <a:lnTo>
                        <a:pt x="100" y="17"/>
                      </a:lnTo>
                      <a:lnTo>
                        <a:pt x="86" y="16"/>
                      </a:lnTo>
                      <a:lnTo>
                        <a:pt x="73" y="14"/>
                      </a:lnTo>
                      <a:lnTo>
                        <a:pt x="59" y="11"/>
                      </a:lnTo>
                      <a:lnTo>
                        <a:pt x="54" y="11"/>
                      </a:lnTo>
                      <a:lnTo>
                        <a:pt x="49" y="13"/>
                      </a:lnTo>
                      <a:lnTo>
                        <a:pt x="43" y="13"/>
                      </a:lnTo>
                      <a:lnTo>
                        <a:pt x="38" y="16"/>
                      </a:lnTo>
                      <a:lnTo>
                        <a:pt x="34" y="19"/>
                      </a:lnTo>
                      <a:lnTo>
                        <a:pt x="29" y="22"/>
                      </a:lnTo>
                      <a:lnTo>
                        <a:pt x="24" y="25"/>
                      </a:lnTo>
                      <a:lnTo>
                        <a:pt x="19" y="30"/>
                      </a:lnTo>
                      <a:lnTo>
                        <a:pt x="16" y="35"/>
                      </a:lnTo>
                      <a:lnTo>
                        <a:pt x="13" y="41"/>
                      </a:lnTo>
                      <a:lnTo>
                        <a:pt x="10" y="46"/>
                      </a:lnTo>
                      <a:lnTo>
                        <a:pt x="6" y="51"/>
                      </a:lnTo>
                      <a:lnTo>
                        <a:pt x="5" y="57"/>
                      </a:lnTo>
                      <a:lnTo>
                        <a:pt x="2" y="62"/>
                      </a:lnTo>
                      <a:lnTo>
                        <a:pt x="2" y="68"/>
                      </a:lnTo>
                      <a:lnTo>
                        <a:pt x="0" y="73"/>
                      </a:lnTo>
                      <a:lnTo>
                        <a:pt x="8" y="65"/>
                      </a:lnTo>
                      <a:lnTo>
                        <a:pt x="14" y="59"/>
                      </a:lnTo>
                      <a:lnTo>
                        <a:pt x="22" y="54"/>
                      </a:lnTo>
                      <a:lnTo>
                        <a:pt x="30" y="51"/>
                      </a:lnTo>
                      <a:lnTo>
                        <a:pt x="40" y="49"/>
                      </a:lnTo>
                      <a:lnTo>
                        <a:pt x="49" y="49"/>
                      </a:lnTo>
                      <a:lnTo>
                        <a:pt x="61" y="49"/>
                      </a:lnTo>
                      <a:lnTo>
                        <a:pt x="70" y="49"/>
                      </a:lnTo>
                      <a:lnTo>
                        <a:pt x="80" y="51"/>
                      </a:lnTo>
                      <a:lnTo>
                        <a:pt x="91" y="52"/>
                      </a:lnTo>
                      <a:lnTo>
                        <a:pt x="100" y="54"/>
                      </a:lnTo>
                      <a:lnTo>
                        <a:pt x="111" y="57"/>
                      </a:lnTo>
                      <a:lnTo>
                        <a:pt x="121" y="59"/>
                      </a:lnTo>
                      <a:lnTo>
                        <a:pt x="131" y="62"/>
                      </a:lnTo>
                      <a:lnTo>
                        <a:pt x="139" y="64"/>
                      </a:lnTo>
                      <a:lnTo>
                        <a:pt x="146" y="65"/>
                      </a:lnTo>
                      <a:lnTo>
                        <a:pt x="156" y="67"/>
                      </a:lnTo>
                      <a:lnTo>
                        <a:pt x="167" y="68"/>
                      </a:lnTo>
                      <a:lnTo>
                        <a:pt x="178" y="70"/>
                      </a:lnTo>
                      <a:lnTo>
                        <a:pt x="189" y="70"/>
                      </a:lnTo>
                      <a:lnTo>
                        <a:pt x="202" y="68"/>
                      </a:lnTo>
                      <a:lnTo>
                        <a:pt x="215" y="67"/>
                      </a:lnTo>
                      <a:lnTo>
                        <a:pt x="228" y="67"/>
                      </a:lnTo>
                      <a:lnTo>
                        <a:pt x="242" y="64"/>
                      </a:lnTo>
                      <a:lnTo>
                        <a:pt x="255" y="62"/>
                      </a:lnTo>
                      <a:lnTo>
                        <a:pt x="267" y="59"/>
                      </a:lnTo>
                      <a:lnTo>
                        <a:pt x="279" y="56"/>
                      </a:lnTo>
                      <a:lnTo>
                        <a:pt x="290" y="51"/>
                      </a:lnTo>
                      <a:lnTo>
                        <a:pt x="301" y="46"/>
                      </a:lnTo>
                      <a:lnTo>
                        <a:pt x="309" y="41"/>
                      </a:lnTo>
                      <a:lnTo>
                        <a:pt x="317" y="37"/>
                      </a:lnTo>
                      <a:lnTo>
                        <a:pt x="325" y="30"/>
                      </a:lnTo>
                      <a:lnTo>
                        <a:pt x="277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5" name="Freeform 978"/>
                <p:cNvSpPr>
                  <a:spLocks/>
                </p:cNvSpPr>
                <p:nvPr/>
              </p:nvSpPr>
              <p:spPr bwMode="auto">
                <a:xfrm>
                  <a:off x="1491" y="3060"/>
                  <a:ext cx="150" cy="57"/>
                </a:xfrm>
                <a:custGeom>
                  <a:avLst/>
                  <a:gdLst>
                    <a:gd name="T0" fmla="*/ 0 w 301"/>
                    <a:gd name="T1" fmla="*/ 1 h 113"/>
                    <a:gd name="T2" fmla="*/ 0 w 301"/>
                    <a:gd name="T3" fmla="*/ 1 h 113"/>
                    <a:gd name="T4" fmla="*/ 0 w 301"/>
                    <a:gd name="T5" fmla="*/ 1 h 113"/>
                    <a:gd name="T6" fmla="*/ 0 w 301"/>
                    <a:gd name="T7" fmla="*/ 1 h 113"/>
                    <a:gd name="T8" fmla="*/ 0 w 301"/>
                    <a:gd name="T9" fmla="*/ 1 h 113"/>
                    <a:gd name="T10" fmla="*/ 0 w 301"/>
                    <a:gd name="T11" fmla="*/ 1 h 113"/>
                    <a:gd name="T12" fmla="*/ 0 w 301"/>
                    <a:gd name="T13" fmla="*/ 1 h 113"/>
                    <a:gd name="T14" fmla="*/ 0 w 301"/>
                    <a:gd name="T15" fmla="*/ 1 h 113"/>
                    <a:gd name="T16" fmla="*/ 0 w 301"/>
                    <a:gd name="T17" fmla="*/ 1 h 113"/>
                    <a:gd name="T18" fmla="*/ 0 w 301"/>
                    <a:gd name="T19" fmla="*/ 1 h 113"/>
                    <a:gd name="T20" fmla="*/ 0 w 301"/>
                    <a:gd name="T21" fmla="*/ 1 h 113"/>
                    <a:gd name="T22" fmla="*/ 0 w 301"/>
                    <a:gd name="T23" fmla="*/ 1 h 113"/>
                    <a:gd name="T24" fmla="*/ 0 w 301"/>
                    <a:gd name="T25" fmla="*/ 1 h 113"/>
                    <a:gd name="T26" fmla="*/ 0 w 301"/>
                    <a:gd name="T27" fmla="*/ 1 h 113"/>
                    <a:gd name="T28" fmla="*/ 0 w 301"/>
                    <a:gd name="T29" fmla="*/ 1 h 113"/>
                    <a:gd name="T30" fmla="*/ 0 w 301"/>
                    <a:gd name="T31" fmla="*/ 1 h 113"/>
                    <a:gd name="T32" fmla="*/ 0 w 301"/>
                    <a:gd name="T33" fmla="*/ 1 h 113"/>
                    <a:gd name="T34" fmla="*/ 0 w 301"/>
                    <a:gd name="T35" fmla="*/ 1 h 113"/>
                    <a:gd name="T36" fmla="*/ 0 w 301"/>
                    <a:gd name="T37" fmla="*/ 1 h 113"/>
                    <a:gd name="T38" fmla="*/ 0 w 301"/>
                    <a:gd name="T39" fmla="*/ 1 h 113"/>
                    <a:gd name="T40" fmla="*/ 0 w 301"/>
                    <a:gd name="T41" fmla="*/ 1 h 113"/>
                    <a:gd name="T42" fmla="*/ 0 w 301"/>
                    <a:gd name="T43" fmla="*/ 1 h 113"/>
                    <a:gd name="T44" fmla="*/ 0 w 301"/>
                    <a:gd name="T45" fmla="*/ 0 h 113"/>
                    <a:gd name="T46" fmla="*/ 0 w 301"/>
                    <a:gd name="T47" fmla="*/ 0 h 113"/>
                    <a:gd name="T48" fmla="*/ 0 w 301"/>
                    <a:gd name="T49" fmla="*/ 1 h 113"/>
                    <a:gd name="T50" fmla="*/ 0 w 301"/>
                    <a:gd name="T51" fmla="*/ 1 h 113"/>
                    <a:gd name="T52" fmla="*/ 0 w 301"/>
                    <a:gd name="T53" fmla="*/ 1 h 113"/>
                    <a:gd name="T54" fmla="*/ 0 w 301"/>
                    <a:gd name="T55" fmla="*/ 1 h 113"/>
                    <a:gd name="T56" fmla="*/ 0 w 301"/>
                    <a:gd name="T57" fmla="*/ 1 h 113"/>
                    <a:gd name="T58" fmla="*/ 0 w 301"/>
                    <a:gd name="T59" fmla="*/ 1 h 113"/>
                    <a:gd name="T60" fmla="*/ 0 w 301"/>
                    <a:gd name="T61" fmla="*/ 1 h 113"/>
                    <a:gd name="T62" fmla="*/ 0 w 301"/>
                    <a:gd name="T63" fmla="*/ 1 h 113"/>
                    <a:gd name="T64" fmla="*/ 0 w 301"/>
                    <a:gd name="T65" fmla="*/ 1 h 11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01"/>
                    <a:gd name="T100" fmla="*/ 0 h 113"/>
                    <a:gd name="T101" fmla="*/ 301 w 301"/>
                    <a:gd name="T102" fmla="*/ 113 h 11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01" h="113">
                      <a:moveTo>
                        <a:pt x="280" y="113"/>
                      </a:moveTo>
                      <a:lnTo>
                        <a:pt x="280" y="107"/>
                      </a:lnTo>
                      <a:lnTo>
                        <a:pt x="280" y="99"/>
                      </a:lnTo>
                      <a:lnTo>
                        <a:pt x="275" y="88"/>
                      </a:lnTo>
                      <a:lnTo>
                        <a:pt x="269" y="78"/>
                      </a:lnTo>
                      <a:lnTo>
                        <a:pt x="259" y="70"/>
                      </a:lnTo>
                      <a:lnTo>
                        <a:pt x="248" y="62"/>
                      </a:lnTo>
                      <a:lnTo>
                        <a:pt x="237" y="58"/>
                      </a:lnTo>
                      <a:lnTo>
                        <a:pt x="224" y="54"/>
                      </a:lnTo>
                      <a:lnTo>
                        <a:pt x="210" y="51"/>
                      </a:lnTo>
                      <a:lnTo>
                        <a:pt x="196" y="50"/>
                      </a:lnTo>
                      <a:lnTo>
                        <a:pt x="180" y="48"/>
                      </a:lnTo>
                      <a:lnTo>
                        <a:pt x="166" y="48"/>
                      </a:lnTo>
                      <a:lnTo>
                        <a:pt x="151" y="50"/>
                      </a:lnTo>
                      <a:lnTo>
                        <a:pt x="139" y="50"/>
                      </a:lnTo>
                      <a:lnTo>
                        <a:pt x="126" y="51"/>
                      </a:lnTo>
                      <a:lnTo>
                        <a:pt x="116" y="53"/>
                      </a:lnTo>
                      <a:lnTo>
                        <a:pt x="107" y="53"/>
                      </a:lnTo>
                      <a:lnTo>
                        <a:pt x="102" y="54"/>
                      </a:lnTo>
                      <a:lnTo>
                        <a:pt x="96" y="54"/>
                      </a:lnTo>
                      <a:lnTo>
                        <a:pt x="84" y="54"/>
                      </a:lnTo>
                      <a:lnTo>
                        <a:pt x="73" y="53"/>
                      </a:lnTo>
                      <a:lnTo>
                        <a:pt x="64" y="51"/>
                      </a:lnTo>
                      <a:lnTo>
                        <a:pt x="54" y="50"/>
                      </a:lnTo>
                      <a:lnTo>
                        <a:pt x="45" y="46"/>
                      </a:lnTo>
                      <a:lnTo>
                        <a:pt x="35" y="45"/>
                      </a:lnTo>
                      <a:lnTo>
                        <a:pt x="29" y="42"/>
                      </a:lnTo>
                      <a:lnTo>
                        <a:pt x="21" y="39"/>
                      </a:lnTo>
                      <a:lnTo>
                        <a:pt x="14" y="35"/>
                      </a:lnTo>
                      <a:lnTo>
                        <a:pt x="10" y="32"/>
                      </a:lnTo>
                      <a:lnTo>
                        <a:pt x="5" y="31"/>
                      </a:lnTo>
                      <a:lnTo>
                        <a:pt x="2" y="27"/>
                      </a:lnTo>
                      <a:lnTo>
                        <a:pt x="0" y="26"/>
                      </a:lnTo>
                      <a:lnTo>
                        <a:pt x="8" y="27"/>
                      </a:lnTo>
                      <a:lnTo>
                        <a:pt x="18" y="29"/>
                      </a:lnTo>
                      <a:lnTo>
                        <a:pt x="34" y="31"/>
                      </a:lnTo>
                      <a:lnTo>
                        <a:pt x="51" y="31"/>
                      </a:lnTo>
                      <a:lnTo>
                        <a:pt x="69" y="29"/>
                      </a:lnTo>
                      <a:lnTo>
                        <a:pt x="84" y="27"/>
                      </a:lnTo>
                      <a:lnTo>
                        <a:pt x="102" y="24"/>
                      </a:lnTo>
                      <a:lnTo>
                        <a:pt x="119" y="19"/>
                      </a:lnTo>
                      <a:lnTo>
                        <a:pt x="135" y="15"/>
                      </a:lnTo>
                      <a:lnTo>
                        <a:pt x="153" y="12"/>
                      </a:lnTo>
                      <a:lnTo>
                        <a:pt x="169" y="7"/>
                      </a:lnTo>
                      <a:lnTo>
                        <a:pt x="186" y="4"/>
                      </a:lnTo>
                      <a:lnTo>
                        <a:pt x="202" y="0"/>
                      </a:lnTo>
                      <a:lnTo>
                        <a:pt x="218" y="0"/>
                      </a:lnTo>
                      <a:lnTo>
                        <a:pt x="236" y="0"/>
                      </a:lnTo>
                      <a:lnTo>
                        <a:pt x="250" y="2"/>
                      </a:lnTo>
                      <a:lnTo>
                        <a:pt x="266" y="5"/>
                      </a:lnTo>
                      <a:lnTo>
                        <a:pt x="269" y="7"/>
                      </a:lnTo>
                      <a:lnTo>
                        <a:pt x="274" y="8"/>
                      </a:lnTo>
                      <a:lnTo>
                        <a:pt x="280" y="13"/>
                      </a:lnTo>
                      <a:lnTo>
                        <a:pt x="285" y="18"/>
                      </a:lnTo>
                      <a:lnTo>
                        <a:pt x="290" y="23"/>
                      </a:lnTo>
                      <a:lnTo>
                        <a:pt x="294" y="31"/>
                      </a:lnTo>
                      <a:lnTo>
                        <a:pt x="298" y="37"/>
                      </a:lnTo>
                      <a:lnTo>
                        <a:pt x="299" y="45"/>
                      </a:lnTo>
                      <a:lnTo>
                        <a:pt x="301" y="53"/>
                      </a:lnTo>
                      <a:lnTo>
                        <a:pt x="301" y="61"/>
                      </a:lnTo>
                      <a:lnTo>
                        <a:pt x="301" y="69"/>
                      </a:lnTo>
                      <a:lnTo>
                        <a:pt x="299" y="78"/>
                      </a:lnTo>
                      <a:lnTo>
                        <a:pt x="298" y="85"/>
                      </a:lnTo>
                      <a:lnTo>
                        <a:pt x="294" y="93"/>
                      </a:lnTo>
                      <a:lnTo>
                        <a:pt x="291" y="100"/>
                      </a:lnTo>
                      <a:lnTo>
                        <a:pt x="287" y="107"/>
                      </a:lnTo>
                      <a:lnTo>
                        <a:pt x="280" y="113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6" name="Freeform 979"/>
                <p:cNvSpPr>
                  <a:spLocks/>
                </p:cNvSpPr>
                <p:nvPr/>
              </p:nvSpPr>
              <p:spPr bwMode="auto">
                <a:xfrm>
                  <a:off x="1394" y="3076"/>
                  <a:ext cx="109" cy="22"/>
                </a:xfrm>
                <a:custGeom>
                  <a:avLst/>
                  <a:gdLst>
                    <a:gd name="T0" fmla="*/ 1 w 218"/>
                    <a:gd name="T1" fmla="*/ 0 h 45"/>
                    <a:gd name="T2" fmla="*/ 1 w 218"/>
                    <a:gd name="T3" fmla="*/ 0 h 45"/>
                    <a:gd name="T4" fmla="*/ 1 w 218"/>
                    <a:gd name="T5" fmla="*/ 0 h 45"/>
                    <a:gd name="T6" fmla="*/ 1 w 218"/>
                    <a:gd name="T7" fmla="*/ 0 h 45"/>
                    <a:gd name="T8" fmla="*/ 1 w 218"/>
                    <a:gd name="T9" fmla="*/ 0 h 45"/>
                    <a:gd name="T10" fmla="*/ 1 w 218"/>
                    <a:gd name="T11" fmla="*/ 0 h 45"/>
                    <a:gd name="T12" fmla="*/ 1 w 218"/>
                    <a:gd name="T13" fmla="*/ 0 h 45"/>
                    <a:gd name="T14" fmla="*/ 1 w 218"/>
                    <a:gd name="T15" fmla="*/ 0 h 45"/>
                    <a:gd name="T16" fmla="*/ 1 w 218"/>
                    <a:gd name="T17" fmla="*/ 0 h 45"/>
                    <a:gd name="T18" fmla="*/ 1 w 218"/>
                    <a:gd name="T19" fmla="*/ 0 h 45"/>
                    <a:gd name="T20" fmla="*/ 1 w 218"/>
                    <a:gd name="T21" fmla="*/ 0 h 45"/>
                    <a:gd name="T22" fmla="*/ 1 w 218"/>
                    <a:gd name="T23" fmla="*/ 0 h 45"/>
                    <a:gd name="T24" fmla="*/ 1 w 218"/>
                    <a:gd name="T25" fmla="*/ 0 h 45"/>
                    <a:gd name="T26" fmla="*/ 1 w 218"/>
                    <a:gd name="T27" fmla="*/ 0 h 45"/>
                    <a:gd name="T28" fmla="*/ 1 w 218"/>
                    <a:gd name="T29" fmla="*/ 0 h 45"/>
                    <a:gd name="T30" fmla="*/ 1 w 218"/>
                    <a:gd name="T31" fmla="*/ 0 h 45"/>
                    <a:gd name="T32" fmla="*/ 1 w 218"/>
                    <a:gd name="T33" fmla="*/ 0 h 45"/>
                    <a:gd name="T34" fmla="*/ 0 w 218"/>
                    <a:gd name="T35" fmla="*/ 0 h 45"/>
                    <a:gd name="T36" fmla="*/ 1 w 218"/>
                    <a:gd name="T37" fmla="*/ 0 h 45"/>
                    <a:gd name="T38" fmla="*/ 1 w 218"/>
                    <a:gd name="T39" fmla="*/ 0 h 45"/>
                    <a:gd name="T40" fmla="*/ 1 w 218"/>
                    <a:gd name="T41" fmla="*/ 0 h 45"/>
                    <a:gd name="T42" fmla="*/ 1 w 218"/>
                    <a:gd name="T43" fmla="*/ 0 h 45"/>
                    <a:gd name="T44" fmla="*/ 1 w 218"/>
                    <a:gd name="T45" fmla="*/ 0 h 45"/>
                    <a:gd name="T46" fmla="*/ 1 w 218"/>
                    <a:gd name="T47" fmla="*/ 0 h 45"/>
                    <a:gd name="T48" fmla="*/ 1 w 218"/>
                    <a:gd name="T49" fmla="*/ 0 h 45"/>
                    <a:gd name="T50" fmla="*/ 1 w 218"/>
                    <a:gd name="T51" fmla="*/ 0 h 45"/>
                    <a:gd name="T52" fmla="*/ 1 w 218"/>
                    <a:gd name="T53" fmla="*/ 0 h 45"/>
                    <a:gd name="T54" fmla="*/ 1 w 218"/>
                    <a:gd name="T55" fmla="*/ 0 h 45"/>
                    <a:gd name="T56" fmla="*/ 1 w 218"/>
                    <a:gd name="T57" fmla="*/ 0 h 45"/>
                    <a:gd name="T58" fmla="*/ 1 w 218"/>
                    <a:gd name="T59" fmla="*/ 0 h 45"/>
                    <a:gd name="T60" fmla="*/ 1 w 218"/>
                    <a:gd name="T61" fmla="*/ 0 h 45"/>
                    <a:gd name="T62" fmla="*/ 1 w 218"/>
                    <a:gd name="T63" fmla="*/ 0 h 45"/>
                    <a:gd name="T64" fmla="*/ 1 w 218"/>
                    <a:gd name="T65" fmla="*/ 0 h 45"/>
                    <a:gd name="T66" fmla="*/ 1 w 218"/>
                    <a:gd name="T67" fmla="*/ 0 h 45"/>
                    <a:gd name="T68" fmla="*/ 1 w 218"/>
                    <a:gd name="T69" fmla="*/ 0 h 4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8"/>
                    <a:gd name="T106" fmla="*/ 0 h 45"/>
                    <a:gd name="T107" fmla="*/ 218 w 218"/>
                    <a:gd name="T108" fmla="*/ 45 h 4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8" h="45">
                      <a:moveTo>
                        <a:pt x="218" y="19"/>
                      </a:moveTo>
                      <a:lnTo>
                        <a:pt x="212" y="22"/>
                      </a:lnTo>
                      <a:lnTo>
                        <a:pt x="205" y="26"/>
                      </a:lnTo>
                      <a:lnTo>
                        <a:pt x="193" y="30"/>
                      </a:lnTo>
                      <a:lnTo>
                        <a:pt x="178" y="35"/>
                      </a:lnTo>
                      <a:lnTo>
                        <a:pt x="162" y="40"/>
                      </a:lnTo>
                      <a:lnTo>
                        <a:pt x="146" y="41"/>
                      </a:lnTo>
                      <a:lnTo>
                        <a:pt x="131" y="43"/>
                      </a:lnTo>
                      <a:lnTo>
                        <a:pt x="113" y="45"/>
                      </a:lnTo>
                      <a:lnTo>
                        <a:pt x="97" y="43"/>
                      </a:lnTo>
                      <a:lnTo>
                        <a:pt x="81" y="41"/>
                      </a:lnTo>
                      <a:lnTo>
                        <a:pt x="65" y="40"/>
                      </a:lnTo>
                      <a:lnTo>
                        <a:pt x="51" y="35"/>
                      </a:lnTo>
                      <a:lnTo>
                        <a:pt x="38" y="30"/>
                      </a:lnTo>
                      <a:lnTo>
                        <a:pt x="26" y="26"/>
                      </a:lnTo>
                      <a:lnTo>
                        <a:pt x="14" y="18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3" y="5"/>
                      </a:lnTo>
                      <a:lnTo>
                        <a:pt x="8" y="8"/>
                      </a:lnTo>
                      <a:lnTo>
                        <a:pt x="19" y="14"/>
                      </a:lnTo>
                      <a:lnTo>
                        <a:pt x="30" y="19"/>
                      </a:lnTo>
                      <a:lnTo>
                        <a:pt x="43" y="22"/>
                      </a:lnTo>
                      <a:lnTo>
                        <a:pt x="57" y="24"/>
                      </a:lnTo>
                      <a:lnTo>
                        <a:pt x="72" y="26"/>
                      </a:lnTo>
                      <a:lnTo>
                        <a:pt x="88" y="26"/>
                      </a:lnTo>
                      <a:lnTo>
                        <a:pt x="103" y="26"/>
                      </a:lnTo>
                      <a:lnTo>
                        <a:pt x="119" y="26"/>
                      </a:lnTo>
                      <a:lnTo>
                        <a:pt x="135" y="24"/>
                      </a:lnTo>
                      <a:lnTo>
                        <a:pt x="150" y="24"/>
                      </a:lnTo>
                      <a:lnTo>
                        <a:pt x="166" y="22"/>
                      </a:lnTo>
                      <a:lnTo>
                        <a:pt x="180" y="21"/>
                      </a:lnTo>
                      <a:lnTo>
                        <a:pt x="194" y="19"/>
                      </a:lnTo>
                      <a:lnTo>
                        <a:pt x="207" y="19"/>
                      </a:lnTo>
                      <a:lnTo>
                        <a:pt x="218" y="19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7" name="Freeform 980"/>
                <p:cNvSpPr>
                  <a:spLocks/>
                </p:cNvSpPr>
                <p:nvPr/>
              </p:nvSpPr>
              <p:spPr bwMode="auto">
                <a:xfrm>
                  <a:off x="1420" y="3021"/>
                  <a:ext cx="90" cy="28"/>
                </a:xfrm>
                <a:custGeom>
                  <a:avLst/>
                  <a:gdLst>
                    <a:gd name="T0" fmla="*/ 0 w 181"/>
                    <a:gd name="T1" fmla="*/ 0 h 55"/>
                    <a:gd name="T2" fmla="*/ 0 w 181"/>
                    <a:gd name="T3" fmla="*/ 1 h 55"/>
                    <a:gd name="T4" fmla="*/ 0 w 181"/>
                    <a:gd name="T5" fmla="*/ 1 h 55"/>
                    <a:gd name="T6" fmla="*/ 0 w 181"/>
                    <a:gd name="T7" fmla="*/ 1 h 55"/>
                    <a:gd name="T8" fmla="*/ 0 w 181"/>
                    <a:gd name="T9" fmla="*/ 1 h 55"/>
                    <a:gd name="T10" fmla="*/ 0 w 181"/>
                    <a:gd name="T11" fmla="*/ 1 h 55"/>
                    <a:gd name="T12" fmla="*/ 0 w 181"/>
                    <a:gd name="T13" fmla="*/ 1 h 55"/>
                    <a:gd name="T14" fmla="*/ 0 w 181"/>
                    <a:gd name="T15" fmla="*/ 1 h 55"/>
                    <a:gd name="T16" fmla="*/ 0 w 181"/>
                    <a:gd name="T17" fmla="*/ 1 h 55"/>
                    <a:gd name="T18" fmla="*/ 0 w 181"/>
                    <a:gd name="T19" fmla="*/ 1 h 55"/>
                    <a:gd name="T20" fmla="*/ 0 w 181"/>
                    <a:gd name="T21" fmla="*/ 1 h 55"/>
                    <a:gd name="T22" fmla="*/ 0 w 181"/>
                    <a:gd name="T23" fmla="*/ 1 h 55"/>
                    <a:gd name="T24" fmla="*/ 0 w 181"/>
                    <a:gd name="T25" fmla="*/ 1 h 55"/>
                    <a:gd name="T26" fmla="*/ 0 w 181"/>
                    <a:gd name="T27" fmla="*/ 1 h 55"/>
                    <a:gd name="T28" fmla="*/ 0 w 181"/>
                    <a:gd name="T29" fmla="*/ 1 h 55"/>
                    <a:gd name="T30" fmla="*/ 0 w 181"/>
                    <a:gd name="T31" fmla="*/ 1 h 55"/>
                    <a:gd name="T32" fmla="*/ 0 w 181"/>
                    <a:gd name="T33" fmla="*/ 1 h 55"/>
                    <a:gd name="T34" fmla="*/ 0 w 181"/>
                    <a:gd name="T35" fmla="*/ 1 h 55"/>
                    <a:gd name="T36" fmla="*/ 0 w 181"/>
                    <a:gd name="T37" fmla="*/ 1 h 55"/>
                    <a:gd name="T38" fmla="*/ 0 w 181"/>
                    <a:gd name="T39" fmla="*/ 1 h 55"/>
                    <a:gd name="T40" fmla="*/ 0 w 181"/>
                    <a:gd name="T41" fmla="*/ 1 h 55"/>
                    <a:gd name="T42" fmla="*/ 0 w 181"/>
                    <a:gd name="T43" fmla="*/ 1 h 55"/>
                    <a:gd name="T44" fmla="*/ 0 w 181"/>
                    <a:gd name="T45" fmla="*/ 1 h 55"/>
                    <a:gd name="T46" fmla="*/ 0 w 181"/>
                    <a:gd name="T47" fmla="*/ 1 h 55"/>
                    <a:gd name="T48" fmla="*/ 0 w 181"/>
                    <a:gd name="T49" fmla="*/ 1 h 55"/>
                    <a:gd name="T50" fmla="*/ 0 w 181"/>
                    <a:gd name="T51" fmla="*/ 1 h 55"/>
                    <a:gd name="T52" fmla="*/ 0 w 181"/>
                    <a:gd name="T53" fmla="*/ 1 h 55"/>
                    <a:gd name="T54" fmla="*/ 0 w 181"/>
                    <a:gd name="T55" fmla="*/ 1 h 55"/>
                    <a:gd name="T56" fmla="*/ 0 w 181"/>
                    <a:gd name="T57" fmla="*/ 1 h 55"/>
                    <a:gd name="T58" fmla="*/ 0 w 181"/>
                    <a:gd name="T59" fmla="*/ 1 h 55"/>
                    <a:gd name="T60" fmla="*/ 0 w 181"/>
                    <a:gd name="T61" fmla="*/ 1 h 55"/>
                    <a:gd name="T62" fmla="*/ 0 w 181"/>
                    <a:gd name="T63" fmla="*/ 1 h 55"/>
                    <a:gd name="T64" fmla="*/ 0 w 181"/>
                    <a:gd name="T65" fmla="*/ 1 h 55"/>
                    <a:gd name="T66" fmla="*/ 0 w 181"/>
                    <a:gd name="T67" fmla="*/ 1 h 55"/>
                    <a:gd name="T68" fmla="*/ 0 w 181"/>
                    <a:gd name="T69" fmla="*/ 1 h 55"/>
                    <a:gd name="T70" fmla="*/ 0 w 181"/>
                    <a:gd name="T71" fmla="*/ 1 h 55"/>
                    <a:gd name="T72" fmla="*/ 0 w 181"/>
                    <a:gd name="T73" fmla="*/ 1 h 55"/>
                    <a:gd name="T74" fmla="*/ 0 w 181"/>
                    <a:gd name="T75" fmla="*/ 1 h 55"/>
                    <a:gd name="T76" fmla="*/ 0 w 181"/>
                    <a:gd name="T77" fmla="*/ 1 h 55"/>
                    <a:gd name="T78" fmla="*/ 0 w 181"/>
                    <a:gd name="T79" fmla="*/ 1 h 55"/>
                    <a:gd name="T80" fmla="*/ 0 w 181"/>
                    <a:gd name="T81" fmla="*/ 1 h 55"/>
                    <a:gd name="T82" fmla="*/ 0 w 181"/>
                    <a:gd name="T83" fmla="*/ 1 h 55"/>
                    <a:gd name="T84" fmla="*/ 0 w 181"/>
                    <a:gd name="T85" fmla="*/ 1 h 55"/>
                    <a:gd name="T86" fmla="*/ 0 w 181"/>
                    <a:gd name="T87" fmla="*/ 1 h 55"/>
                    <a:gd name="T88" fmla="*/ 0 w 181"/>
                    <a:gd name="T89" fmla="*/ 1 h 55"/>
                    <a:gd name="T90" fmla="*/ 0 w 181"/>
                    <a:gd name="T91" fmla="*/ 1 h 55"/>
                    <a:gd name="T92" fmla="*/ 0 w 181"/>
                    <a:gd name="T93" fmla="*/ 1 h 55"/>
                    <a:gd name="T94" fmla="*/ 0 w 181"/>
                    <a:gd name="T95" fmla="*/ 1 h 55"/>
                    <a:gd name="T96" fmla="*/ 0 w 181"/>
                    <a:gd name="T97" fmla="*/ 1 h 55"/>
                    <a:gd name="T98" fmla="*/ 0 w 181"/>
                    <a:gd name="T99" fmla="*/ 1 h 55"/>
                    <a:gd name="T100" fmla="*/ 0 w 181"/>
                    <a:gd name="T101" fmla="*/ 0 h 5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1"/>
                    <a:gd name="T154" fmla="*/ 0 h 55"/>
                    <a:gd name="T155" fmla="*/ 181 w 181"/>
                    <a:gd name="T156" fmla="*/ 55 h 5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1" h="55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1"/>
                      </a:lnTo>
                      <a:lnTo>
                        <a:pt x="38" y="14"/>
                      </a:lnTo>
                      <a:lnTo>
                        <a:pt x="44" y="15"/>
                      </a:lnTo>
                      <a:lnTo>
                        <a:pt x="52" y="19"/>
                      </a:lnTo>
                      <a:lnTo>
                        <a:pt x="58" y="20"/>
                      </a:lnTo>
                      <a:lnTo>
                        <a:pt x="65" y="23"/>
                      </a:lnTo>
                      <a:lnTo>
                        <a:pt x="71" y="27"/>
                      </a:lnTo>
                      <a:lnTo>
                        <a:pt x="79" y="30"/>
                      </a:lnTo>
                      <a:lnTo>
                        <a:pt x="85" y="35"/>
                      </a:lnTo>
                      <a:lnTo>
                        <a:pt x="92" y="39"/>
                      </a:lnTo>
                      <a:lnTo>
                        <a:pt x="98" y="44"/>
                      </a:lnTo>
                      <a:lnTo>
                        <a:pt x="105" y="49"/>
                      </a:lnTo>
                      <a:lnTo>
                        <a:pt x="111" y="55"/>
                      </a:lnTo>
                      <a:lnTo>
                        <a:pt x="114" y="52"/>
                      </a:lnTo>
                      <a:lnTo>
                        <a:pt x="117" y="50"/>
                      </a:lnTo>
                      <a:lnTo>
                        <a:pt x="120" y="47"/>
                      </a:lnTo>
                      <a:lnTo>
                        <a:pt x="125" y="44"/>
                      </a:lnTo>
                      <a:lnTo>
                        <a:pt x="128" y="42"/>
                      </a:lnTo>
                      <a:lnTo>
                        <a:pt x="133" y="39"/>
                      </a:lnTo>
                      <a:lnTo>
                        <a:pt x="138" y="36"/>
                      </a:lnTo>
                      <a:lnTo>
                        <a:pt x="143" y="35"/>
                      </a:lnTo>
                      <a:lnTo>
                        <a:pt x="148" y="33"/>
                      </a:lnTo>
                      <a:lnTo>
                        <a:pt x="152" y="30"/>
                      </a:lnTo>
                      <a:lnTo>
                        <a:pt x="157" y="28"/>
                      </a:lnTo>
                      <a:lnTo>
                        <a:pt x="162" y="28"/>
                      </a:lnTo>
                      <a:lnTo>
                        <a:pt x="167" y="27"/>
                      </a:lnTo>
                      <a:lnTo>
                        <a:pt x="171" y="25"/>
                      </a:lnTo>
                      <a:lnTo>
                        <a:pt x="176" y="25"/>
                      </a:lnTo>
                      <a:lnTo>
                        <a:pt x="181" y="25"/>
                      </a:lnTo>
                      <a:lnTo>
                        <a:pt x="173" y="25"/>
                      </a:lnTo>
                      <a:lnTo>
                        <a:pt x="168" y="25"/>
                      </a:lnTo>
                      <a:lnTo>
                        <a:pt x="155" y="25"/>
                      </a:lnTo>
                      <a:lnTo>
                        <a:pt x="144" y="23"/>
                      </a:lnTo>
                      <a:lnTo>
                        <a:pt x="133" y="23"/>
                      </a:lnTo>
                      <a:lnTo>
                        <a:pt x="120" y="23"/>
                      </a:lnTo>
                      <a:lnTo>
                        <a:pt x="109" y="22"/>
                      </a:lnTo>
                      <a:lnTo>
                        <a:pt x="98" y="20"/>
                      </a:lnTo>
                      <a:lnTo>
                        <a:pt x="87" y="20"/>
                      </a:lnTo>
                      <a:lnTo>
                        <a:pt x="76" y="19"/>
                      </a:lnTo>
                      <a:lnTo>
                        <a:pt x="65" y="15"/>
                      </a:lnTo>
                      <a:lnTo>
                        <a:pt x="54" y="15"/>
                      </a:lnTo>
                      <a:lnTo>
                        <a:pt x="43" y="12"/>
                      </a:lnTo>
                      <a:lnTo>
                        <a:pt x="33" y="9"/>
                      </a:lnTo>
                      <a:lnTo>
                        <a:pt x="22" y="8"/>
                      </a:lnTo>
                      <a:lnTo>
                        <a:pt x="1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8" name="Freeform 981"/>
                <p:cNvSpPr>
                  <a:spLocks/>
                </p:cNvSpPr>
                <p:nvPr/>
              </p:nvSpPr>
              <p:spPr bwMode="auto">
                <a:xfrm>
                  <a:off x="1230" y="3043"/>
                  <a:ext cx="180" cy="28"/>
                </a:xfrm>
                <a:custGeom>
                  <a:avLst/>
                  <a:gdLst>
                    <a:gd name="T0" fmla="*/ 1 w 359"/>
                    <a:gd name="T1" fmla="*/ 0 h 58"/>
                    <a:gd name="T2" fmla="*/ 1 w 359"/>
                    <a:gd name="T3" fmla="*/ 0 h 58"/>
                    <a:gd name="T4" fmla="*/ 1 w 359"/>
                    <a:gd name="T5" fmla="*/ 0 h 58"/>
                    <a:gd name="T6" fmla="*/ 1 w 359"/>
                    <a:gd name="T7" fmla="*/ 0 h 58"/>
                    <a:gd name="T8" fmla="*/ 1 w 359"/>
                    <a:gd name="T9" fmla="*/ 0 h 58"/>
                    <a:gd name="T10" fmla="*/ 1 w 359"/>
                    <a:gd name="T11" fmla="*/ 0 h 58"/>
                    <a:gd name="T12" fmla="*/ 1 w 359"/>
                    <a:gd name="T13" fmla="*/ 0 h 58"/>
                    <a:gd name="T14" fmla="*/ 1 w 359"/>
                    <a:gd name="T15" fmla="*/ 0 h 58"/>
                    <a:gd name="T16" fmla="*/ 1 w 359"/>
                    <a:gd name="T17" fmla="*/ 0 h 58"/>
                    <a:gd name="T18" fmla="*/ 1 w 359"/>
                    <a:gd name="T19" fmla="*/ 0 h 58"/>
                    <a:gd name="T20" fmla="*/ 1 w 359"/>
                    <a:gd name="T21" fmla="*/ 0 h 58"/>
                    <a:gd name="T22" fmla="*/ 1 w 359"/>
                    <a:gd name="T23" fmla="*/ 0 h 58"/>
                    <a:gd name="T24" fmla="*/ 1 w 359"/>
                    <a:gd name="T25" fmla="*/ 0 h 58"/>
                    <a:gd name="T26" fmla="*/ 1 w 359"/>
                    <a:gd name="T27" fmla="*/ 0 h 58"/>
                    <a:gd name="T28" fmla="*/ 1 w 359"/>
                    <a:gd name="T29" fmla="*/ 0 h 58"/>
                    <a:gd name="T30" fmla="*/ 1 w 359"/>
                    <a:gd name="T31" fmla="*/ 0 h 58"/>
                    <a:gd name="T32" fmla="*/ 1 w 359"/>
                    <a:gd name="T33" fmla="*/ 0 h 58"/>
                    <a:gd name="T34" fmla="*/ 1 w 359"/>
                    <a:gd name="T35" fmla="*/ 0 h 58"/>
                    <a:gd name="T36" fmla="*/ 1 w 359"/>
                    <a:gd name="T37" fmla="*/ 0 h 58"/>
                    <a:gd name="T38" fmla="*/ 1 w 359"/>
                    <a:gd name="T39" fmla="*/ 0 h 58"/>
                    <a:gd name="T40" fmla="*/ 1 w 359"/>
                    <a:gd name="T41" fmla="*/ 0 h 58"/>
                    <a:gd name="T42" fmla="*/ 1 w 359"/>
                    <a:gd name="T43" fmla="*/ 0 h 58"/>
                    <a:gd name="T44" fmla="*/ 1 w 359"/>
                    <a:gd name="T45" fmla="*/ 0 h 58"/>
                    <a:gd name="T46" fmla="*/ 1 w 359"/>
                    <a:gd name="T47" fmla="*/ 0 h 58"/>
                    <a:gd name="T48" fmla="*/ 1 w 359"/>
                    <a:gd name="T49" fmla="*/ 0 h 58"/>
                    <a:gd name="T50" fmla="*/ 1 w 359"/>
                    <a:gd name="T51" fmla="*/ 0 h 58"/>
                    <a:gd name="T52" fmla="*/ 1 w 359"/>
                    <a:gd name="T53" fmla="*/ 0 h 58"/>
                    <a:gd name="T54" fmla="*/ 1 w 359"/>
                    <a:gd name="T55" fmla="*/ 0 h 58"/>
                    <a:gd name="T56" fmla="*/ 1 w 359"/>
                    <a:gd name="T57" fmla="*/ 0 h 58"/>
                    <a:gd name="T58" fmla="*/ 1 w 359"/>
                    <a:gd name="T59" fmla="*/ 0 h 58"/>
                    <a:gd name="T60" fmla="*/ 1 w 359"/>
                    <a:gd name="T61" fmla="*/ 0 h 58"/>
                    <a:gd name="T62" fmla="*/ 1 w 359"/>
                    <a:gd name="T63" fmla="*/ 0 h 58"/>
                    <a:gd name="T64" fmla="*/ 0 w 359"/>
                    <a:gd name="T65" fmla="*/ 0 h 58"/>
                    <a:gd name="T66" fmla="*/ 1 w 359"/>
                    <a:gd name="T67" fmla="*/ 0 h 58"/>
                    <a:gd name="T68" fmla="*/ 1 w 359"/>
                    <a:gd name="T69" fmla="*/ 0 h 58"/>
                    <a:gd name="T70" fmla="*/ 1 w 359"/>
                    <a:gd name="T71" fmla="*/ 0 h 58"/>
                    <a:gd name="T72" fmla="*/ 1 w 359"/>
                    <a:gd name="T73" fmla="*/ 0 h 58"/>
                    <a:gd name="T74" fmla="*/ 1 w 359"/>
                    <a:gd name="T75" fmla="*/ 0 h 58"/>
                    <a:gd name="T76" fmla="*/ 1 w 359"/>
                    <a:gd name="T77" fmla="*/ 0 h 58"/>
                    <a:gd name="T78" fmla="*/ 1 w 359"/>
                    <a:gd name="T79" fmla="*/ 0 h 58"/>
                    <a:gd name="T80" fmla="*/ 1 w 359"/>
                    <a:gd name="T81" fmla="*/ 0 h 58"/>
                    <a:gd name="T82" fmla="*/ 1 w 359"/>
                    <a:gd name="T83" fmla="*/ 0 h 58"/>
                    <a:gd name="T84" fmla="*/ 1 w 359"/>
                    <a:gd name="T85" fmla="*/ 0 h 58"/>
                    <a:gd name="T86" fmla="*/ 1 w 359"/>
                    <a:gd name="T87" fmla="*/ 0 h 58"/>
                    <a:gd name="T88" fmla="*/ 1 w 359"/>
                    <a:gd name="T89" fmla="*/ 0 h 58"/>
                    <a:gd name="T90" fmla="*/ 1 w 359"/>
                    <a:gd name="T91" fmla="*/ 0 h 58"/>
                    <a:gd name="T92" fmla="*/ 1 w 359"/>
                    <a:gd name="T93" fmla="*/ 0 h 58"/>
                    <a:gd name="T94" fmla="*/ 1 w 359"/>
                    <a:gd name="T95" fmla="*/ 0 h 58"/>
                    <a:gd name="T96" fmla="*/ 1 w 359"/>
                    <a:gd name="T97" fmla="*/ 0 h 58"/>
                    <a:gd name="T98" fmla="*/ 1 w 359"/>
                    <a:gd name="T99" fmla="*/ 0 h 58"/>
                    <a:gd name="T100" fmla="*/ 1 w 359"/>
                    <a:gd name="T101" fmla="*/ 0 h 5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59"/>
                    <a:gd name="T154" fmla="*/ 0 h 58"/>
                    <a:gd name="T155" fmla="*/ 359 w 359"/>
                    <a:gd name="T156" fmla="*/ 58 h 5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59" h="58">
                      <a:moveTo>
                        <a:pt x="359" y="26"/>
                      </a:moveTo>
                      <a:lnTo>
                        <a:pt x="352" y="27"/>
                      </a:lnTo>
                      <a:lnTo>
                        <a:pt x="344" y="31"/>
                      </a:lnTo>
                      <a:lnTo>
                        <a:pt x="328" y="35"/>
                      </a:lnTo>
                      <a:lnTo>
                        <a:pt x="313" y="40"/>
                      </a:lnTo>
                      <a:lnTo>
                        <a:pt x="299" y="45"/>
                      </a:lnTo>
                      <a:lnTo>
                        <a:pt x="286" y="50"/>
                      </a:lnTo>
                      <a:lnTo>
                        <a:pt x="272" y="53"/>
                      </a:lnTo>
                      <a:lnTo>
                        <a:pt x="258" y="54"/>
                      </a:lnTo>
                      <a:lnTo>
                        <a:pt x="243" y="58"/>
                      </a:lnTo>
                      <a:lnTo>
                        <a:pt x="231" y="58"/>
                      </a:lnTo>
                      <a:lnTo>
                        <a:pt x="216" y="58"/>
                      </a:lnTo>
                      <a:lnTo>
                        <a:pt x="202" y="58"/>
                      </a:lnTo>
                      <a:lnTo>
                        <a:pt x="188" y="56"/>
                      </a:lnTo>
                      <a:lnTo>
                        <a:pt x="173" y="53"/>
                      </a:lnTo>
                      <a:lnTo>
                        <a:pt x="159" y="48"/>
                      </a:lnTo>
                      <a:lnTo>
                        <a:pt x="145" y="43"/>
                      </a:lnTo>
                      <a:lnTo>
                        <a:pt x="129" y="37"/>
                      </a:lnTo>
                      <a:lnTo>
                        <a:pt x="124" y="35"/>
                      </a:lnTo>
                      <a:lnTo>
                        <a:pt x="119" y="34"/>
                      </a:lnTo>
                      <a:lnTo>
                        <a:pt x="110" y="31"/>
                      </a:lnTo>
                      <a:lnTo>
                        <a:pt x="99" y="29"/>
                      </a:lnTo>
                      <a:lnTo>
                        <a:pt x="86" y="27"/>
                      </a:lnTo>
                      <a:lnTo>
                        <a:pt x="75" y="26"/>
                      </a:lnTo>
                      <a:lnTo>
                        <a:pt x="64" y="26"/>
                      </a:lnTo>
                      <a:lnTo>
                        <a:pt x="52" y="26"/>
                      </a:lnTo>
                      <a:lnTo>
                        <a:pt x="41" y="24"/>
                      </a:lnTo>
                      <a:lnTo>
                        <a:pt x="30" y="24"/>
                      </a:lnTo>
                      <a:lnTo>
                        <a:pt x="21" y="24"/>
                      </a:lnTo>
                      <a:lnTo>
                        <a:pt x="13" y="24"/>
                      </a:lnTo>
                      <a:lnTo>
                        <a:pt x="6" y="24"/>
                      </a:lnTo>
                      <a:lnTo>
                        <a:pt x="3" y="24"/>
                      </a:lnTo>
                      <a:lnTo>
                        <a:pt x="0" y="23"/>
                      </a:lnTo>
                      <a:lnTo>
                        <a:pt x="1" y="21"/>
                      </a:lnTo>
                      <a:lnTo>
                        <a:pt x="13" y="16"/>
                      </a:lnTo>
                      <a:lnTo>
                        <a:pt x="24" y="13"/>
                      </a:lnTo>
                      <a:lnTo>
                        <a:pt x="46" y="7"/>
                      </a:lnTo>
                      <a:lnTo>
                        <a:pt x="68" y="4"/>
                      </a:lnTo>
                      <a:lnTo>
                        <a:pt x="89" y="2"/>
                      </a:lnTo>
                      <a:lnTo>
                        <a:pt x="111" y="0"/>
                      </a:lnTo>
                      <a:lnTo>
                        <a:pt x="132" y="2"/>
                      </a:lnTo>
                      <a:lnTo>
                        <a:pt x="154" y="4"/>
                      </a:lnTo>
                      <a:lnTo>
                        <a:pt x="175" y="7"/>
                      </a:lnTo>
                      <a:lnTo>
                        <a:pt x="197" y="10"/>
                      </a:lnTo>
                      <a:lnTo>
                        <a:pt x="218" y="13"/>
                      </a:lnTo>
                      <a:lnTo>
                        <a:pt x="240" y="16"/>
                      </a:lnTo>
                      <a:lnTo>
                        <a:pt x="262" y="20"/>
                      </a:lnTo>
                      <a:lnTo>
                        <a:pt x="283" y="23"/>
                      </a:lnTo>
                      <a:lnTo>
                        <a:pt x="329" y="26"/>
                      </a:lnTo>
                      <a:lnTo>
                        <a:pt x="353" y="26"/>
                      </a:lnTo>
                      <a:lnTo>
                        <a:pt x="359" y="2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9" name="Freeform 982"/>
                <p:cNvSpPr>
                  <a:spLocks/>
                </p:cNvSpPr>
                <p:nvPr/>
              </p:nvSpPr>
              <p:spPr bwMode="auto">
                <a:xfrm>
                  <a:off x="1045" y="3036"/>
                  <a:ext cx="174" cy="23"/>
                </a:xfrm>
                <a:custGeom>
                  <a:avLst/>
                  <a:gdLst>
                    <a:gd name="T0" fmla="*/ 0 w 349"/>
                    <a:gd name="T1" fmla="*/ 0 h 48"/>
                    <a:gd name="T2" fmla="*/ 0 w 349"/>
                    <a:gd name="T3" fmla="*/ 0 h 48"/>
                    <a:gd name="T4" fmla="*/ 0 w 349"/>
                    <a:gd name="T5" fmla="*/ 0 h 48"/>
                    <a:gd name="T6" fmla="*/ 0 w 349"/>
                    <a:gd name="T7" fmla="*/ 0 h 48"/>
                    <a:gd name="T8" fmla="*/ 0 w 349"/>
                    <a:gd name="T9" fmla="*/ 0 h 48"/>
                    <a:gd name="T10" fmla="*/ 0 w 349"/>
                    <a:gd name="T11" fmla="*/ 0 h 48"/>
                    <a:gd name="T12" fmla="*/ 0 w 349"/>
                    <a:gd name="T13" fmla="*/ 0 h 48"/>
                    <a:gd name="T14" fmla="*/ 0 w 349"/>
                    <a:gd name="T15" fmla="*/ 0 h 48"/>
                    <a:gd name="T16" fmla="*/ 0 w 349"/>
                    <a:gd name="T17" fmla="*/ 0 h 48"/>
                    <a:gd name="T18" fmla="*/ 0 w 349"/>
                    <a:gd name="T19" fmla="*/ 0 h 48"/>
                    <a:gd name="T20" fmla="*/ 0 w 349"/>
                    <a:gd name="T21" fmla="*/ 0 h 48"/>
                    <a:gd name="T22" fmla="*/ 0 w 349"/>
                    <a:gd name="T23" fmla="*/ 0 h 48"/>
                    <a:gd name="T24" fmla="*/ 0 w 349"/>
                    <a:gd name="T25" fmla="*/ 0 h 48"/>
                    <a:gd name="T26" fmla="*/ 0 w 349"/>
                    <a:gd name="T27" fmla="*/ 0 h 48"/>
                    <a:gd name="T28" fmla="*/ 0 w 349"/>
                    <a:gd name="T29" fmla="*/ 0 h 48"/>
                    <a:gd name="T30" fmla="*/ 0 w 349"/>
                    <a:gd name="T31" fmla="*/ 0 h 48"/>
                    <a:gd name="T32" fmla="*/ 0 w 349"/>
                    <a:gd name="T33" fmla="*/ 0 h 48"/>
                    <a:gd name="T34" fmla="*/ 0 w 349"/>
                    <a:gd name="T35" fmla="*/ 0 h 48"/>
                    <a:gd name="T36" fmla="*/ 0 w 349"/>
                    <a:gd name="T37" fmla="*/ 0 h 48"/>
                    <a:gd name="T38" fmla="*/ 0 w 349"/>
                    <a:gd name="T39" fmla="*/ 0 h 48"/>
                    <a:gd name="T40" fmla="*/ 0 w 349"/>
                    <a:gd name="T41" fmla="*/ 0 h 48"/>
                    <a:gd name="T42" fmla="*/ 0 w 349"/>
                    <a:gd name="T43" fmla="*/ 0 h 48"/>
                    <a:gd name="T44" fmla="*/ 0 w 349"/>
                    <a:gd name="T45" fmla="*/ 0 h 48"/>
                    <a:gd name="T46" fmla="*/ 0 w 349"/>
                    <a:gd name="T47" fmla="*/ 0 h 48"/>
                    <a:gd name="T48" fmla="*/ 0 w 349"/>
                    <a:gd name="T49" fmla="*/ 0 h 48"/>
                    <a:gd name="T50" fmla="*/ 0 w 349"/>
                    <a:gd name="T51" fmla="*/ 0 h 48"/>
                    <a:gd name="T52" fmla="*/ 0 w 349"/>
                    <a:gd name="T53" fmla="*/ 0 h 48"/>
                    <a:gd name="T54" fmla="*/ 0 w 349"/>
                    <a:gd name="T55" fmla="*/ 0 h 48"/>
                    <a:gd name="T56" fmla="*/ 0 w 349"/>
                    <a:gd name="T57" fmla="*/ 0 h 48"/>
                    <a:gd name="T58" fmla="*/ 0 w 349"/>
                    <a:gd name="T59" fmla="*/ 0 h 48"/>
                    <a:gd name="T60" fmla="*/ 0 w 349"/>
                    <a:gd name="T61" fmla="*/ 0 h 48"/>
                    <a:gd name="T62" fmla="*/ 0 w 349"/>
                    <a:gd name="T63" fmla="*/ 0 h 48"/>
                    <a:gd name="T64" fmla="*/ 0 w 349"/>
                    <a:gd name="T65" fmla="*/ 0 h 48"/>
                    <a:gd name="T66" fmla="*/ 0 w 349"/>
                    <a:gd name="T67" fmla="*/ 0 h 48"/>
                    <a:gd name="T68" fmla="*/ 0 w 349"/>
                    <a:gd name="T69" fmla="*/ 0 h 48"/>
                    <a:gd name="T70" fmla="*/ 0 w 349"/>
                    <a:gd name="T71" fmla="*/ 0 h 48"/>
                    <a:gd name="T72" fmla="*/ 0 w 349"/>
                    <a:gd name="T73" fmla="*/ 0 h 48"/>
                    <a:gd name="T74" fmla="*/ 0 w 349"/>
                    <a:gd name="T75" fmla="*/ 0 h 48"/>
                    <a:gd name="T76" fmla="*/ 0 w 349"/>
                    <a:gd name="T77" fmla="*/ 0 h 48"/>
                    <a:gd name="T78" fmla="*/ 0 w 349"/>
                    <a:gd name="T79" fmla="*/ 0 h 48"/>
                    <a:gd name="T80" fmla="*/ 0 w 349"/>
                    <a:gd name="T81" fmla="*/ 0 h 48"/>
                    <a:gd name="T82" fmla="*/ 0 w 349"/>
                    <a:gd name="T83" fmla="*/ 0 h 48"/>
                    <a:gd name="T84" fmla="*/ 0 w 349"/>
                    <a:gd name="T85" fmla="*/ 0 h 48"/>
                    <a:gd name="T86" fmla="*/ 0 w 349"/>
                    <a:gd name="T87" fmla="*/ 0 h 48"/>
                    <a:gd name="T88" fmla="*/ 0 w 349"/>
                    <a:gd name="T89" fmla="*/ 0 h 48"/>
                    <a:gd name="T90" fmla="*/ 0 w 349"/>
                    <a:gd name="T91" fmla="*/ 0 h 48"/>
                    <a:gd name="T92" fmla="*/ 0 w 349"/>
                    <a:gd name="T93" fmla="*/ 0 h 48"/>
                    <a:gd name="T94" fmla="*/ 0 w 349"/>
                    <a:gd name="T95" fmla="*/ 0 h 48"/>
                    <a:gd name="T96" fmla="*/ 0 w 349"/>
                    <a:gd name="T97" fmla="*/ 0 h 48"/>
                    <a:gd name="T98" fmla="*/ 0 w 349"/>
                    <a:gd name="T99" fmla="*/ 0 h 48"/>
                    <a:gd name="T100" fmla="*/ 0 w 349"/>
                    <a:gd name="T101" fmla="*/ 0 h 4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49"/>
                    <a:gd name="T154" fmla="*/ 0 h 48"/>
                    <a:gd name="T155" fmla="*/ 349 w 349"/>
                    <a:gd name="T156" fmla="*/ 48 h 4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49" h="48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1" y="16"/>
                      </a:lnTo>
                      <a:lnTo>
                        <a:pt x="26" y="29"/>
                      </a:lnTo>
                      <a:lnTo>
                        <a:pt x="40" y="38"/>
                      </a:lnTo>
                      <a:lnTo>
                        <a:pt x="56" y="43"/>
                      </a:lnTo>
                      <a:lnTo>
                        <a:pt x="73" y="46"/>
                      </a:lnTo>
                      <a:lnTo>
                        <a:pt x="92" y="48"/>
                      </a:lnTo>
                      <a:lnTo>
                        <a:pt x="113" y="46"/>
                      </a:lnTo>
                      <a:lnTo>
                        <a:pt x="135" y="45"/>
                      </a:lnTo>
                      <a:lnTo>
                        <a:pt x="158" y="40"/>
                      </a:lnTo>
                      <a:lnTo>
                        <a:pt x="183" y="37"/>
                      </a:lnTo>
                      <a:lnTo>
                        <a:pt x="207" y="32"/>
                      </a:lnTo>
                      <a:lnTo>
                        <a:pt x="234" y="27"/>
                      </a:lnTo>
                      <a:lnTo>
                        <a:pt x="261" y="24"/>
                      </a:lnTo>
                      <a:lnTo>
                        <a:pt x="290" y="22"/>
                      </a:lnTo>
                      <a:lnTo>
                        <a:pt x="318" y="22"/>
                      </a:lnTo>
                      <a:lnTo>
                        <a:pt x="349" y="22"/>
                      </a:lnTo>
                      <a:lnTo>
                        <a:pt x="342" y="21"/>
                      </a:lnTo>
                      <a:lnTo>
                        <a:pt x="336" y="19"/>
                      </a:lnTo>
                      <a:lnTo>
                        <a:pt x="322" y="16"/>
                      </a:lnTo>
                      <a:lnTo>
                        <a:pt x="306" y="14"/>
                      </a:lnTo>
                      <a:lnTo>
                        <a:pt x="288" y="14"/>
                      </a:lnTo>
                      <a:lnTo>
                        <a:pt x="269" y="14"/>
                      </a:lnTo>
                      <a:lnTo>
                        <a:pt x="248" y="13"/>
                      </a:lnTo>
                      <a:lnTo>
                        <a:pt x="229" y="14"/>
                      </a:lnTo>
                      <a:lnTo>
                        <a:pt x="209" y="14"/>
                      </a:lnTo>
                      <a:lnTo>
                        <a:pt x="188" y="14"/>
                      </a:lnTo>
                      <a:lnTo>
                        <a:pt x="167" y="16"/>
                      </a:lnTo>
                      <a:lnTo>
                        <a:pt x="148" y="16"/>
                      </a:lnTo>
                      <a:lnTo>
                        <a:pt x="129" y="18"/>
                      </a:lnTo>
                      <a:lnTo>
                        <a:pt x="110" y="18"/>
                      </a:lnTo>
                      <a:lnTo>
                        <a:pt x="94" y="18"/>
                      </a:lnTo>
                      <a:lnTo>
                        <a:pt x="78" y="18"/>
                      </a:lnTo>
                      <a:lnTo>
                        <a:pt x="64" y="16"/>
                      </a:lnTo>
                      <a:lnTo>
                        <a:pt x="62" y="16"/>
                      </a:lnTo>
                      <a:lnTo>
                        <a:pt x="56" y="16"/>
                      </a:lnTo>
                      <a:lnTo>
                        <a:pt x="51" y="14"/>
                      </a:lnTo>
                      <a:lnTo>
                        <a:pt x="46" y="14"/>
                      </a:lnTo>
                      <a:lnTo>
                        <a:pt x="43" y="14"/>
                      </a:lnTo>
                      <a:lnTo>
                        <a:pt x="38" y="14"/>
                      </a:lnTo>
                      <a:lnTo>
                        <a:pt x="34" y="13"/>
                      </a:lnTo>
                      <a:lnTo>
                        <a:pt x="29" y="13"/>
                      </a:lnTo>
                      <a:lnTo>
                        <a:pt x="26" y="11"/>
                      </a:lnTo>
                      <a:lnTo>
                        <a:pt x="19" y="10"/>
                      </a:lnTo>
                      <a:lnTo>
                        <a:pt x="16" y="10"/>
                      </a:lnTo>
                      <a:lnTo>
                        <a:pt x="11" y="8"/>
                      </a:lnTo>
                      <a:lnTo>
                        <a:pt x="8" y="7"/>
                      </a:lnTo>
                      <a:lnTo>
                        <a:pt x="5" y="5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0" name="Freeform 983"/>
                <p:cNvSpPr>
                  <a:spLocks/>
                </p:cNvSpPr>
                <p:nvPr/>
              </p:nvSpPr>
              <p:spPr bwMode="auto">
                <a:xfrm>
                  <a:off x="1031" y="3021"/>
                  <a:ext cx="67" cy="14"/>
                </a:xfrm>
                <a:custGeom>
                  <a:avLst/>
                  <a:gdLst>
                    <a:gd name="T0" fmla="*/ 0 w 133"/>
                    <a:gd name="T1" fmla="*/ 0 h 27"/>
                    <a:gd name="T2" fmla="*/ 1 w 133"/>
                    <a:gd name="T3" fmla="*/ 1 h 27"/>
                    <a:gd name="T4" fmla="*/ 1 w 133"/>
                    <a:gd name="T5" fmla="*/ 1 h 27"/>
                    <a:gd name="T6" fmla="*/ 1 w 133"/>
                    <a:gd name="T7" fmla="*/ 1 h 27"/>
                    <a:gd name="T8" fmla="*/ 1 w 133"/>
                    <a:gd name="T9" fmla="*/ 1 h 27"/>
                    <a:gd name="T10" fmla="*/ 1 w 133"/>
                    <a:gd name="T11" fmla="*/ 1 h 27"/>
                    <a:gd name="T12" fmla="*/ 1 w 133"/>
                    <a:gd name="T13" fmla="*/ 1 h 27"/>
                    <a:gd name="T14" fmla="*/ 1 w 133"/>
                    <a:gd name="T15" fmla="*/ 1 h 27"/>
                    <a:gd name="T16" fmla="*/ 1 w 133"/>
                    <a:gd name="T17" fmla="*/ 1 h 27"/>
                    <a:gd name="T18" fmla="*/ 1 w 133"/>
                    <a:gd name="T19" fmla="*/ 1 h 27"/>
                    <a:gd name="T20" fmla="*/ 1 w 133"/>
                    <a:gd name="T21" fmla="*/ 1 h 27"/>
                    <a:gd name="T22" fmla="*/ 1 w 133"/>
                    <a:gd name="T23" fmla="*/ 1 h 27"/>
                    <a:gd name="T24" fmla="*/ 1 w 133"/>
                    <a:gd name="T25" fmla="*/ 1 h 27"/>
                    <a:gd name="T26" fmla="*/ 1 w 133"/>
                    <a:gd name="T27" fmla="*/ 1 h 27"/>
                    <a:gd name="T28" fmla="*/ 1 w 133"/>
                    <a:gd name="T29" fmla="*/ 1 h 27"/>
                    <a:gd name="T30" fmla="*/ 1 w 133"/>
                    <a:gd name="T31" fmla="*/ 1 h 27"/>
                    <a:gd name="T32" fmla="*/ 1 w 133"/>
                    <a:gd name="T33" fmla="*/ 1 h 27"/>
                    <a:gd name="T34" fmla="*/ 1 w 133"/>
                    <a:gd name="T35" fmla="*/ 1 h 27"/>
                    <a:gd name="T36" fmla="*/ 1 w 133"/>
                    <a:gd name="T37" fmla="*/ 1 h 27"/>
                    <a:gd name="T38" fmla="*/ 1 w 133"/>
                    <a:gd name="T39" fmla="*/ 1 h 27"/>
                    <a:gd name="T40" fmla="*/ 1 w 133"/>
                    <a:gd name="T41" fmla="*/ 1 h 27"/>
                    <a:gd name="T42" fmla="*/ 1 w 133"/>
                    <a:gd name="T43" fmla="*/ 1 h 27"/>
                    <a:gd name="T44" fmla="*/ 1 w 133"/>
                    <a:gd name="T45" fmla="*/ 1 h 27"/>
                    <a:gd name="T46" fmla="*/ 1 w 133"/>
                    <a:gd name="T47" fmla="*/ 1 h 27"/>
                    <a:gd name="T48" fmla="*/ 1 w 133"/>
                    <a:gd name="T49" fmla="*/ 1 h 27"/>
                    <a:gd name="T50" fmla="*/ 1 w 133"/>
                    <a:gd name="T51" fmla="*/ 1 h 27"/>
                    <a:gd name="T52" fmla="*/ 1 w 133"/>
                    <a:gd name="T53" fmla="*/ 1 h 27"/>
                    <a:gd name="T54" fmla="*/ 1 w 133"/>
                    <a:gd name="T55" fmla="*/ 1 h 27"/>
                    <a:gd name="T56" fmla="*/ 1 w 133"/>
                    <a:gd name="T57" fmla="*/ 1 h 27"/>
                    <a:gd name="T58" fmla="*/ 1 w 133"/>
                    <a:gd name="T59" fmla="*/ 1 h 27"/>
                    <a:gd name="T60" fmla="*/ 1 w 133"/>
                    <a:gd name="T61" fmla="*/ 1 h 27"/>
                    <a:gd name="T62" fmla="*/ 1 w 133"/>
                    <a:gd name="T63" fmla="*/ 1 h 27"/>
                    <a:gd name="T64" fmla="*/ 1 w 133"/>
                    <a:gd name="T65" fmla="*/ 1 h 27"/>
                    <a:gd name="T66" fmla="*/ 1 w 133"/>
                    <a:gd name="T67" fmla="*/ 1 h 27"/>
                    <a:gd name="T68" fmla="*/ 1 w 133"/>
                    <a:gd name="T69" fmla="*/ 1 h 27"/>
                    <a:gd name="T70" fmla="*/ 1 w 133"/>
                    <a:gd name="T71" fmla="*/ 1 h 27"/>
                    <a:gd name="T72" fmla="*/ 1 w 133"/>
                    <a:gd name="T73" fmla="*/ 1 h 27"/>
                    <a:gd name="T74" fmla="*/ 1 w 133"/>
                    <a:gd name="T75" fmla="*/ 1 h 27"/>
                    <a:gd name="T76" fmla="*/ 1 w 133"/>
                    <a:gd name="T77" fmla="*/ 1 h 27"/>
                    <a:gd name="T78" fmla="*/ 1 w 133"/>
                    <a:gd name="T79" fmla="*/ 1 h 27"/>
                    <a:gd name="T80" fmla="*/ 1 w 133"/>
                    <a:gd name="T81" fmla="*/ 1 h 27"/>
                    <a:gd name="T82" fmla="*/ 1 w 133"/>
                    <a:gd name="T83" fmla="*/ 1 h 27"/>
                    <a:gd name="T84" fmla="*/ 1 w 133"/>
                    <a:gd name="T85" fmla="*/ 1 h 27"/>
                    <a:gd name="T86" fmla="*/ 1 w 133"/>
                    <a:gd name="T87" fmla="*/ 1 h 27"/>
                    <a:gd name="T88" fmla="*/ 1 w 133"/>
                    <a:gd name="T89" fmla="*/ 1 h 27"/>
                    <a:gd name="T90" fmla="*/ 1 w 133"/>
                    <a:gd name="T91" fmla="*/ 1 h 27"/>
                    <a:gd name="T92" fmla="*/ 1 w 133"/>
                    <a:gd name="T93" fmla="*/ 1 h 27"/>
                    <a:gd name="T94" fmla="*/ 1 w 133"/>
                    <a:gd name="T95" fmla="*/ 1 h 27"/>
                    <a:gd name="T96" fmla="*/ 0 w 133"/>
                    <a:gd name="T97" fmla="*/ 0 h 2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3"/>
                    <a:gd name="T148" fmla="*/ 0 h 27"/>
                    <a:gd name="T149" fmla="*/ 133 w 133"/>
                    <a:gd name="T150" fmla="*/ 27 h 2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3" h="2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6" y="3"/>
                      </a:lnTo>
                      <a:lnTo>
                        <a:pt x="11" y="6"/>
                      </a:lnTo>
                      <a:lnTo>
                        <a:pt x="17" y="8"/>
                      </a:lnTo>
                      <a:lnTo>
                        <a:pt x="23" y="8"/>
                      </a:lnTo>
                      <a:lnTo>
                        <a:pt x="30" y="9"/>
                      </a:lnTo>
                      <a:lnTo>
                        <a:pt x="36" y="9"/>
                      </a:lnTo>
                      <a:lnTo>
                        <a:pt x="43" y="9"/>
                      </a:lnTo>
                      <a:lnTo>
                        <a:pt x="47" y="8"/>
                      </a:lnTo>
                      <a:lnTo>
                        <a:pt x="55" y="8"/>
                      </a:lnTo>
                      <a:lnTo>
                        <a:pt x="60" y="8"/>
                      </a:lnTo>
                      <a:lnTo>
                        <a:pt x="66" y="6"/>
                      </a:lnTo>
                      <a:lnTo>
                        <a:pt x="71" y="4"/>
                      </a:lnTo>
                      <a:lnTo>
                        <a:pt x="78" y="4"/>
                      </a:lnTo>
                      <a:lnTo>
                        <a:pt x="82" y="4"/>
                      </a:lnTo>
                      <a:lnTo>
                        <a:pt x="85" y="3"/>
                      </a:lnTo>
                      <a:lnTo>
                        <a:pt x="89" y="3"/>
                      </a:lnTo>
                      <a:lnTo>
                        <a:pt x="93" y="4"/>
                      </a:lnTo>
                      <a:lnTo>
                        <a:pt x="97" y="4"/>
                      </a:lnTo>
                      <a:lnTo>
                        <a:pt x="100" y="4"/>
                      </a:lnTo>
                      <a:lnTo>
                        <a:pt x="103" y="6"/>
                      </a:lnTo>
                      <a:lnTo>
                        <a:pt x="106" y="6"/>
                      </a:lnTo>
                      <a:lnTo>
                        <a:pt x="109" y="8"/>
                      </a:lnTo>
                      <a:lnTo>
                        <a:pt x="113" y="9"/>
                      </a:lnTo>
                      <a:lnTo>
                        <a:pt x="116" y="11"/>
                      </a:lnTo>
                      <a:lnTo>
                        <a:pt x="119" y="12"/>
                      </a:lnTo>
                      <a:lnTo>
                        <a:pt x="122" y="14"/>
                      </a:lnTo>
                      <a:lnTo>
                        <a:pt x="125" y="15"/>
                      </a:lnTo>
                      <a:lnTo>
                        <a:pt x="130" y="20"/>
                      </a:lnTo>
                      <a:lnTo>
                        <a:pt x="133" y="25"/>
                      </a:lnTo>
                      <a:lnTo>
                        <a:pt x="133" y="27"/>
                      </a:lnTo>
                      <a:lnTo>
                        <a:pt x="130" y="25"/>
                      </a:lnTo>
                      <a:lnTo>
                        <a:pt x="125" y="22"/>
                      </a:lnTo>
                      <a:lnTo>
                        <a:pt x="117" y="19"/>
                      </a:lnTo>
                      <a:lnTo>
                        <a:pt x="108" y="15"/>
                      </a:lnTo>
                      <a:lnTo>
                        <a:pt x="98" y="15"/>
                      </a:lnTo>
                      <a:lnTo>
                        <a:pt x="87" y="14"/>
                      </a:lnTo>
                      <a:lnTo>
                        <a:pt x="78" y="14"/>
                      </a:lnTo>
                      <a:lnTo>
                        <a:pt x="66" y="15"/>
                      </a:lnTo>
                      <a:lnTo>
                        <a:pt x="57" y="15"/>
                      </a:lnTo>
                      <a:lnTo>
                        <a:pt x="46" y="15"/>
                      </a:lnTo>
                      <a:lnTo>
                        <a:pt x="36" y="15"/>
                      </a:lnTo>
                      <a:lnTo>
                        <a:pt x="28" y="15"/>
                      </a:lnTo>
                      <a:lnTo>
                        <a:pt x="19" y="14"/>
                      </a:lnTo>
                      <a:lnTo>
                        <a:pt x="12" y="12"/>
                      </a:lnTo>
                      <a:lnTo>
                        <a:pt x="6" y="9"/>
                      </a:lnTo>
                      <a:lnTo>
                        <a:pt x="3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1" name="Freeform 984"/>
                <p:cNvSpPr>
                  <a:spLocks/>
                </p:cNvSpPr>
                <p:nvPr/>
              </p:nvSpPr>
              <p:spPr bwMode="auto">
                <a:xfrm>
                  <a:off x="1030" y="3126"/>
                  <a:ext cx="390" cy="87"/>
                </a:xfrm>
                <a:custGeom>
                  <a:avLst/>
                  <a:gdLst>
                    <a:gd name="T0" fmla="*/ 1 w 780"/>
                    <a:gd name="T1" fmla="*/ 0 h 175"/>
                    <a:gd name="T2" fmla="*/ 1 w 780"/>
                    <a:gd name="T3" fmla="*/ 0 h 175"/>
                    <a:gd name="T4" fmla="*/ 1 w 780"/>
                    <a:gd name="T5" fmla="*/ 0 h 175"/>
                    <a:gd name="T6" fmla="*/ 1 w 780"/>
                    <a:gd name="T7" fmla="*/ 0 h 175"/>
                    <a:gd name="T8" fmla="*/ 1 w 780"/>
                    <a:gd name="T9" fmla="*/ 0 h 175"/>
                    <a:gd name="T10" fmla="*/ 1 w 780"/>
                    <a:gd name="T11" fmla="*/ 0 h 175"/>
                    <a:gd name="T12" fmla="*/ 1 w 780"/>
                    <a:gd name="T13" fmla="*/ 0 h 175"/>
                    <a:gd name="T14" fmla="*/ 1 w 780"/>
                    <a:gd name="T15" fmla="*/ 0 h 175"/>
                    <a:gd name="T16" fmla="*/ 1 w 780"/>
                    <a:gd name="T17" fmla="*/ 0 h 175"/>
                    <a:gd name="T18" fmla="*/ 1 w 780"/>
                    <a:gd name="T19" fmla="*/ 0 h 175"/>
                    <a:gd name="T20" fmla="*/ 1 w 780"/>
                    <a:gd name="T21" fmla="*/ 0 h 175"/>
                    <a:gd name="T22" fmla="*/ 1 w 780"/>
                    <a:gd name="T23" fmla="*/ 0 h 175"/>
                    <a:gd name="T24" fmla="*/ 1 w 780"/>
                    <a:gd name="T25" fmla="*/ 0 h 175"/>
                    <a:gd name="T26" fmla="*/ 1 w 780"/>
                    <a:gd name="T27" fmla="*/ 0 h 175"/>
                    <a:gd name="T28" fmla="*/ 1 w 780"/>
                    <a:gd name="T29" fmla="*/ 0 h 175"/>
                    <a:gd name="T30" fmla="*/ 1 w 780"/>
                    <a:gd name="T31" fmla="*/ 0 h 175"/>
                    <a:gd name="T32" fmla="*/ 1 w 780"/>
                    <a:gd name="T33" fmla="*/ 0 h 175"/>
                    <a:gd name="T34" fmla="*/ 1 w 780"/>
                    <a:gd name="T35" fmla="*/ 0 h 175"/>
                    <a:gd name="T36" fmla="*/ 1 w 780"/>
                    <a:gd name="T37" fmla="*/ 0 h 175"/>
                    <a:gd name="T38" fmla="*/ 0 w 780"/>
                    <a:gd name="T39" fmla="*/ 0 h 175"/>
                    <a:gd name="T40" fmla="*/ 1 w 780"/>
                    <a:gd name="T41" fmla="*/ 0 h 175"/>
                    <a:gd name="T42" fmla="*/ 1 w 780"/>
                    <a:gd name="T43" fmla="*/ 0 h 175"/>
                    <a:gd name="T44" fmla="*/ 1 w 780"/>
                    <a:gd name="T45" fmla="*/ 0 h 175"/>
                    <a:gd name="T46" fmla="*/ 1 w 780"/>
                    <a:gd name="T47" fmla="*/ 0 h 175"/>
                    <a:gd name="T48" fmla="*/ 1 w 780"/>
                    <a:gd name="T49" fmla="*/ 0 h 175"/>
                    <a:gd name="T50" fmla="*/ 1 w 780"/>
                    <a:gd name="T51" fmla="*/ 0 h 175"/>
                    <a:gd name="T52" fmla="*/ 1 w 780"/>
                    <a:gd name="T53" fmla="*/ 0 h 175"/>
                    <a:gd name="T54" fmla="*/ 1 w 780"/>
                    <a:gd name="T55" fmla="*/ 0 h 175"/>
                    <a:gd name="T56" fmla="*/ 1 w 780"/>
                    <a:gd name="T57" fmla="*/ 0 h 175"/>
                    <a:gd name="T58" fmla="*/ 1 w 780"/>
                    <a:gd name="T59" fmla="*/ 0 h 175"/>
                    <a:gd name="T60" fmla="*/ 1 w 780"/>
                    <a:gd name="T61" fmla="*/ 0 h 175"/>
                    <a:gd name="T62" fmla="*/ 1 w 780"/>
                    <a:gd name="T63" fmla="*/ 0 h 175"/>
                    <a:gd name="T64" fmla="*/ 1 w 780"/>
                    <a:gd name="T65" fmla="*/ 0 h 175"/>
                    <a:gd name="T66" fmla="*/ 1 w 780"/>
                    <a:gd name="T67" fmla="*/ 0 h 175"/>
                    <a:gd name="T68" fmla="*/ 1 w 780"/>
                    <a:gd name="T69" fmla="*/ 0 h 175"/>
                    <a:gd name="T70" fmla="*/ 1 w 780"/>
                    <a:gd name="T71" fmla="*/ 0 h 175"/>
                    <a:gd name="T72" fmla="*/ 1 w 780"/>
                    <a:gd name="T73" fmla="*/ 0 h 175"/>
                    <a:gd name="T74" fmla="*/ 1 w 780"/>
                    <a:gd name="T75" fmla="*/ 0 h 175"/>
                    <a:gd name="T76" fmla="*/ 1 w 780"/>
                    <a:gd name="T77" fmla="*/ 0 h 175"/>
                    <a:gd name="T78" fmla="*/ 1 w 780"/>
                    <a:gd name="T79" fmla="*/ 0 h 175"/>
                    <a:gd name="T80" fmla="*/ 1 w 780"/>
                    <a:gd name="T81" fmla="*/ 0 h 175"/>
                    <a:gd name="T82" fmla="*/ 1 w 780"/>
                    <a:gd name="T83" fmla="*/ 0 h 175"/>
                    <a:gd name="T84" fmla="*/ 1 w 780"/>
                    <a:gd name="T85" fmla="*/ 0 h 175"/>
                    <a:gd name="T86" fmla="*/ 1 w 780"/>
                    <a:gd name="T87" fmla="*/ 0 h 175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780"/>
                    <a:gd name="T133" fmla="*/ 0 h 175"/>
                    <a:gd name="T134" fmla="*/ 780 w 780"/>
                    <a:gd name="T135" fmla="*/ 175 h 175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780" h="175">
                      <a:moveTo>
                        <a:pt x="778" y="167"/>
                      </a:moveTo>
                      <a:lnTo>
                        <a:pt x="780" y="159"/>
                      </a:lnTo>
                      <a:lnTo>
                        <a:pt x="776" y="149"/>
                      </a:lnTo>
                      <a:lnTo>
                        <a:pt x="772" y="140"/>
                      </a:lnTo>
                      <a:lnTo>
                        <a:pt x="765" y="130"/>
                      </a:lnTo>
                      <a:lnTo>
                        <a:pt x="757" y="122"/>
                      </a:lnTo>
                      <a:lnTo>
                        <a:pt x="751" y="115"/>
                      </a:lnTo>
                      <a:lnTo>
                        <a:pt x="745" y="110"/>
                      </a:lnTo>
                      <a:lnTo>
                        <a:pt x="735" y="102"/>
                      </a:lnTo>
                      <a:lnTo>
                        <a:pt x="725" y="97"/>
                      </a:lnTo>
                      <a:lnTo>
                        <a:pt x="719" y="94"/>
                      </a:lnTo>
                      <a:lnTo>
                        <a:pt x="714" y="92"/>
                      </a:lnTo>
                      <a:lnTo>
                        <a:pt x="708" y="89"/>
                      </a:lnTo>
                      <a:lnTo>
                        <a:pt x="703" y="88"/>
                      </a:lnTo>
                      <a:lnTo>
                        <a:pt x="684" y="84"/>
                      </a:lnTo>
                      <a:lnTo>
                        <a:pt x="678" y="84"/>
                      </a:lnTo>
                      <a:lnTo>
                        <a:pt x="671" y="83"/>
                      </a:lnTo>
                      <a:lnTo>
                        <a:pt x="665" y="83"/>
                      </a:lnTo>
                      <a:lnTo>
                        <a:pt x="659" y="83"/>
                      </a:lnTo>
                      <a:lnTo>
                        <a:pt x="652" y="83"/>
                      </a:lnTo>
                      <a:lnTo>
                        <a:pt x="644" y="83"/>
                      </a:lnTo>
                      <a:lnTo>
                        <a:pt x="619" y="75"/>
                      </a:lnTo>
                      <a:lnTo>
                        <a:pt x="601" y="68"/>
                      </a:lnTo>
                      <a:lnTo>
                        <a:pt x="584" y="64"/>
                      </a:lnTo>
                      <a:lnTo>
                        <a:pt x="565" y="61"/>
                      </a:lnTo>
                      <a:lnTo>
                        <a:pt x="547" y="59"/>
                      </a:lnTo>
                      <a:lnTo>
                        <a:pt x="530" y="57"/>
                      </a:lnTo>
                      <a:lnTo>
                        <a:pt x="511" y="56"/>
                      </a:lnTo>
                      <a:lnTo>
                        <a:pt x="493" y="54"/>
                      </a:lnTo>
                      <a:lnTo>
                        <a:pt x="474" y="54"/>
                      </a:lnTo>
                      <a:lnTo>
                        <a:pt x="455" y="54"/>
                      </a:lnTo>
                      <a:lnTo>
                        <a:pt x="437" y="54"/>
                      </a:lnTo>
                      <a:lnTo>
                        <a:pt x="418" y="54"/>
                      </a:lnTo>
                      <a:lnTo>
                        <a:pt x="399" y="53"/>
                      </a:lnTo>
                      <a:lnTo>
                        <a:pt x="382" y="53"/>
                      </a:lnTo>
                      <a:lnTo>
                        <a:pt x="363" y="49"/>
                      </a:lnTo>
                      <a:lnTo>
                        <a:pt x="345" y="48"/>
                      </a:lnTo>
                      <a:lnTo>
                        <a:pt x="326" y="43"/>
                      </a:lnTo>
                      <a:lnTo>
                        <a:pt x="310" y="40"/>
                      </a:lnTo>
                      <a:lnTo>
                        <a:pt x="294" y="35"/>
                      </a:lnTo>
                      <a:lnTo>
                        <a:pt x="275" y="30"/>
                      </a:lnTo>
                      <a:lnTo>
                        <a:pt x="256" y="26"/>
                      </a:lnTo>
                      <a:lnTo>
                        <a:pt x="237" y="21"/>
                      </a:lnTo>
                      <a:lnTo>
                        <a:pt x="218" y="16"/>
                      </a:lnTo>
                      <a:lnTo>
                        <a:pt x="196" y="11"/>
                      </a:lnTo>
                      <a:lnTo>
                        <a:pt x="175" y="8"/>
                      </a:lnTo>
                      <a:lnTo>
                        <a:pt x="154" y="5"/>
                      </a:lnTo>
                      <a:lnTo>
                        <a:pt x="134" y="2"/>
                      </a:lnTo>
                      <a:lnTo>
                        <a:pt x="113" y="0"/>
                      </a:lnTo>
                      <a:lnTo>
                        <a:pt x="92" y="0"/>
                      </a:lnTo>
                      <a:lnTo>
                        <a:pt x="73" y="2"/>
                      </a:lnTo>
                      <a:lnTo>
                        <a:pt x="54" y="3"/>
                      </a:lnTo>
                      <a:lnTo>
                        <a:pt x="37" y="7"/>
                      </a:lnTo>
                      <a:lnTo>
                        <a:pt x="27" y="10"/>
                      </a:lnTo>
                      <a:lnTo>
                        <a:pt x="19" y="13"/>
                      </a:lnTo>
                      <a:lnTo>
                        <a:pt x="10" y="18"/>
                      </a:lnTo>
                      <a:lnTo>
                        <a:pt x="5" y="26"/>
                      </a:lnTo>
                      <a:lnTo>
                        <a:pt x="0" y="34"/>
                      </a:lnTo>
                      <a:lnTo>
                        <a:pt x="0" y="41"/>
                      </a:lnTo>
                      <a:lnTo>
                        <a:pt x="0" y="51"/>
                      </a:lnTo>
                      <a:lnTo>
                        <a:pt x="2" y="59"/>
                      </a:lnTo>
                      <a:lnTo>
                        <a:pt x="6" y="68"/>
                      </a:lnTo>
                      <a:lnTo>
                        <a:pt x="11" y="75"/>
                      </a:lnTo>
                      <a:lnTo>
                        <a:pt x="13" y="65"/>
                      </a:lnTo>
                      <a:lnTo>
                        <a:pt x="14" y="61"/>
                      </a:lnTo>
                      <a:lnTo>
                        <a:pt x="16" y="56"/>
                      </a:lnTo>
                      <a:lnTo>
                        <a:pt x="19" y="49"/>
                      </a:lnTo>
                      <a:lnTo>
                        <a:pt x="27" y="41"/>
                      </a:lnTo>
                      <a:lnTo>
                        <a:pt x="46" y="34"/>
                      </a:lnTo>
                      <a:lnTo>
                        <a:pt x="62" y="30"/>
                      </a:lnTo>
                      <a:lnTo>
                        <a:pt x="78" y="30"/>
                      </a:lnTo>
                      <a:lnTo>
                        <a:pt x="92" y="30"/>
                      </a:lnTo>
                      <a:lnTo>
                        <a:pt x="108" y="34"/>
                      </a:lnTo>
                      <a:lnTo>
                        <a:pt x="122" y="38"/>
                      </a:lnTo>
                      <a:lnTo>
                        <a:pt x="138" y="43"/>
                      </a:lnTo>
                      <a:lnTo>
                        <a:pt x="153" y="48"/>
                      </a:lnTo>
                      <a:lnTo>
                        <a:pt x="169" y="54"/>
                      </a:lnTo>
                      <a:lnTo>
                        <a:pt x="183" y="59"/>
                      </a:lnTo>
                      <a:lnTo>
                        <a:pt x="197" y="64"/>
                      </a:lnTo>
                      <a:lnTo>
                        <a:pt x="213" y="68"/>
                      </a:lnTo>
                      <a:lnTo>
                        <a:pt x="227" y="72"/>
                      </a:lnTo>
                      <a:lnTo>
                        <a:pt x="242" y="73"/>
                      </a:lnTo>
                      <a:lnTo>
                        <a:pt x="258" y="73"/>
                      </a:lnTo>
                      <a:lnTo>
                        <a:pt x="272" y="70"/>
                      </a:lnTo>
                      <a:lnTo>
                        <a:pt x="280" y="68"/>
                      </a:lnTo>
                      <a:lnTo>
                        <a:pt x="288" y="65"/>
                      </a:lnTo>
                      <a:lnTo>
                        <a:pt x="296" y="64"/>
                      </a:lnTo>
                      <a:lnTo>
                        <a:pt x="304" y="61"/>
                      </a:lnTo>
                      <a:lnTo>
                        <a:pt x="312" y="59"/>
                      </a:lnTo>
                      <a:lnTo>
                        <a:pt x="321" y="57"/>
                      </a:lnTo>
                      <a:lnTo>
                        <a:pt x="329" y="57"/>
                      </a:lnTo>
                      <a:lnTo>
                        <a:pt x="337" y="59"/>
                      </a:lnTo>
                      <a:lnTo>
                        <a:pt x="347" y="65"/>
                      </a:lnTo>
                      <a:lnTo>
                        <a:pt x="350" y="70"/>
                      </a:lnTo>
                      <a:lnTo>
                        <a:pt x="355" y="76"/>
                      </a:lnTo>
                      <a:lnTo>
                        <a:pt x="364" y="88"/>
                      </a:lnTo>
                      <a:lnTo>
                        <a:pt x="372" y="94"/>
                      </a:lnTo>
                      <a:lnTo>
                        <a:pt x="385" y="97"/>
                      </a:lnTo>
                      <a:lnTo>
                        <a:pt x="398" y="99"/>
                      </a:lnTo>
                      <a:lnTo>
                        <a:pt x="410" y="100"/>
                      </a:lnTo>
                      <a:lnTo>
                        <a:pt x="423" y="102"/>
                      </a:lnTo>
                      <a:lnTo>
                        <a:pt x="437" y="102"/>
                      </a:lnTo>
                      <a:lnTo>
                        <a:pt x="450" y="102"/>
                      </a:lnTo>
                      <a:lnTo>
                        <a:pt x="465" y="102"/>
                      </a:lnTo>
                      <a:lnTo>
                        <a:pt x="479" y="102"/>
                      </a:lnTo>
                      <a:lnTo>
                        <a:pt x="492" y="102"/>
                      </a:lnTo>
                      <a:lnTo>
                        <a:pt x="506" y="103"/>
                      </a:lnTo>
                      <a:lnTo>
                        <a:pt x="519" y="103"/>
                      </a:lnTo>
                      <a:lnTo>
                        <a:pt x="533" y="105"/>
                      </a:lnTo>
                      <a:lnTo>
                        <a:pt x="546" y="107"/>
                      </a:lnTo>
                      <a:lnTo>
                        <a:pt x="558" y="110"/>
                      </a:lnTo>
                      <a:lnTo>
                        <a:pt x="571" y="113"/>
                      </a:lnTo>
                      <a:lnTo>
                        <a:pt x="584" y="116"/>
                      </a:lnTo>
                      <a:lnTo>
                        <a:pt x="592" y="119"/>
                      </a:lnTo>
                      <a:lnTo>
                        <a:pt x="601" y="121"/>
                      </a:lnTo>
                      <a:lnTo>
                        <a:pt x="612" y="121"/>
                      </a:lnTo>
                      <a:lnTo>
                        <a:pt x="625" y="122"/>
                      </a:lnTo>
                      <a:lnTo>
                        <a:pt x="640" y="122"/>
                      </a:lnTo>
                      <a:lnTo>
                        <a:pt x="654" y="124"/>
                      </a:lnTo>
                      <a:lnTo>
                        <a:pt x="670" y="126"/>
                      </a:lnTo>
                      <a:lnTo>
                        <a:pt x="684" y="127"/>
                      </a:lnTo>
                      <a:lnTo>
                        <a:pt x="698" y="129"/>
                      </a:lnTo>
                      <a:lnTo>
                        <a:pt x="713" y="132"/>
                      </a:lnTo>
                      <a:lnTo>
                        <a:pt x="725" y="137"/>
                      </a:lnTo>
                      <a:lnTo>
                        <a:pt x="737" y="140"/>
                      </a:lnTo>
                      <a:lnTo>
                        <a:pt x="746" y="148"/>
                      </a:lnTo>
                      <a:lnTo>
                        <a:pt x="753" y="154"/>
                      </a:lnTo>
                      <a:lnTo>
                        <a:pt x="757" y="164"/>
                      </a:lnTo>
                      <a:lnTo>
                        <a:pt x="759" y="175"/>
                      </a:lnTo>
                      <a:lnTo>
                        <a:pt x="765" y="172"/>
                      </a:lnTo>
                      <a:lnTo>
                        <a:pt x="770" y="169"/>
                      </a:lnTo>
                      <a:lnTo>
                        <a:pt x="776" y="167"/>
                      </a:lnTo>
                      <a:lnTo>
                        <a:pt x="778" y="1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2" name="Freeform 985"/>
                <p:cNvSpPr>
                  <a:spLocks/>
                </p:cNvSpPr>
                <p:nvPr/>
              </p:nvSpPr>
              <p:spPr bwMode="auto">
                <a:xfrm>
                  <a:off x="1082" y="3153"/>
                  <a:ext cx="219" cy="31"/>
                </a:xfrm>
                <a:custGeom>
                  <a:avLst/>
                  <a:gdLst>
                    <a:gd name="T0" fmla="*/ 0 w 439"/>
                    <a:gd name="T1" fmla="*/ 1 h 62"/>
                    <a:gd name="T2" fmla="*/ 0 w 439"/>
                    <a:gd name="T3" fmla="*/ 1 h 62"/>
                    <a:gd name="T4" fmla="*/ 0 w 439"/>
                    <a:gd name="T5" fmla="*/ 1 h 62"/>
                    <a:gd name="T6" fmla="*/ 0 w 439"/>
                    <a:gd name="T7" fmla="*/ 1 h 62"/>
                    <a:gd name="T8" fmla="*/ 0 w 439"/>
                    <a:gd name="T9" fmla="*/ 1 h 62"/>
                    <a:gd name="T10" fmla="*/ 0 w 439"/>
                    <a:gd name="T11" fmla="*/ 1 h 62"/>
                    <a:gd name="T12" fmla="*/ 0 w 439"/>
                    <a:gd name="T13" fmla="*/ 1 h 62"/>
                    <a:gd name="T14" fmla="*/ 0 w 439"/>
                    <a:gd name="T15" fmla="*/ 1 h 62"/>
                    <a:gd name="T16" fmla="*/ 0 w 439"/>
                    <a:gd name="T17" fmla="*/ 1 h 62"/>
                    <a:gd name="T18" fmla="*/ 0 w 439"/>
                    <a:gd name="T19" fmla="*/ 1 h 62"/>
                    <a:gd name="T20" fmla="*/ 0 w 439"/>
                    <a:gd name="T21" fmla="*/ 1 h 62"/>
                    <a:gd name="T22" fmla="*/ 0 w 439"/>
                    <a:gd name="T23" fmla="*/ 1 h 62"/>
                    <a:gd name="T24" fmla="*/ 0 w 439"/>
                    <a:gd name="T25" fmla="*/ 1 h 62"/>
                    <a:gd name="T26" fmla="*/ 0 w 439"/>
                    <a:gd name="T27" fmla="*/ 1 h 62"/>
                    <a:gd name="T28" fmla="*/ 0 w 439"/>
                    <a:gd name="T29" fmla="*/ 1 h 62"/>
                    <a:gd name="T30" fmla="*/ 0 w 439"/>
                    <a:gd name="T31" fmla="*/ 1 h 62"/>
                    <a:gd name="T32" fmla="*/ 0 w 439"/>
                    <a:gd name="T33" fmla="*/ 1 h 62"/>
                    <a:gd name="T34" fmla="*/ 0 w 439"/>
                    <a:gd name="T35" fmla="*/ 1 h 62"/>
                    <a:gd name="T36" fmla="*/ 0 w 439"/>
                    <a:gd name="T37" fmla="*/ 1 h 62"/>
                    <a:gd name="T38" fmla="*/ 0 w 439"/>
                    <a:gd name="T39" fmla="*/ 1 h 62"/>
                    <a:gd name="T40" fmla="*/ 0 w 439"/>
                    <a:gd name="T41" fmla="*/ 1 h 62"/>
                    <a:gd name="T42" fmla="*/ 0 w 439"/>
                    <a:gd name="T43" fmla="*/ 1 h 62"/>
                    <a:gd name="T44" fmla="*/ 0 w 439"/>
                    <a:gd name="T45" fmla="*/ 1 h 62"/>
                    <a:gd name="T46" fmla="*/ 0 w 439"/>
                    <a:gd name="T47" fmla="*/ 1 h 62"/>
                    <a:gd name="T48" fmla="*/ 0 w 439"/>
                    <a:gd name="T49" fmla="*/ 1 h 62"/>
                    <a:gd name="T50" fmla="*/ 0 w 439"/>
                    <a:gd name="T51" fmla="*/ 1 h 62"/>
                    <a:gd name="T52" fmla="*/ 0 w 439"/>
                    <a:gd name="T53" fmla="*/ 1 h 62"/>
                    <a:gd name="T54" fmla="*/ 0 w 439"/>
                    <a:gd name="T55" fmla="*/ 1 h 62"/>
                    <a:gd name="T56" fmla="*/ 0 w 439"/>
                    <a:gd name="T57" fmla="*/ 1 h 62"/>
                    <a:gd name="T58" fmla="*/ 0 w 439"/>
                    <a:gd name="T59" fmla="*/ 0 h 62"/>
                    <a:gd name="T60" fmla="*/ 0 w 439"/>
                    <a:gd name="T61" fmla="*/ 1 h 62"/>
                    <a:gd name="T62" fmla="*/ 0 w 439"/>
                    <a:gd name="T63" fmla="*/ 1 h 62"/>
                    <a:gd name="T64" fmla="*/ 0 w 439"/>
                    <a:gd name="T65" fmla="*/ 1 h 62"/>
                    <a:gd name="T66" fmla="*/ 0 w 439"/>
                    <a:gd name="T67" fmla="*/ 1 h 62"/>
                    <a:gd name="T68" fmla="*/ 0 w 439"/>
                    <a:gd name="T69" fmla="*/ 1 h 62"/>
                    <a:gd name="T70" fmla="*/ 0 w 439"/>
                    <a:gd name="T71" fmla="*/ 1 h 62"/>
                    <a:gd name="T72" fmla="*/ 0 w 439"/>
                    <a:gd name="T73" fmla="*/ 1 h 62"/>
                    <a:gd name="T74" fmla="*/ 0 w 439"/>
                    <a:gd name="T75" fmla="*/ 1 h 62"/>
                    <a:gd name="T76" fmla="*/ 0 w 439"/>
                    <a:gd name="T77" fmla="*/ 1 h 62"/>
                    <a:gd name="T78" fmla="*/ 0 w 439"/>
                    <a:gd name="T79" fmla="*/ 1 h 62"/>
                    <a:gd name="T80" fmla="*/ 0 w 439"/>
                    <a:gd name="T81" fmla="*/ 1 h 62"/>
                    <a:gd name="T82" fmla="*/ 0 w 439"/>
                    <a:gd name="T83" fmla="*/ 1 h 62"/>
                    <a:gd name="T84" fmla="*/ 0 w 439"/>
                    <a:gd name="T85" fmla="*/ 1 h 62"/>
                    <a:gd name="T86" fmla="*/ 0 w 439"/>
                    <a:gd name="T87" fmla="*/ 1 h 6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39"/>
                    <a:gd name="T133" fmla="*/ 0 h 62"/>
                    <a:gd name="T134" fmla="*/ 439 w 439"/>
                    <a:gd name="T135" fmla="*/ 62 h 6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39" h="62">
                      <a:moveTo>
                        <a:pt x="439" y="48"/>
                      </a:moveTo>
                      <a:lnTo>
                        <a:pt x="430" y="51"/>
                      </a:lnTo>
                      <a:lnTo>
                        <a:pt x="422" y="53"/>
                      </a:lnTo>
                      <a:lnTo>
                        <a:pt x="414" y="56"/>
                      </a:lnTo>
                      <a:lnTo>
                        <a:pt x="403" y="57"/>
                      </a:lnTo>
                      <a:lnTo>
                        <a:pt x="392" y="59"/>
                      </a:lnTo>
                      <a:lnTo>
                        <a:pt x="381" y="59"/>
                      </a:lnTo>
                      <a:lnTo>
                        <a:pt x="369" y="59"/>
                      </a:lnTo>
                      <a:lnTo>
                        <a:pt x="358" y="61"/>
                      </a:lnTo>
                      <a:lnTo>
                        <a:pt x="344" y="61"/>
                      </a:lnTo>
                      <a:lnTo>
                        <a:pt x="331" y="61"/>
                      </a:lnTo>
                      <a:lnTo>
                        <a:pt x="319" y="61"/>
                      </a:lnTo>
                      <a:lnTo>
                        <a:pt x="304" y="61"/>
                      </a:lnTo>
                      <a:lnTo>
                        <a:pt x="292" y="61"/>
                      </a:lnTo>
                      <a:lnTo>
                        <a:pt x="277" y="59"/>
                      </a:lnTo>
                      <a:lnTo>
                        <a:pt x="263" y="59"/>
                      </a:lnTo>
                      <a:lnTo>
                        <a:pt x="249" y="59"/>
                      </a:lnTo>
                      <a:lnTo>
                        <a:pt x="234" y="57"/>
                      </a:lnTo>
                      <a:lnTo>
                        <a:pt x="220" y="57"/>
                      </a:lnTo>
                      <a:lnTo>
                        <a:pt x="207" y="56"/>
                      </a:lnTo>
                      <a:lnTo>
                        <a:pt x="193" y="56"/>
                      </a:lnTo>
                      <a:lnTo>
                        <a:pt x="180" y="54"/>
                      </a:lnTo>
                      <a:lnTo>
                        <a:pt x="166" y="54"/>
                      </a:lnTo>
                      <a:lnTo>
                        <a:pt x="153" y="53"/>
                      </a:lnTo>
                      <a:lnTo>
                        <a:pt x="140" y="53"/>
                      </a:lnTo>
                      <a:lnTo>
                        <a:pt x="128" y="53"/>
                      </a:lnTo>
                      <a:lnTo>
                        <a:pt x="117" y="53"/>
                      </a:lnTo>
                      <a:lnTo>
                        <a:pt x="105" y="51"/>
                      </a:lnTo>
                      <a:lnTo>
                        <a:pt x="96" y="51"/>
                      </a:lnTo>
                      <a:lnTo>
                        <a:pt x="86" y="51"/>
                      </a:lnTo>
                      <a:lnTo>
                        <a:pt x="77" y="53"/>
                      </a:lnTo>
                      <a:lnTo>
                        <a:pt x="69" y="53"/>
                      </a:lnTo>
                      <a:lnTo>
                        <a:pt x="61" y="54"/>
                      </a:lnTo>
                      <a:lnTo>
                        <a:pt x="53" y="56"/>
                      </a:lnTo>
                      <a:lnTo>
                        <a:pt x="45" y="56"/>
                      </a:lnTo>
                      <a:lnTo>
                        <a:pt x="39" y="57"/>
                      </a:lnTo>
                      <a:lnTo>
                        <a:pt x="31" y="59"/>
                      </a:lnTo>
                      <a:lnTo>
                        <a:pt x="23" y="59"/>
                      </a:lnTo>
                      <a:lnTo>
                        <a:pt x="16" y="61"/>
                      </a:lnTo>
                      <a:lnTo>
                        <a:pt x="8" y="62"/>
                      </a:lnTo>
                      <a:lnTo>
                        <a:pt x="0" y="62"/>
                      </a:lnTo>
                      <a:lnTo>
                        <a:pt x="4" y="59"/>
                      </a:lnTo>
                      <a:lnTo>
                        <a:pt x="8" y="53"/>
                      </a:lnTo>
                      <a:lnTo>
                        <a:pt x="12" y="48"/>
                      </a:lnTo>
                      <a:lnTo>
                        <a:pt x="18" y="43"/>
                      </a:lnTo>
                      <a:lnTo>
                        <a:pt x="23" y="40"/>
                      </a:lnTo>
                      <a:lnTo>
                        <a:pt x="29" y="35"/>
                      </a:lnTo>
                      <a:lnTo>
                        <a:pt x="35" y="30"/>
                      </a:lnTo>
                      <a:lnTo>
                        <a:pt x="43" y="26"/>
                      </a:lnTo>
                      <a:lnTo>
                        <a:pt x="50" y="22"/>
                      </a:lnTo>
                      <a:lnTo>
                        <a:pt x="56" y="19"/>
                      </a:lnTo>
                      <a:lnTo>
                        <a:pt x="64" y="14"/>
                      </a:lnTo>
                      <a:lnTo>
                        <a:pt x="70" y="11"/>
                      </a:lnTo>
                      <a:lnTo>
                        <a:pt x="77" y="8"/>
                      </a:lnTo>
                      <a:lnTo>
                        <a:pt x="83" y="7"/>
                      </a:lnTo>
                      <a:lnTo>
                        <a:pt x="89" y="5"/>
                      </a:lnTo>
                      <a:lnTo>
                        <a:pt x="96" y="3"/>
                      </a:lnTo>
                      <a:lnTo>
                        <a:pt x="102" y="2"/>
                      </a:lnTo>
                      <a:lnTo>
                        <a:pt x="112" y="0"/>
                      </a:lnTo>
                      <a:lnTo>
                        <a:pt x="120" y="0"/>
                      </a:lnTo>
                      <a:lnTo>
                        <a:pt x="128" y="0"/>
                      </a:lnTo>
                      <a:lnTo>
                        <a:pt x="137" y="2"/>
                      </a:lnTo>
                      <a:lnTo>
                        <a:pt x="147" y="2"/>
                      </a:lnTo>
                      <a:lnTo>
                        <a:pt x="156" y="3"/>
                      </a:lnTo>
                      <a:lnTo>
                        <a:pt x="167" y="5"/>
                      </a:lnTo>
                      <a:lnTo>
                        <a:pt x="177" y="7"/>
                      </a:lnTo>
                      <a:lnTo>
                        <a:pt x="188" y="8"/>
                      </a:lnTo>
                      <a:lnTo>
                        <a:pt x="199" y="11"/>
                      </a:lnTo>
                      <a:lnTo>
                        <a:pt x="209" y="13"/>
                      </a:lnTo>
                      <a:lnTo>
                        <a:pt x="222" y="16"/>
                      </a:lnTo>
                      <a:lnTo>
                        <a:pt x="233" y="18"/>
                      </a:lnTo>
                      <a:lnTo>
                        <a:pt x="244" y="21"/>
                      </a:lnTo>
                      <a:lnTo>
                        <a:pt x="257" y="24"/>
                      </a:lnTo>
                      <a:lnTo>
                        <a:pt x="268" y="26"/>
                      </a:lnTo>
                      <a:lnTo>
                        <a:pt x="279" y="29"/>
                      </a:lnTo>
                      <a:lnTo>
                        <a:pt x="292" y="32"/>
                      </a:lnTo>
                      <a:lnTo>
                        <a:pt x="303" y="34"/>
                      </a:lnTo>
                      <a:lnTo>
                        <a:pt x="315" y="37"/>
                      </a:lnTo>
                      <a:lnTo>
                        <a:pt x="327" y="38"/>
                      </a:lnTo>
                      <a:lnTo>
                        <a:pt x="338" y="41"/>
                      </a:lnTo>
                      <a:lnTo>
                        <a:pt x="350" y="43"/>
                      </a:lnTo>
                      <a:lnTo>
                        <a:pt x="362" y="45"/>
                      </a:lnTo>
                      <a:lnTo>
                        <a:pt x="374" y="46"/>
                      </a:lnTo>
                      <a:lnTo>
                        <a:pt x="384" y="48"/>
                      </a:lnTo>
                      <a:lnTo>
                        <a:pt x="395" y="48"/>
                      </a:lnTo>
                      <a:lnTo>
                        <a:pt x="406" y="48"/>
                      </a:lnTo>
                      <a:lnTo>
                        <a:pt x="417" y="49"/>
                      </a:lnTo>
                      <a:lnTo>
                        <a:pt x="428" y="48"/>
                      </a:lnTo>
                      <a:lnTo>
                        <a:pt x="439" y="48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3" name="Freeform 986"/>
                <p:cNvSpPr>
                  <a:spLocks/>
                </p:cNvSpPr>
                <p:nvPr/>
              </p:nvSpPr>
              <p:spPr bwMode="auto">
                <a:xfrm>
                  <a:off x="1614" y="3130"/>
                  <a:ext cx="48" cy="215"/>
                </a:xfrm>
                <a:custGeom>
                  <a:avLst/>
                  <a:gdLst>
                    <a:gd name="T0" fmla="*/ 0 w 97"/>
                    <a:gd name="T1" fmla="*/ 0 h 431"/>
                    <a:gd name="T2" fmla="*/ 0 w 97"/>
                    <a:gd name="T3" fmla="*/ 0 h 431"/>
                    <a:gd name="T4" fmla="*/ 0 w 97"/>
                    <a:gd name="T5" fmla="*/ 0 h 431"/>
                    <a:gd name="T6" fmla="*/ 0 w 97"/>
                    <a:gd name="T7" fmla="*/ 0 h 431"/>
                    <a:gd name="T8" fmla="*/ 0 w 97"/>
                    <a:gd name="T9" fmla="*/ 0 h 4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431"/>
                    <a:gd name="T17" fmla="*/ 97 w 97"/>
                    <a:gd name="T18" fmla="*/ 431 h 4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431">
                      <a:moveTo>
                        <a:pt x="0" y="431"/>
                      </a:moveTo>
                      <a:lnTo>
                        <a:pt x="97" y="431"/>
                      </a:lnTo>
                      <a:lnTo>
                        <a:pt x="78" y="0"/>
                      </a:lnTo>
                      <a:lnTo>
                        <a:pt x="19" y="0"/>
                      </a:lnTo>
                      <a:lnTo>
                        <a:pt x="0" y="431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4" name="Line 987"/>
                <p:cNvSpPr>
                  <a:spLocks noChangeShapeType="1"/>
                </p:cNvSpPr>
                <p:nvPr/>
              </p:nvSpPr>
              <p:spPr bwMode="auto">
                <a:xfrm>
                  <a:off x="1624" y="3138"/>
                  <a:ext cx="2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5" name="Line 988"/>
                <p:cNvSpPr>
                  <a:spLocks noChangeShapeType="1"/>
                </p:cNvSpPr>
                <p:nvPr/>
              </p:nvSpPr>
              <p:spPr bwMode="auto">
                <a:xfrm>
                  <a:off x="1623" y="3129"/>
                  <a:ext cx="15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6" name="Freeform 989"/>
                <p:cNvSpPr>
                  <a:spLocks/>
                </p:cNvSpPr>
                <p:nvPr/>
              </p:nvSpPr>
              <p:spPr bwMode="auto">
                <a:xfrm>
                  <a:off x="1643" y="3154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7" name="Freeform 990"/>
                <p:cNvSpPr>
                  <a:spLocks/>
                </p:cNvSpPr>
                <p:nvPr/>
              </p:nvSpPr>
              <p:spPr bwMode="auto">
                <a:xfrm>
                  <a:off x="1641" y="315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8" name="Freeform 991"/>
                <p:cNvSpPr>
                  <a:spLocks/>
                </p:cNvSpPr>
                <p:nvPr/>
              </p:nvSpPr>
              <p:spPr bwMode="auto">
                <a:xfrm>
                  <a:off x="1639" y="3148"/>
                  <a:ext cx="7" cy="4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9" name="Freeform 992"/>
                <p:cNvSpPr>
                  <a:spLocks/>
                </p:cNvSpPr>
                <p:nvPr/>
              </p:nvSpPr>
              <p:spPr bwMode="auto">
                <a:xfrm>
                  <a:off x="1637" y="3148"/>
                  <a:ext cx="9" cy="4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0" name="Freeform 993"/>
                <p:cNvSpPr>
                  <a:spLocks/>
                </p:cNvSpPr>
                <p:nvPr/>
              </p:nvSpPr>
              <p:spPr bwMode="auto">
                <a:xfrm>
                  <a:off x="1643" y="3169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1" name="Freeform 994"/>
                <p:cNvSpPr>
                  <a:spLocks/>
                </p:cNvSpPr>
                <p:nvPr/>
              </p:nvSpPr>
              <p:spPr bwMode="auto">
                <a:xfrm>
                  <a:off x="1641" y="3169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2" name="Freeform 995"/>
                <p:cNvSpPr>
                  <a:spLocks/>
                </p:cNvSpPr>
                <p:nvPr/>
              </p:nvSpPr>
              <p:spPr bwMode="auto">
                <a:xfrm>
                  <a:off x="1633" y="3184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3" name="Freeform 996"/>
                <p:cNvSpPr>
                  <a:spLocks/>
                </p:cNvSpPr>
                <p:nvPr/>
              </p:nvSpPr>
              <p:spPr bwMode="auto">
                <a:xfrm>
                  <a:off x="1631" y="3184"/>
                  <a:ext cx="9" cy="5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4" name="Freeform 997"/>
                <p:cNvSpPr>
                  <a:spLocks/>
                </p:cNvSpPr>
                <p:nvPr/>
              </p:nvSpPr>
              <p:spPr bwMode="auto">
                <a:xfrm>
                  <a:off x="1639" y="3163"/>
                  <a:ext cx="7" cy="4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5" name="Freeform 998"/>
                <p:cNvSpPr>
                  <a:spLocks/>
                </p:cNvSpPr>
                <p:nvPr/>
              </p:nvSpPr>
              <p:spPr bwMode="auto">
                <a:xfrm>
                  <a:off x="1637" y="3163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6" name="Freeform 999"/>
                <p:cNvSpPr>
                  <a:spLocks/>
                </p:cNvSpPr>
                <p:nvPr/>
              </p:nvSpPr>
              <p:spPr bwMode="auto">
                <a:xfrm>
                  <a:off x="1644" y="3183"/>
                  <a:ext cx="9" cy="6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7" name="Freeform 1000"/>
                <p:cNvSpPr>
                  <a:spLocks/>
                </p:cNvSpPr>
                <p:nvPr/>
              </p:nvSpPr>
              <p:spPr bwMode="auto">
                <a:xfrm>
                  <a:off x="1643" y="318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8" name="Freeform 1001"/>
                <p:cNvSpPr>
                  <a:spLocks/>
                </p:cNvSpPr>
                <p:nvPr/>
              </p:nvSpPr>
              <p:spPr bwMode="auto">
                <a:xfrm>
                  <a:off x="1640" y="3177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9" name="Freeform 1002"/>
                <p:cNvSpPr>
                  <a:spLocks/>
                </p:cNvSpPr>
                <p:nvPr/>
              </p:nvSpPr>
              <p:spPr bwMode="auto">
                <a:xfrm>
                  <a:off x="1639" y="317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0" name="Freeform 1003"/>
                <p:cNvSpPr>
                  <a:spLocks/>
                </p:cNvSpPr>
                <p:nvPr/>
              </p:nvSpPr>
              <p:spPr bwMode="auto">
                <a:xfrm>
                  <a:off x="1627" y="3190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1" name="Freeform 1004"/>
                <p:cNvSpPr>
                  <a:spLocks/>
                </p:cNvSpPr>
                <p:nvPr/>
              </p:nvSpPr>
              <p:spPr bwMode="auto">
                <a:xfrm>
                  <a:off x="1626" y="3190"/>
                  <a:ext cx="9" cy="5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2" name="Freeform 1005"/>
                <p:cNvSpPr>
                  <a:spLocks/>
                </p:cNvSpPr>
                <p:nvPr/>
              </p:nvSpPr>
              <p:spPr bwMode="auto">
                <a:xfrm>
                  <a:off x="1645" y="3196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3" name="Freeform 1006"/>
                <p:cNvSpPr>
                  <a:spLocks/>
                </p:cNvSpPr>
                <p:nvPr/>
              </p:nvSpPr>
              <p:spPr bwMode="auto">
                <a:xfrm>
                  <a:off x="1643" y="3197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4" name="Freeform 1007"/>
                <p:cNvSpPr>
                  <a:spLocks/>
                </p:cNvSpPr>
                <p:nvPr/>
              </p:nvSpPr>
              <p:spPr bwMode="auto">
                <a:xfrm>
                  <a:off x="1640" y="3190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5" name="Freeform 1008"/>
                <p:cNvSpPr>
                  <a:spLocks/>
                </p:cNvSpPr>
                <p:nvPr/>
              </p:nvSpPr>
              <p:spPr bwMode="auto">
                <a:xfrm>
                  <a:off x="1639" y="3190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6" name="Freeform 1009"/>
                <p:cNvSpPr>
                  <a:spLocks/>
                </p:cNvSpPr>
                <p:nvPr/>
              </p:nvSpPr>
              <p:spPr bwMode="auto">
                <a:xfrm>
                  <a:off x="1627" y="3229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7" name="Freeform 1010"/>
                <p:cNvSpPr>
                  <a:spLocks/>
                </p:cNvSpPr>
                <p:nvPr/>
              </p:nvSpPr>
              <p:spPr bwMode="auto">
                <a:xfrm>
                  <a:off x="1624" y="3229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8" name="Freeform 1011"/>
                <p:cNvSpPr>
                  <a:spLocks/>
                </p:cNvSpPr>
                <p:nvPr/>
              </p:nvSpPr>
              <p:spPr bwMode="auto">
                <a:xfrm>
                  <a:off x="1650" y="326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9" name="Freeform 1012"/>
                <p:cNvSpPr>
                  <a:spLocks/>
                </p:cNvSpPr>
                <p:nvPr/>
              </p:nvSpPr>
              <p:spPr bwMode="auto">
                <a:xfrm>
                  <a:off x="1648" y="3270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0" name="Freeform 1013"/>
                <p:cNvSpPr>
                  <a:spLocks/>
                </p:cNvSpPr>
                <p:nvPr/>
              </p:nvSpPr>
              <p:spPr bwMode="auto">
                <a:xfrm>
                  <a:off x="1643" y="3207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1" name="Freeform 1014"/>
                <p:cNvSpPr>
                  <a:spLocks/>
                </p:cNvSpPr>
                <p:nvPr/>
              </p:nvSpPr>
              <p:spPr bwMode="auto">
                <a:xfrm>
                  <a:off x="1641" y="3207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2" name="Freeform 1015"/>
                <p:cNvSpPr>
                  <a:spLocks/>
                </p:cNvSpPr>
                <p:nvPr/>
              </p:nvSpPr>
              <p:spPr bwMode="auto">
                <a:xfrm>
                  <a:off x="1625" y="3298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3" name="Freeform 1016"/>
                <p:cNvSpPr>
                  <a:spLocks/>
                </p:cNvSpPr>
                <p:nvPr/>
              </p:nvSpPr>
              <p:spPr bwMode="auto">
                <a:xfrm>
                  <a:off x="1623" y="3298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4" name="Freeform 1017"/>
                <p:cNvSpPr>
                  <a:spLocks/>
                </p:cNvSpPr>
                <p:nvPr/>
              </p:nvSpPr>
              <p:spPr bwMode="auto">
                <a:xfrm>
                  <a:off x="1625" y="326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5" name="Freeform 1018"/>
                <p:cNvSpPr>
                  <a:spLocks/>
                </p:cNvSpPr>
                <p:nvPr/>
              </p:nvSpPr>
              <p:spPr bwMode="auto">
                <a:xfrm>
                  <a:off x="1623" y="3269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0 w 17"/>
                    <a:gd name="T3" fmla="*/ 0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6" name="Freeform 1019"/>
                <p:cNvSpPr>
                  <a:spLocks/>
                </p:cNvSpPr>
                <p:nvPr/>
              </p:nvSpPr>
              <p:spPr bwMode="auto">
                <a:xfrm>
                  <a:off x="1626" y="3207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7" name="Freeform 1020"/>
                <p:cNvSpPr>
                  <a:spLocks/>
                </p:cNvSpPr>
                <p:nvPr/>
              </p:nvSpPr>
              <p:spPr bwMode="auto">
                <a:xfrm>
                  <a:off x="1624" y="3207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8" name="Freeform 1021"/>
                <p:cNvSpPr>
                  <a:spLocks/>
                </p:cNvSpPr>
                <p:nvPr/>
              </p:nvSpPr>
              <p:spPr bwMode="auto">
                <a:xfrm>
                  <a:off x="1648" y="329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9" name="Freeform 1022"/>
                <p:cNvSpPr>
                  <a:spLocks/>
                </p:cNvSpPr>
                <p:nvPr/>
              </p:nvSpPr>
              <p:spPr bwMode="auto">
                <a:xfrm>
                  <a:off x="1646" y="3299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0" name="Freeform 1023"/>
                <p:cNvSpPr>
                  <a:spLocks/>
                </p:cNvSpPr>
                <p:nvPr/>
              </p:nvSpPr>
              <p:spPr bwMode="auto">
                <a:xfrm>
                  <a:off x="1653" y="3334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1" name="Freeform 1024"/>
                <p:cNvSpPr>
                  <a:spLocks/>
                </p:cNvSpPr>
                <p:nvPr/>
              </p:nvSpPr>
              <p:spPr bwMode="auto">
                <a:xfrm>
                  <a:off x="1651" y="3335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2" name="Freeform 1025"/>
                <p:cNvSpPr>
                  <a:spLocks/>
                </p:cNvSpPr>
                <p:nvPr/>
              </p:nvSpPr>
              <p:spPr bwMode="auto">
                <a:xfrm>
                  <a:off x="1646" y="3224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3" name="Freeform 1026"/>
                <p:cNvSpPr>
                  <a:spLocks/>
                </p:cNvSpPr>
                <p:nvPr/>
              </p:nvSpPr>
              <p:spPr bwMode="auto">
                <a:xfrm>
                  <a:off x="1644" y="322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4" name="Freeform 1027"/>
                <p:cNvSpPr>
                  <a:spLocks/>
                </p:cNvSpPr>
                <p:nvPr/>
              </p:nvSpPr>
              <p:spPr bwMode="auto">
                <a:xfrm>
                  <a:off x="1648" y="3244"/>
                  <a:ext cx="9" cy="6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5" name="Freeform 1028"/>
                <p:cNvSpPr>
                  <a:spLocks/>
                </p:cNvSpPr>
                <p:nvPr/>
              </p:nvSpPr>
              <p:spPr bwMode="auto">
                <a:xfrm>
                  <a:off x="1646" y="324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6" name="Freeform 1029"/>
                <p:cNvSpPr>
                  <a:spLocks/>
                </p:cNvSpPr>
                <p:nvPr/>
              </p:nvSpPr>
              <p:spPr bwMode="auto">
                <a:xfrm>
                  <a:off x="1640" y="3275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7" name="Freeform 1030"/>
                <p:cNvSpPr>
                  <a:spLocks/>
                </p:cNvSpPr>
                <p:nvPr/>
              </p:nvSpPr>
              <p:spPr bwMode="auto">
                <a:xfrm>
                  <a:off x="1639" y="327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8" name="Freeform 1031"/>
                <p:cNvSpPr>
                  <a:spLocks/>
                </p:cNvSpPr>
                <p:nvPr/>
              </p:nvSpPr>
              <p:spPr bwMode="auto">
                <a:xfrm>
                  <a:off x="1650" y="3312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9" name="Freeform 1032"/>
                <p:cNvSpPr>
                  <a:spLocks/>
                </p:cNvSpPr>
                <p:nvPr/>
              </p:nvSpPr>
              <p:spPr bwMode="auto">
                <a:xfrm>
                  <a:off x="1649" y="331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0" name="Freeform 1033"/>
                <p:cNvSpPr>
                  <a:spLocks/>
                </p:cNvSpPr>
                <p:nvPr/>
              </p:nvSpPr>
              <p:spPr bwMode="auto">
                <a:xfrm>
                  <a:off x="1646" y="3213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1" name="Freeform 1034"/>
                <p:cNvSpPr>
                  <a:spLocks/>
                </p:cNvSpPr>
                <p:nvPr/>
              </p:nvSpPr>
              <p:spPr bwMode="auto">
                <a:xfrm>
                  <a:off x="1644" y="3213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2" name="Freeform 1035"/>
                <p:cNvSpPr>
                  <a:spLocks/>
                </p:cNvSpPr>
                <p:nvPr/>
              </p:nvSpPr>
              <p:spPr bwMode="auto">
                <a:xfrm>
                  <a:off x="1624" y="324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3" name="Freeform 1036"/>
                <p:cNvSpPr>
                  <a:spLocks/>
                </p:cNvSpPr>
                <p:nvPr/>
              </p:nvSpPr>
              <p:spPr bwMode="auto">
                <a:xfrm>
                  <a:off x="1623" y="3248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4" name="Freeform 1037"/>
                <p:cNvSpPr>
                  <a:spLocks/>
                </p:cNvSpPr>
                <p:nvPr/>
              </p:nvSpPr>
              <p:spPr bwMode="auto">
                <a:xfrm>
                  <a:off x="1636" y="3236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5" name="Freeform 1038"/>
                <p:cNvSpPr>
                  <a:spLocks/>
                </p:cNvSpPr>
                <p:nvPr/>
              </p:nvSpPr>
              <p:spPr bwMode="auto">
                <a:xfrm>
                  <a:off x="1634" y="3236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6" name="Freeform 1039"/>
                <p:cNvSpPr>
                  <a:spLocks/>
                </p:cNvSpPr>
                <p:nvPr/>
              </p:nvSpPr>
              <p:spPr bwMode="auto">
                <a:xfrm>
                  <a:off x="1639" y="3256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7" name="Freeform 1040"/>
                <p:cNvSpPr>
                  <a:spLocks/>
                </p:cNvSpPr>
                <p:nvPr/>
              </p:nvSpPr>
              <p:spPr bwMode="auto">
                <a:xfrm>
                  <a:off x="1637" y="3257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8" name="Freeform 1041"/>
                <p:cNvSpPr>
                  <a:spLocks/>
                </p:cNvSpPr>
                <p:nvPr/>
              </p:nvSpPr>
              <p:spPr bwMode="auto">
                <a:xfrm>
                  <a:off x="1636" y="328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9" name="Freeform 1042"/>
                <p:cNvSpPr>
                  <a:spLocks/>
                </p:cNvSpPr>
                <p:nvPr/>
              </p:nvSpPr>
              <p:spPr bwMode="auto">
                <a:xfrm>
                  <a:off x="1634" y="328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0" name="Freeform 1043"/>
                <p:cNvSpPr>
                  <a:spLocks/>
                </p:cNvSpPr>
                <p:nvPr/>
              </p:nvSpPr>
              <p:spPr bwMode="auto">
                <a:xfrm>
                  <a:off x="1640" y="3323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1" name="Freeform 1044"/>
                <p:cNvSpPr>
                  <a:spLocks/>
                </p:cNvSpPr>
                <p:nvPr/>
              </p:nvSpPr>
              <p:spPr bwMode="auto">
                <a:xfrm>
                  <a:off x="1639" y="3324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2" name="Freeform 1045"/>
                <p:cNvSpPr>
                  <a:spLocks/>
                </p:cNvSpPr>
                <p:nvPr/>
              </p:nvSpPr>
              <p:spPr bwMode="auto">
                <a:xfrm>
                  <a:off x="1649" y="3340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3" name="Freeform 1046"/>
                <p:cNvSpPr>
                  <a:spLocks/>
                </p:cNvSpPr>
                <p:nvPr/>
              </p:nvSpPr>
              <p:spPr bwMode="auto">
                <a:xfrm>
                  <a:off x="1646" y="334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4" name="Freeform 1047"/>
                <p:cNvSpPr>
                  <a:spLocks/>
                </p:cNvSpPr>
                <p:nvPr/>
              </p:nvSpPr>
              <p:spPr bwMode="auto">
                <a:xfrm>
                  <a:off x="1641" y="3229"/>
                  <a:ext cx="9" cy="6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1 h 11"/>
                    <a:gd name="T4" fmla="*/ 0 w 17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5" name="Freeform 1048"/>
                <p:cNvSpPr>
                  <a:spLocks/>
                </p:cNvSpPr>
                <p:nvPr/>
              </p:nvSpPr>
              <p:spPr bwMode="auto">
                <a:xfrm>
                  <a:off x="1639" y="323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6" name="Freeform 1049"/>
                <p:cNvSpPr>
                  <a:spLocks/>
                </p:cNvSpPr>
                <p:nvPr/>
              </p:nvSpPr>
              <p:spPr bwMode="auto">
                <a:xfrm>
                  <a:off x="1643" y="3251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7" name="Freeform 1050"/>
                <p:cNvSpPr>
                  <a:spLocks/>
                </p:cNvSpPr>
                <p:nvPr/>
              </p:nvSpPr>
              <p:spPr bwMode="auto">
                <a:xfrm>
                  <a:off x="1642" y="3251"/>
                  <a:ext cx="9" cy="5"/>
                </a:xfrm>
                <a:custGeom>
                  <a:avLst/>
                  <a:gdLst>
                    <a:gd name="T0" fmla="*/ 0 w 20"/>
                    <a:gd name="T1" fmla="*/ 0 h 9"/>
                    <a:gd name="T2" fmla="*/ 0 w 20"/>
                    <a:gd name="T3" fmla="*/ 0 h 9"/>
                    <a:gd name="T4" fmla="*/ 0 w 20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9"/>
                    <a:gd name="T11" fmla="*/ 20 w 20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9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8" name="Freeform 1051"/>
                <p:cNvSpPr>
                  <a:spLocks/>
                </p:cNvSpPr>
                <p:nvPr/>
              </p:nvSpPr>
              <p:spPr bwMode="auto">
                <a:xfrm>
                  <a:off x="1644" y="3281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9" name="Freeform 1052"/>
                <p:cNvSpPr>
                  <a:spLocks/>
                </p:cNvSpPr>
                <p:nvPr/>
              </p:nvSpPr>
              <p:spPr bwMode="auto">
                <a:xfrm>
                  <a:off x="1643" y="3281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0" name="Freeform 1053"/>
                <p:cNvSpPr>
                  <a:spLocks/>
                </p:cNvSpPr>
                <p:nvPr/>
              </p:nvSpPr>
              <p:spPr bwMode="auto">
                <a:xfrm>
                  <a:off x="1646" y="3317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1" name="Freeform 1054"/>
                <p:cNvSpPr>
                  <a:spLocks/>
                </p:cNvSpPr>
                <p:nvPr/>
              </p:nvSpPr>
              <p:spPr bwMode="auto">
                <a:xfrm>
                  <a:off x="1644" y="3318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2" name="Freeform 1055"/>
                <p:cNvSpPr>
                  <a:spLocks/>
                </p:cNvSpPr>
                <p:nvPr/>
              </p:nvSpPr>
              <p:spPr bwMode="auto">
                <a:xfrm>
                  <a:off x="1644" y="3306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3" name="Freeform 1056"/>
                <p:cNvSpPr>
                  <a:spLocks/>
                </p:cNvSpPr>
                <p:nvPr/>
              </p:nvSpPr>
              <p:spPr bwMode="auto">
                <a:xfrm>
                  <a:off x="1643" y="330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4" name="Freeform 1057"/>
                <p:cNvSpPr>
                  <a:spLocks/>
                </p:cNvSpPr>
                <p:nvPr/>
              </p:nvSpPr>
              <p:spPr bwMode="auto">
                <a:xfrm>
                  <a:off x="1623" y="3324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5" name="Freeform 1058"/>
                <p:cNvSpPr>
                  <a:spLocks/>
                </p:cNvSpPr>
                <p:nvPr/>
              </p:nvSpPr>
              <p:spPr bwMode="auto">
                <a:xfrm>
                  <a:off x="1621" y="332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6" name="Freeform 1059"/>
                <p:cNvSpPr>
                  <a:spLocks/>
                </p:cNvSpPr>
                <p:nvPr/>
              </p:nvSpPr>
              <p:spPr bwMode="auto">
                <a:xfrm>
                  <a:off x="1646" y="3235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7" name="Freeform 1060"/>
                <p:cNvSpPr>
                  <a:spLocks/>
                </p:cNvSpPr>
                <p:nvPr/>
              </p:nvSpPr>
              <p:spPr bwMode="auto">
                <a:xfrm>
                  <a:off x="1645" y="3236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8" name="Freeform 1061"/>
                <p:cNvSpPr>
                  <a:spLocks/>
                </p:cNvSpPr>
                <p:nvPr/>
              </p:nvSpPr>
              <p:spPr bwMode="auto">
                <a:xfrm>
                  <a:off x="1649" y="3256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9" name="Freeform 1062"/>
                <p:cNvSpPr>
                  <a:spLocks/>
                </p:cNvSpPr>
                <p:nvPr/>
              </p:nvSpPr>
              <p:spPr bwMode="auto">
                <a:xfrm>
                  <a:off x="1647" y="3256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0" name="Freeform 1063"/>
                <p:cNvSpPr>
                  <a:spLocks/>
                </p:cNvSpPr>
                <p:nvPr/>
              </p:nvSpPr>
              <p:spPr bwMode="auto">
                <a:xfrm>
                  <a:off x="1648" y="328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1" name="Freeform 1064"/>
                <p:cNvSpPr>
                  <a:spLocks/>
                </p:cNvSpPr>
                <p:nvPr/>
              </p:nvSpPr>
              <p:spPr bwMode="auto">
                <a:xfrm>
                  <a:off x="1646" y="328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2" name="Freeform 1065"/>
                <p:cNvSpPr>
                  <a:spLocks/>
                </p:cNvSpPr>
                <p:nvPr/>
              </p:nvSpPr>
              <p:spPr bwMode="auto">
                <a:xfrm>
                  <a:off x="1652" y="3324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3" name="Freeform 1066"/>
                <p:cNvSpPr>
                  <a:spLocks/>
                </p:cNvSpPr>
                <p:nvPr/>
              </p:nvSpPr>
              <p:spPr bwMode="auto">
                <a:xfrm>
                  <a:off x="1650" y="332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4" name="Freeform 1067"/>
                <p:cNvSpPr>
                  <a:spLocks/>
                </p:cNvSpPr>
                <p:nvPr/>
              </p:nvSpPr>
              <p:spPr bwMode="auto">
                <a:xfrm>
                  <a:off x="1641" y="3334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5" name="Freeform 1068"/>
                <p:cNvSpPr>
                  <a:spLocks/>
                </p:cNvSpPr>
                <p:nvPr/>
              </p:nvSpPr>
              <p:spPr bwMode="auto">
                <a:xfrm>
                  <a:off x="1639" y="333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6" name="Freeform 1069"/>
                <p:cNvSpPr>
                  <a:spLocks/>
                </p:cNvSpPr>
                <p:nvPr/>
              </p:nvSpPr>
              <p:spPr bwMode="auto">
                <a:xfrm>
                  <a:off x="1639" y="3311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7" name="Freeform 1070"/>
                <p:cNvSpPr>
                  <a:spLocks/>
                </p:cNvSpPr>
                <p:nvPr/>
              </p:nvSpPr>
              <p:spPr bwMode="auto">
                <a:xfrm>
                  <a:off x="1637" y="331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8" name="Freeform 1071"/>
                <p:cNvSpPr>
                  <a:spLocks/>
                </p:cNvSpPr>
                <p:nvPr/>
              </p:nvSpPr>
              <p:spPr bwMode="auto">
                <a:xfrm>
                  <a:off x="1642" y="3242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9" name="Freeform 1072"/>
                <p:cNvSpPr>
                  <a:spLocks/>
                </p:cNvSpPr>
                <p:nvPr/>
              </p:nvSpPr>
              <p:spPr bwMode="auto">
                <a:xfrm>
                  <a:off x="1640" y="324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0" name="Freeform 1073"/>
                <p:cNvSpPr>
                  <a:spLocks/>
                </p:cNvSpPr>
                <p:nvPr/>
              </p:nvSpPr>
              <p:spPr bwMode="auto">
                <a:xfrm>
                  <a:off x="1644" y="3263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1" name="Freeform 1074"/>
                <p:cNvSpPr>
                  <a:spLocks/>
                </p:cNvSpPr>
                <p:nvPr/>
              </p:nvSpPr>
              <p:spPr bwMode="auto">
                <a:xfrm>
                  <a:off x="1643" y="3263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2" name="Freeform 1075"/>
                <p:cNvSpPr>
                  <a:spLocks/>
                </p:cNvSpPr>
                <p:nvPr/>
              </p:nvSpPr>
              <p:spPr bwMode="auto">
                <a:xfrm>
                  <a:off x="1642" y="3294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3" name="Freeform 1076"/>
                <p:cNvSpPr>
                  <a:spLocks/>
                </p:cNvSpPr>
                <p:nvPr/>
              </p:nvSpPr>
              <p:spPr bwMode="auto">
                <a:xfrm>
                  <a:off x="1640" y="3294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4" name="Freeform 1077"/>
                <p:cNvSpPr>
                  <a:spLocks/>
                </p:cNvSpPr>
                <p:nvPr/>
              </p:nvSpPr>
              <p:spPr bwMode="auto">
                <a:xfrm>
                  <a:off x="1646" y="3329"/>
                  <a:ext cx="8" cy="6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5" name="Freeform 1078"/>
                <p:cNvSpPr>
                  <a:spLocks/>
                </p:cNvSpPr>
                <p:nvPr/>
              </p:nvSpPr>
              <p:spPr bwMode="auto">
                <a:xfrm>
                  <a:off x="1644" y="3329"/>
                  <a:ext cx="10" cy="5"/>
                </a:xfrm>
                <a:custGeom>
                  <a:avLst/>
                  <a:gdLst>
                    <a:gd name="T0" fmla="*/ 1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6" name="Freeform 1079"/>
                <p:cNvSpPr>
                  <a:spLocks/>
                </p:cNvSpPr>
                <p:nvPr/>
              </p:nvSpPr>
              <p:spPr bwMode="auto">
                <a:xfrm>
                  <a:off x="1633" y="3340"/>
                  <a:ext cx="9" cy="4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0 h 10"/>
                    <a:gd name="T4" fmla="*/ 0 w 17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7" name="Freeform 1080"/>
                <p:cNvSpPr>
                  <a:spLocks/>
                </p:cNvSpPr>
                <p:nvPr/>
              </p:nvSpPr>
              <p:spPr bwMode="auto">
                <a:xfrm>
                  <a:off x="1631" y="334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8" name="Freeform 1081"/>
                <p:cNvSpPr>
                  <a:spLocks/>
                </p:cNvSpPr>
                <p:nvPr/>
              </p:nvSpPr>
              <p:spPr bwMode="auto">
                <a:xfrm>
                  <a:off x="1635" y="321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9" name="Freeform 1082"/>
                <p:cNvSpPr>
                  <a:spLocks/>
                </p:cNvSpPr>
                <p:nvPr/>
              </p:nvSpPr>
              <p:spPr bwMode="auto">
                <a:xfrm>
                  <a:off x="1634" y="3220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0" name="Rectangle 1083"/>
                <p:cNvSpPr>
                  <a:spLocks noChangeArrowheads="1"/>
                </p:cNvSpPr>
                <p:nvPr/>
              </p:nvSpPr>
              <p:spPr bwMode="auto">
                <a:xfrm>
                  <a:off x="1619" y="3128"/>
                  <a:ext cx="38" cy="11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1" name="Freeform 1084"/>
                <p:cNvSpPr>
                  <a:spLocks/>
                </p:cNvSpPr>
                <p:nvPr/>
              </p:nvSpPr>
              <p:spPr bwMode="auto">
                <a:xfrm>
                  <a:off x="1470" y="3203"/>
                  <a:ext cx="29" cy="150"/>
                </a:xfrm>
                <a:custGeom>
                  <a:avLst/>
                  <a:gdLst>
                    <a:gd name="T0" fmla="*/ 0 w 57"/>
                    <a:gd name="T1" fmla="*/ 1 h 300"/>
                    <a:gd name="T2" fmla="*/ 1 w 57"/>
                    <a:gd name="T3" fmla="*/ 1 h 300"/>
                    <a:gd name="T4" fmla="*/ 1 w 57"/>
                    <a:gd name="T5" fmla="*/ 0 h 300"/>
                    <a:gd name="T6" fmla="*/ 1 w 57"/>
                    <a:gd name="T7" fmla="*/ 0 h 300"/>
                    <a:gd name="T8" fmla="*/ 0 w 57"/>
                    <a:gd name="T9" fmla="*/ 1 h 3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0"/>
                    <a:gd name="T17" fmla="*/ 57 w 57"/>
                    <a:gd name="T18" fmla="*/ 300 h 3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0">
                      <a:moveTo>
                        <a:pt x="0" y="300"/>
                      </a:moveTo>
                      <a:lnTo>
                        <a:pt x="57" y="300"/>
                      </a:lnTo>
                      <a:lnTo>
                        <a:pt x="46" y="0"/>
                      </a:lnTo>
                      <a:lnTo>
                        <a:pt x="13" y="0"/>
                      </a:lnTo>
                      <a:lnTo>
                        <a:pt x="0" y="300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2" name="Line 1085"/>
                <p:cNvSpPr>
                  <a:spLocks noChangeShapeType="1"/>
                </p:cNvSpPr>
                <p:nvPr/>
              </p:nvSpPr>
              <p:spPr bwMode="auto">
                <a:xfrm>
                  <a:off x="1476" y="3209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3" name="Line 1086"/>
                <p:cNvSpPr>
                  <a:spLocks noChangeShapeType="1"/>
                </p:cNvSpPr>
                <p:nvPr/>
              </p:nvSpPr>
              <p:spPr bwMode="auto">
                <a:xfrm>
                  <a:off x="1476" y="3202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4" name="Rectangle 1087"/>
                <p:cNvSpPr>
                  <a:spLocks noChangeArrowheads="1"/>
                </p:cNvSpPr>
                <p:nvPr/>
              </p:nvSpPr>
              <p:spPr bwMode="auto">
                <a:xfrm>
                  <a:off x="1473" y="3202"/>
                  <a:ext cx="22" cy="7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5" name="Line 1088"/>
                <p:cNvSpPr>
                  <a:spLocks noChangeShapeType="1"/>
                </p:cNvSpPr>
                <p:nvPr/>
              </p:nvSpPr>
              <p:spPr bwMode="auto">
                <a:xfrm>
                  <a:off x="1491" y="3233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6" name="Line 1089"/>
                <p:cNvSpPr>
                  <a:spLocks noChangeShapeType="1"/>
                </p:cNvSpPr>
                <p:nvPr/>
              </p:nvSpPr>
              <p:spPr bwMode="auto">
                <a:xfrm>
                  <a:off x="1488" y="3294"/>
                  <a:ext cx="1" cy="4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7" name="Line 1090"/>
                <p:cNvSpPr>
                  <a:spLocks noChangeShapeType="1"/>
                </p:cNvSpPr>
                <p:nvPr/>
              </p:nvSpPr>
              <p:spPr bwMode="auto">
                <a:xfrm>
                  <a:off x="1487" y="3247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8" name="Line 1091"/>
                <p:cNvSpPr>
                  <a:spLocks noChangeShapeType="1"/>
                </p:cNvSpPr>
                <p:nvPr/>
              </p:nvSpPr>
              <p:spPr bwMode="auto">
                <a:xfrm>
                  <a:off x="1482" y="3263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9" name="Line 1092"/>
                <p:cNvSpPr>
                  <a:spLocks noChangeShapeType="1"/>
                </p:cNvSpPr>
                <p:nvPr/>
              </p:nvSpPr>
              <p:spPr bwMode="auto">
                <a:xfrm>
                  <a:off x="1483" y="324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0" name="Line 1093"/>
                <p:cNvSpPr>
                  <a:spLocks noChangeShapeType="1"/>
                </p:cNvSpPr>
                <p:nvPr/>
              </p:nvSpPr>
              <p:spPr bwMode="auto">
                <a:xfrm>
                  <a:off x="1487" y="322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1" name="Line 1094"/>
                <p:cNvSpPr>
                  <a:spLocks noChangeShapeType="1"/>
                </p:cNvSpPr>
                <p:nvPr/>
              </p:nvSpPr>
              <p:spPr bwMode="auto">
                <a:xfrm>
                  <a:off x="1489" y="3314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2" name="Line 1095"/>
                <p:cNvSpPr>
                  <a:spLocks noChangeShapeType="1"/>
                </p:cNvSpPr>
                <p:nvPr/>
              </p:nvSpPr>
              <p:spPr bwMode="auto">
                <a:xfrm>
                  <a:off x="1486" y="3329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3" name="Line 1096"/>
                <p:cNvSpPr>
                  <a:spLocks noChangeShapeType="1"/>
                </p:cNvSpPr>
                <p:nvPr/>
              </p:nvSpPr>
              <p:spPr bwMode="auto">
                <a:xfrm>
                  <a:off x="1487" y="329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4" name="Line 1097"/>
                <p:cNvSpPr>
                  <a:spLocks noChangeShapeType="1"/>
                </p:cNvSpPr>
                <p:nvPr/>
              </p:nvSpPr>
              <p:spPr bwMode="auto">
                <a:xfrm>
                  <a:off x="1487" y="3269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5" name="Line 1098"/>
                <p:cNvSpPr>
                  <a:spLocks noChangeShapeType="1"/>
                </p:cNvSpPr>
                <p:nvPr/>
              </p:nvSpPr>
              <p:spPr bwMode="auto">
                <a:xfrm>
                  <a:off x="1490" y="3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6" name="Line 1099"/>
                <p:cNvSpPr>
                  <a:spLocks noChangeShapeType="1"/>
                </p:cNvSpPr>
                <p:nvPr/>
              </p:nvSpPr>
              <p:spPr bwMode="auto">
                <a:xfrm>
                  <a:off x="1487" y="3332"/>
                  <a:ext cx="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7" name="Line 1100"/>
                <p:cNvSpPr>
                  <a:spLocks noChangeShapeType="1"/>
                </p:cNvSpPr>
                <p:nvPr/>
              </p:nvSpPr>
              <p:spPr bwMode="auto">
                <a:xfrm>
                  <a:off x="1487" y="325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8" name="Line 1101"/>
                <p:cNvSpPr>
                  <a:spLocks noChangeShapeType="1"/>
                </p:cNvSpPr>
                <p:nvPr/>
              </p:nvSpPr>
              <p:spPr bwMode="auto">
                <a:xfrm flipH="1">
                  <a:off x="1487" y="323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9" name="Line 1102"/>
                <p:cNvSpPr>
                  <a:spLocks noChangeShapeType="1"/>
                </p:cNvSpPr>
                <p:nvPr/>
              </p:nvSpPr>
              <p:spPr bwMode="auto">
                <a:xfrm flipH="1">
                  <a:off x="1487" y="322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0" name="Freeform 1103"/>
                <p:cNvSpPr>
                  <a:spLocks/>
                </p:cNvSpPr>
                <p:nvPr/>
              </p:nvSpPr>
              <p:spPr bwMode="auto">
                <a:xfrm>
                  <a:off x="1434" y="3203"/>
                  <a:ext cx="29" cy="152"/>
                </a:xfrm>
                <a:custGeom>
                  <a:avLst/>
                  <a:gdLst>
                    <a:gd name="T0" fmla="*/ 0 w 57"/>
                    <a:gd name="T1" fmla="*/ 1 h 304"/>
                    <a:gd name="T2" fmla="*/ 1 w 57"/>
                    <a:gd name="T3" fmla="*/ 1 h 304"/>
                    <a:gd name="T4" fmla="*/ 1 w 57"/>
                    <a:gd name="T5" fmla="*/ 0 h 304"/>
                    <a:gd name="T6" fmla="*/ 1 w 57"/>
                    <a:gd name="T7" fmla="*/ 0 h 304"/>
                    <a:gd name="T8" fmla="*/ 0 w 57"/>
                    <a:gd name="T9" fmla="*/ 1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4"/>
                    <a:gd name="T17" fmla="*/ 57 w 57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4">
                      <a:moveTo>
                        <a:pt x="0" y="304"/>
                      </a:moveTo>
                      <a:lnTo>
                        <a:pt x="57" y="304"/>
                      </a:lnTo>
                      <a:lnTo>
                        <a:pt x="45" y="0"/>
                      </a:lnTo>
                      <a:lnTo>
                        <a:pt x="11" y="0"/>
                      </a:lnTo>
                      <a:lnTo>
                        <a:pt x="0" y="304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1" name="Line 1104"/>
                <p:cNvSpPr>
                  <a:spLocks noChangeShapeType="1"/>
                </p:cNvSpPr>
                <p:nvPr/>
              </p:nvSpPr>
              <p:spPr bwMode="auto">
                <a:xfrm>
                  <a:off x="1440" y="3209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2" name="Line 1105"/>
                <p:cNvSpPr>
                  <a:spLocks noChangeShapeType="1"/>
                </p:cNvSpPr>
                <p:nvPr/>
              </p:nvSpPr>
              <p:spPr bwMode="auto">
                <a:xfrm>
                  <a:off x="1440" y="3202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3" name="Rectangle 1106"/>
                <p:cNvSpPr>
                  <a:spLocks noChangeArrowheads="1"/>
                </p:cNvSpPr>
                <p:nvPr/>
              </p:nvSpPr>
              <p:spPr bwMode="auto">
                <a:xfrm>
                  <a:off x="1437" y="3202"/>
                  <a:ext cx="23" cy="7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4" name="Line 1107"/>
                <p:cNvSpPr>
                  <a:spLocks noChangeShapeType="1"/>
                </p:cNvSpPr>
                <p:nvPr/>
              </p:nvSpPr>
              <p:spPr bwMode="auto">
                <a:xfrm>
                  <a:off x="1455" y="3233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5" name="Line 1108"/>
                <p:cNvSpPr>
                  <a:spLocks noChangeShapeType="1"/>
                </p:cNvSpPr>
                <p:nvPr/>
              </p:nvSpPr>
              <p:spPr bwMode="auto">
                <a:xfrm>
                  <a:off x="1452" y="3294"/>
                  <a:ext cx="1" cy="4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6" name="Line 1109"/>
                <p:cNvSpPr>
                  <a:spLocks noChangeShapeType="1"/>
                </p:cNvSpPr>
                <p:nvPr/>
              </p:nvSpPr>
              <p:spPr bwMode="auto">
                <a:xfrm>
                  <a:off x="1452" y="3247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7" name="Line 1110"/>
                <p:cNvSpPr>
                  <a:spLocks noChangeShapeType="1"/>
                </p:cNvSpPr>
                <p:nvPr/>
              </p:nvSpPr>
              <p:spPr bwMode="auto">
                <a:xfrm>
                  <a:off x="1446" y="3263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8" name="Line 1111"/>
                <p:cNvSpPr>
                  <a:spLocks noChangeShapeType="1"/>
                </p:cNvSpPr>
                <p:nvPr/>
              </p:nvSpPr>
              <p:spPr bwMode="auto">
                <a:xfrm>
                  <a:off x="1447" y="324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9" name="Line 1112"/>
                <p:cNvSpPr>
                  <a:spLocks noChangeShapeType="1"/>
                </p:cNvSpPr>
                <p:nvPr/>
              </p:nvSpPr>
              <p:spPr bwMode="auto">
                <a:xfrm>
                  <a:off x="1452" y="322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0" name="Line 1113"/>
                <p:cNvSpPr>
                  <a:spLocks noChangeShapeType="1"/>
                </p:cNvSpPr>
                <p:nvPr/>
              </p:nvSpPr>
              <p:spPr bwMode="auto">
                <a:xfrm>
                  <a:off x="1452" y="331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1" name="Line 1114"/>
                <p:cNvSpPr>
                  <a:spLocks noChangeShapeType="1"/>
                </p:cNvSpPr>
                <p:nvPr/>
              </p:nvSpPr>
              <p:spPr bwMode="auto">
                <a:xfrm>
                  <a:off x="1449" y="3329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2" name="Line 1115"/>
                <p:cNvSpPr>
                  <a:spLocks noChangeShapeType="1"/>
                </p:cNvSpPr>
                <p:nvPr/>
              </p:nvSpPr>
              <p:spPr bwMode="auto">
                <a:xfrm>
                  <a:off x="1451" y="329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3" name="Line 1116"/>
                <p:cNvSpPr>
                  <a:spLocks noChangeShapeType="1"/>
                </p:cNvSpPr>
                <p:nvPr/>
              </p:nvSpPr>
              <p:spPr bwMode="auto">
                <a:xfrm>
                  <a:off x="1450" y="3269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4" name="Line 1117"/>
                <p:cNvSpPr>
                  <a:spLocks noChangeShapeType="1"/>
                </p:cNvSpPr>
                <p:nvPr/>
              </p:nvSpPr>
              <p:spPr bwMode="auto">
                <a:xfrm>
                  <a:off x="1454" y="3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5" name="Line 1118"/>
                <p:cNvSpPr>
                  <a:spLocks noChangeShapeType="1"/>
                </p:cNvSpPr>
                <p:nvPr/>
              </p:nvSpPr>
              <p:spPr bwMode="auto">
                <a:xfrm>
                  <a:off x="1450" y="3332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6" name="Line 1119"/>
                <p:cNvSpPr>
                  <a:spLocks noChangeShapeType="1"/>
                </p:cNvSpPr>
                <p:nvPr/>
              </p:nvSpPr>
              <p:spPr bwMode="auto">
                <a:xfrm>
                  <a:off x="1451" y="3254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7" name="Line 1120"/>
                <p:cNvSpPr>
                  <a:spLocks noChangeShapeType="1"/>
                </p:cNvSpPr>
                <p:nvPr/>
              </p:nvSpPr>
              <p:spPr bwMode="auto">
                <a:xfrm flipH="1">
                  <a:off x="1451" y="323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8" name="Line 1121"/>
                <p:cNvSpPr>
                  <a:spLocks noChangeShapeType="1"/>
                </p:cNvSpPr>
                <p:nvPr/>
              </p:nvSpPr>
              <p:spPr bwMode="auto">
                <a:xfrm flipH="1">
                  <a:off x="1451" y="322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9" name="Freeform 1122"/>
                <p:cNvSpPr>
                  <a:spLocks/>
                </p:cNvSpPr>
                <p:nvPr/>
              </p:nvSpPr>
              <p:spPr bwMode="auto">
                <a:xfrm>
                  <a:off x="1398" y="3203"/>
                  <a:ext cx="29" cy="152"/>
                </a:xfrm>
                <a:custGeom>
                  <a:avLst/>
                  <a:gdLst>
                    <a:gd name="T0" fmla="*/ 0 w 57"/>
                    <a:gd name="T1" fmla="*/ 1 h 304"/>
                    <a:gd name="T2" fmla="*/ 1 w 57"/>
                    <a:gd name="T3" fmla="*/ 1 h 304"/>
                    <a:gd name="T4" fmla="*/ 1 w 57"/>
                    <a:gd name="T5" fmla="*/ 0 h 304"/>
                    <a:gd name="T6" fmla="*/ 1 w 57"/>
                    <a:gd name="T7" fmla="*/ 0 h 304"/>
                    <a:gd name="T8" fmla="*/ 0 w 57"/>
                    <a:gd name="T9" fmla="*/ 1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4"/>
                    <a:gd name="T17" fmla="*/ 57 w 57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4">
                      <a:moveTo>
                        <a:pt x="0" y="304"/>
                      </a:moveTo>
                      <a:lnTo>
                        <a:pt x="57" y="304"/>
                      </a:lnTo>
                      <a:lnTo>
                        <a:pt x="44" y="0"/>
                      </a:lnTo>
                      <a:lnTo>
                        <a:pt x="11" y="0"/>
                      </a:lnTo>
                      <a:lnTo>
                        <a:pt x="0" y="304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0" name="Line 1123"/>
                <p:cNvSpPr>
                  <a:spLocks noChangeShapeType="1"/>
                </p:cNvSpPr>
                <p:nvPr/>
              </p:nvSpPr>
              <p:spPr bwMode="auto">
                <a:xfrm>
                  <a:off x="1405" y="3209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1" name="Line 1124"/>
                <p:cNvSpPr>
                  <a:spLocks noChangeShapeType="1"/>
                </p:cNvSpPr>
                <p:nvPr/>
              </p:nvSpPr>
              <p:spPr bwMode="auto">
                <a:xfrm>
                  <a:off x="1404" y="3202"/>
                  <a:ext cx="9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2" name="Rectangle 1125"/>
                <p:cNvSpPr>
                  <a:spLocks noChangeArrowheads="1"/>
                </p:cNvSpPr>
                <p:nvPr/>
              </p:nvSpPr>
              <p:spPr bwMode="auto">
                <a:xfrm>
                  <a:off x="1401" y="3202"/>
                  <a:ext cx="22" cy="7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3" name="Line 1126"/>
                <p:cNvSpPr>
                  <a:spLocks noChangeShapeType="1"/>
                </p:cNvSpPr>
                <p:nvPr/>
              </p:nvSpPr>
              <p:spPr bwMode="auto">
                <a:xfrm>
                  <a:off x="1419" y="3233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4" name="Line 1127"/>
                <p:cNvSpPr>
                  <a:spLocks noChangeShapeType="1"/>
                </p:cNvSpPr>
                <p:nvPr/>
              </p:nvSpPr>
              <p:spPr bwMode="auto">
                <a:xfrm>
                  <a:off x="1416" y="3294"/>
                  <a:ext cx="1" cy="4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5" name="Line 1128"/>
                <p:cNvSpPr>
                  <a:spLocks noChangeShapeType="1"/>
                </p:cNvSpPr>
                <p:nvPr/>
              </p:nvSpPr>
              <p:spPr bwMode="auto">
                <a:xfrm>
                  <a:off x="1416" y="3247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6" name="Line 1129"/>
                <p:cNvSpPr>
                  <a:spLocks noChangeShapeType="1"/>
                </p:cNvSpPr>
                <p:nvPr/>
              </p:nvSpPr>
              <p:spPr bwMode="auto">
                <a:xfrm>
                  <a:off x="1410" y="3263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7" name="Line 1130"/>
                <p:cNvSpPr>
                  <a:spLocks noChangeShapeType="1"/>
                </p:cNvSpPr>
                <p:nvPr/>
              </p:nvSpPr>
              <p:spPr bwMode="auto">
                <a:xfrm>
                  <a:off x="1410" y="324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8" name="Line 1131"/>
                <p:cNvSpPr>
                  <a:spLocks noChangeShapeType="1"/>
                </p:cNvSpPr>
                <p:nvPr/>
              </p:nvSpPr>
              <p:spPr bwMode="auto">
                <a:xfrm>
                  <a:off x="1416" y="322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9" name="Line 1132"/>
                <p:cNvSpPr>
                  <a:spLocks noChangeShapeType="1"/>
                </p:cNvSpPr>
                <p:nvPr/>
              </p:nvSpPr>
              <p:spPr bwMode="auto">
                <a:xfrm>
                  <a:off x="1417" y="331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0" name="Line 1133"/>
                <p:cNvSpPr>
                  <a:spLocks noChangeShapeType="1"/>
                </p:cNvSpPr>
                <p:nvPr/>
              </p:nvSpPr>
              <p:spPr bwMode="auto">
                <a:xfrm>
                  <a:off x="1413" y="3329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1" name="Line 1134"/>
                <p:cNvSpPr>
                  <a:spLocks noChangeShapeType="1"/>
                </p:cNvSpPr>
                <p:nvPr/>
              </p:nvSpPr>
              <p:spPr bwMode="auto">
                <a:xfrm>
                  <a:off x="1414" y="329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2" name="Line 1135"/>
                <p:cNvSpPr>
                  <a:spLocks noChangeShapeType="1"/>
                </p:cNvSpPr>
                <p:nvPr/>
              </p:nvSpPr>
              <p:spPr bwMode="auto">
                <a:xfrm>
                  <a:off x="1414" y="3269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3" name="Line 1136"/>
                <p:cNvSpPr>
                  <a:spLocks noChangeShapeType="1"/>
                </p:cNvSpPr>
                <p:nvPr/>
              </p:nvSpPr>
              <p:spPr bwMode="auto">
                <a:xfrm>
                  <a:off x="1418" y="3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4" name="Line 1137"/>
                <p:cNvSpPr>
                  <a:spLocks noChangeShapeType="1"/>
                </p:cNvSpPr>
                <p:nvPr/>
              </p:nvSpPr>
              <p:spPr bwMode="auto">
                <a:xfrm>
                  <a:off x="1414" y="3332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5" name="Line 1138"/>
                <p:cNvSpPr>
                  <a:spLocks noChangeShapeType="1"/>
                </p:cNvSpPr>
                <p:nvPr/>
              </p:nvSpPr>
              <p:spPr bwMode="auto">
                <a:xfrm>
                  <a:off x="1414" y="325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6" name="Line 1139"/>
                <p:cNvSpPr>
                  <a:spLocks noChangeShapeType="1"/>
                </p:cNvSpPr>
                <p:nvPr/>
              </p:nvSpPr>
              <p:spPr bwMode="auto">
                <a:xfrm flipH="1">
                  <a:off x="1415" y="323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7" name="Line 1140"/>
                <p:cNvSpPr>
                  <a:spLocks noChangeShapeType="1"/>
                </p:cNvSpPr>
                <p:nvPr/>
              </p:nvSpPr>
              <p:spPr bwMode="auto">
                <a:xfrm flipH="1">
                  <a:off x="1414" y="322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8" name="Freeform 1141"/>
                <p:cNvSpPr>
                  <a:spLocks/>
                </p:cNvSpPr>
                <p:nvPr/>
              </p:nvSpPr>
              <p:spPr bwMode="auto">
                <a:xfrm>
                  <a:off x="1072" y="3343"/>
                  <a:ext cx="699" cy="111"/>
                </a:xfrm>
                <a:custGeom>
                  <a:avLst/>
                  <a:gdLst>
                    <a:gd name="T0" fmla="*/ 0 w 1399"/>
                    <a:gd name="T1" fmla="*/ 1 h 222"/>
                    <a:gd name="T2" fmla="*/ 0 w 1399"/>
                    <a:gd name="T3" fmla="*/ 0 h 222"/>
                    <a:gd name="T4" fmla="*/ 0 w 1399"/>
                    <a:gd name="T5" fmla="*/ 0 h 222"/>
                    <a:gd name="T6" fmla="*/ 0 w 1399"/>
                    <a:gd name="T7" fmla="*/ 0 h 222"/>
                    <a:gd name="T8" fmla="*/ 0 w 1399"/>
                    <a:gd name="T9" fmla="*/ 0 h 222"/>
                    <a:gd name="T10" fmla="*/ 0 w 1399"/>
                    <a:gd name="T11" fmla="*/ 0 h 222"/>
                    <a:gd name="T12" fmla="*/ 0 w 1399"/>
                    <a:gd name="T13" fmla="*/ 0 h 222"/>
                    <a:gd name="T14" fmla="*/ 0 w 1399"/>
                    <a:gd name="T15" fmla="*/ 0 h 222"/>
                    <a:gd name="T16" fmla="*/ 0 w 1399"/>
                    <a:gd name="T17" fmla="*/ 1 h 222"/>
                    <a:gd name="T18" fmla="*/ 0 w 1399"/>
                    <a:gd name="T19" fmla="*/ 1 h 222"/>
                    <a:gd name="T20" fmla="*/ 0 w 1399"/>
                    <a:gd name="T21" fmla="*/ 1 h 222"/>
                    <a:gd name="T22" fmla="*/ 0 w 1399"/>
                    <a:gd name="T23" fmla="*/ 1 h 22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222"/>
                    <a:gd name="T38" fmla="*/ 1399 w 1399"/>
                    <a:gd name="T39" fmla="*/ 222 h 22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222">
                      <a:moveTo>
                        <a:pt x="0" y="146"/>
                      </a:moveTo>
                      <a:lnTo>
                        <a:pt x="175" y="0"/>
                      </a:lnTo>
                      <a:lnTo>
                        <a:pt x="349" y="0"/>
                      </a:lnTo>
                      <a:lnTo>
                        <a:pt x="524" y="0"/>
                      </a:lnTo>
                      <a:lnTo>
                        <a:pt x="699" y="0"/>
                      </a:lnTo>
                      <a:lnTo>
                        <a:pt x="874" y="0"/>
                      </a:lnTo>
                      <a:lnTo>
                        <a:pt x="1047" y="0"/>
                      </a:lnTo>
                      <a:lnTo>
                        <a:pt x="1222" y="0"/>
                      </a:lnTo>
                      <a:lnTo>
                        <a:pt x="1399" y="136"/>
                      </a:lnTo>
                      <a:lnTo>
                        <a:pt x="1399" y="222"/>
                      </a:lnTo>
                      <a:lnTo>
                        <a:pt x="0" y="222"/>
                      </a:lnTo>
                      <a:lnTo>
                        <a:pt x="0" y="14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9" name="Freeform 1142"/>
                <p:cNvSpPr>
                  <a:spLocks/>
                </p:cNvSpPr>
                <p:nvPr/>
              </p:nvSpPr>
              <p:spPr bwMode="auto">
                <a:xfrm>
                  <a:off x="1072" y="3343"/>
                  <a:ext cx="699" cy="201"/>
                </a:xfrm>
                <a:custGeom>
                  <a:avLst/>
                  <a:gdLst>
                    <a:gd name="T0" fmla="*/ 0 w 1399"/>
                    <a:gd name="T1" fmla="*/ 1 h 402"/>
                    <a:gd name="T2" fmla="*/ 0 w 1399"/>
                    <a:gd name="T3" fmla="*/ 0 h 402"/>
                    <a:gd name="T4" fmla="*/ 0 w 1399"/>
                    <a:gd name="T5" fmla="*/ 1 h 402"/>
                    <a:gd name="T6" fmla="*/ 0 w 1399"/>
                    <a:gd name="T7" fmla="*/ 0 h 402"/>
                    <a:gd name="T8" fmla="*/ 0 w 1399"/>
                    <a:gd name="T9" fmla="*/ 1 h 402"/>
                    <a:gd name="T10" fmla="*/ 0 w 1399"/>
                    <a:gd name="T11" fmla="*/ 0 h 402"/>
                    <a:gd name="T12" fmla="*/ 0 w 1399"/>
                    <a:gd name="T13" fmla="*/ 1 h 402"/>
                    <a:gd name="T14" fmla="*/ 0 w 1399"/>
                    <a:gd name="T15" fmla="*/ 0 h 402"/>
                    <a:gd name="T16" fmla="*/ 0 w 1399"/>
                    <a:gd name="T17" fmla="*/ 1 h 402"/>
                    <a:gd name="T18" fmla="*/ 0 w 1399"/>
                    <a:gd name="T19" fmla="*/ 1 h 402"/>
                    <a:gd name="T20" fmla="*/ 0 w 1399"/>
                    <a:gd name="T21" fmla="*/ 1 h 402"/>
                    <a:gd name="T22" fmla="*/ 0 w 1399"/>
                    <a:gd name="T23" fmla="*/ 1 h 4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402"/>
                    <a:gd name="T38" fmla="*/ 1399 w 1399"/>
                    <a:gd name="T39" fmla="*/ 402 h 4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402">
                      <a:moveTo>
                        <a:pt x="0" y="120"/>
                      </a:moveTo>
                      <a:lnTo>
                        <a:pt x="175" y="0"/>
                      </a:lnTo>
                      <a:lnTo>
                        <a:pt x="349" y="125"/>
                      </a:lnTo>
                      <a:lnTo>
                        <a:pt x="524" y="0"/>
                      </a:lnTo>
                      <a:lnTo>
                        <a:pt x="699" y="125"/>
                      </a:lnTo>
                      <a:lnTo>
                        <a:pt x="874" y="0"/>
                      </a:lnTo>
                      <a:lnTo>
                        <a:pt x="1047" y="125"/>
                      </a:lnTo>
                      <a:lnTo>
                        <a:pt x="1222" y="0"/>
                      </a:lnTo>
                      <a:lnTo>
                        <a:pt x="1399" y="120"/>
                      </a:lnTo>
                      <a:lnTo>
                        <a:pt x="1399" y="402"/>
                      </a:lnTo>
                      <a:lnTo>
                        <a:pt x="0" y="402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FF14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0" name="Rectangle 1143"/>
                <p:cNvSpPr>
                  <a:spLocks noChangeArrowheads="1"/>
                </p:cNvSpPr>
                <p:nvPr/>
              </p:nvSpPr>
              <p:spPr bwMode="auto">
                <a:xfrm>
                  <a:off x="1670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1" name="Rectangle 1144"/>
                <p:cNvSpPr>
                  <a:spLocks noChangeArrowheads="1"/>
                </p:cNvSpPr>
                <p:nvPr/>
              </p:nvSpPr>
              <p:spPr bwMode="auto">
                <a:xfrm>
                  <a:off x="1673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2" name="Rectangle 1145"/>
                <p:cNvSpPr>
                  <a:spLocks noChangeArrowheads="1"/>
                </p:cNvSpPr>
                <p:nvPr/>
              </p:nvSpPr>
              <p:spPr bwMode="auto">
                <a:xfrm>
                  <a:off x="1687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3" name="Rectangle 1146"/>
                <p:cNvSpPr>
                  <a:spLocks noChangeArrowheads="1"/>
                </p:cNvSpPr>
                <p:nvPr/>
              </p:nvSpPr>
              <p:spPr bwMode="auto">
                <a:xfrm>
                  <a:off x="1689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4" name="Rectangle 1147"/>
                <p:cNvSpPr>
                  <a:spLocks noChangeArrowheads="1"/>
                </p:cNvSpPr>
                <p:nvPr/>
              </p:nvSpPr>
              <p:spPr bwMode="auto">
                <a:xfrm>
                  <a:off x="1670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5" name="Rectangle 1148"/>
                <p:cNvSpPr>
                  <a:spLocks noChangeArrowheads="1"/>
                </p:cNvSpPr>
                <p:nvPr/>
              </p:nvSpPr>
              <p:spPr bwMode="auto">
                <a:xfrm>
                  <a:off x="1673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6" name="Rectangle 1149"/>
                <p:cNvSpPr>
                  <a:spLocks noChangeArrowheads="1"/>
                </p:cNvSpPr>
                <p:nvPr/>
              </p:nvSpPr>
              <p:spPr bwMode="auto">
                <a:xfrm>
                  <a:off x="1687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7" name="Rectangle 1150"/>
                <p:cNvSpPr>
                  <a:spLocks noChangeArrowheads="1"/>
                </p:cNvSpPr>
                <p:nvPr/>
              </p:nvSpPr>
              <p:spPr bwMode="auto">
                <a:xfrm>
                  <a:off x="1689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8" name="Rectangle 1151"/>
                <p:cNvSpPr>
                  <a:spLocks noChangeArrowheads="1"/>
                </p:cNvSpPr>
                <p:nvPr/>
              </p:nvSpPr>
              <p:spPr bwMode="auto">
                <a:xfrm>
                  <a:off x="1498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9" name="Rectangle 1152"/>
                <p:cNvSpPr>
                  <a:spLocks noChangeArrowheads="1"/>
                </p:cNvSpPr>
                <p:nvPr/>
              </p:nvSpPr>
              <p:spPr bwMode="auto">
                <a:xfrm>
                  <a:off x="1500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0" name="Rectangle 1153"/>
                <p:cNvSpPr>
                  <a:spLocks noChangeArrowheads="1"/>
                </p:cNvSpPr>
                <p:nvPr/>
              </p:nvSpPr>
              <p:spPr bwMode="auto">
                <a:xfrm>
                  <a:off x="1514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1" name="Rectangle 1154"/>
                <p:cNvSpPr>
                  <a:spLocks noChangeArrowheads="1"/>
                </p:cNvSpPr>
                <p:nvPr/>
              </p:nvSpPr>
              <p:spPr bwMode="auto">
                <a:xfrm>
                  <a:off x="1517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2" name="Rectangle 1155"/>
                <p:cNvSpPr>
                  <a:spLocks noChangeArrowheads="1"/>
                </p:cNvSpPr>
                <p:nvPr/>
              </p:nvSpPr>
              <p:spPr bwMode="auto">
                <a:xfrm>
                  <a:off x="1498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3" name="Rectangle 1156"/>
                <p:cNvSpPr>
                  <a:spLocks noChangeArrowheads="1"/>
                </p:cNvSpPr>
                <p:nvPr/>
              </p:nvSpPr>
              <p:spPr bwMode="auto">
                <a:xfrm>
                  <a:off x="1500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4" name="Rectangle 1157"/>
                <p:cNvSpPr>
                  <a:spLocks noChangeArrowheads="1"/>
                </p:cNvSpPr>
                <p:nvPr/>
              </p:nvSpPr>
              <p:spPr bwMode="auto">
                <a:xfrm>
                  <a:off x="1514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5" name="Rectangle 1158"/>
                <p:cNvSpPr>
                  <a:spLocks noChangeArrowheads="1"/>
                </p:cNvSpPr>
                <p:nvPr/>
              </p:nvSpPr>
              <p:spPr bwMode="auto">
                <a:xfrm>
                  <a:off x="1517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6" name="Rectangle 1159"/>
                <p:cNvSpPr>
                  <a:spLocks noChangeArrowheads="1"/>
                </p:cNvSpPr>
                <p:nvPr/>
              </p:nvSpPr>
              <p:spPr bwMode="auto">
                <a:xfrm>
                  <a:off x="1322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7" name="Rectangle 1160"/>
                <p:cNvSpPr>
                  <a:spLocks noChangeArrowheads="1"/>
                </p:cNvSpPr>
                <p:nvPr/>
              </p:nvSpPr>
              <p:spPr bwMode="auto">
                <a:xfrm>
                  <a:off x="1324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8" name="Rectangle 1161"/>
                <p:cNvSpPr>
                  <a:spLocks noChangeArrowheads="1"/>
                </p:cNvSpPr>
                <p:nvPr/>
              </p:nvSpPr>
              <p:spPr bwMode="auto">
                <a:xfrm>
                  <a:off x="1339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9" name="Rectangle 1162"/>
                <p:cNvSpPr>
                  <a:spLocks noChangeArrowheads="1"/>
                </p:cNvSpPr>
                <p:nvPr/>
              </p:nvSpPr>
              <p:spPr bwMode="auto">
                <a:xfrm>
                  <a:off x="1341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0" name="Rectangle 1163"/>
                <p:cNvSpPr>
                  <a:spLocks noChangeArrowheads="1"/>
                </p:cNvSpPr>
                <p:nvPr/>
              </p:nvSpPr>
              <p:spPr bwMode="auto">
                <a:xfrm>
                  <a:off x="1322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1" name="Rectangle 1164"/>
                <p:cNvSpPr>
                  <a:spLocks noChangeArrowheads="1"/>
                </p:cNvSpPr>
                <p:nvPr/>
              </p:nvSpPr>
              <p:spPr bwMode="auto">
                <a:xfrm>
                  <a:off x="1324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2" name="Rectangle 1165"/>
                <p:cNvSpPr>
                  <a:spLocks noChangeArrowheads="1"/>
                </p:cNvSpPr>
                <p:nvPr/>
              </p:nvSpPr>
              <p:spPr bwMode="auto">
                <a:xfrm>
                  <a:off x="1339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3" name="Rectangle 1166"/>
                <p:cNvSpPr>
                  <a:spLocks noChangeArrowheads="1"/>
                </p:cNvSpPr>
                <p:nvPr/>
              </p:nvSpPr>
              <p:spPr bwMode="auto">
                <a:xfrm>
                  <a:off x="1341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4" name="Rectangle 1167"/>
                <p:cNvSpPr>
                  <a:spLocks noChangeArrowheads="1"/>
                </p:cNvSpPr>
                <p:nvPr/>
              </p:nvSpPr>
              <p:spPr bwMode="auto">
                <a:xfrm>
                  <a:off x="1150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5" name="Rectangle 1168"/>
                <p:cNvSpPr>
                  <a:spLocks noChangeArrowheads="1"/>
                </p:cNvSpPr>
                <p:nvPr/>
              </p:nvSpPr>
              <p:spPr bwMode="auto">
                <a:xfrm>
                  <a:off x="1152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6" name="Rectangle 1169"/>
                <p:cNvSpPr>
                  <a:spLocks noChangeArrowheads="1"/>
                </p:cNvSpPr>
                <p:nvPr/>
              </p:nvSpPr>
              <p:spPr bwMode="auto">
                <a:xfrm>
                  <a:off x="1167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7" name="Rectangle 1170"/>
                <p:cNvSpPr>
                  <a:spLocks noChangeArrowheads="1"/>
                </p:cNvSpPr>
                <p:nvPr/>
              </p:nvSpPr>
              <p:spPr bwMode="auto">
                <a:xfrm>
                  <a:off x="1169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8" name="Rectangle 1171"/>
                <p:cNvSpPr>
                  <a:spLocks noChangeArrowheads="1"/>
                </p:cNvSpPr>
                <p:nvPr/>
              </p:nvSpPr>
              <p:spPr bwMode="auto">
                <a:xfrm>
                  <a:off x="1150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9" name="Rectangle 1172"/>
                <p:cNvSpPr>
                  <a:spLocks noChangeArrowheads="1"/>
                </p:cNvSpPr>
                <p:nvPr/>
              </p:nvSpPr>
              <p:spPr bwMode="auto">
                <a:xfrm>
                  <a:off x="1152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70" name="Rectangle 1173"/>
                <p:cNvSpPr>
                  <a:spLocks noChangeArrowheads="1"/>
                </p:cNvSpPr>
                <p:nvPr/>
              </p:nvSpPr>
              <p:spPr bwMode="auto">
                <a:xfrm>
                  <a:off x="1167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559" name="Rectangle 1174"/>
              <p:cNvSpPr>
                <a:spLocks noChangeArrowheads="1"/>
              </p:cNvSpPr>
              <p:nvPr/>
            </p:nvSpPr>
            <p:spPr bwMode="auto">
              <a:xfrm>
                <a:off x="1169" y="3478"/>
                <a:ext cx="5" cy="19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0" name="Freeform 1175"/>
              <p:cNvSpPr>
                <a:spLocks/>
              </p:cNvSpPr>
              <p:nvPr/>
            </p:nvSpPr>
            <p:spPr bwMode="auto">
              <a:xfrm>
                <a:off x="1161" y="3344"/>
                <a:ext cx="96" cy="62"/>
              </a:xfrm>
              <a:custGeom>
                <a:avLst/>
                <a:gdLst>
                  <a:gd name="T0" fmla="*/ 1 w 191"/>
                  <a:gd name="T1" fmla="*/ 1 h 122"/>
                  <a:gd name="T2" fmla="*/ 1 w 191"/>
                  <a:gd name="T3" fmla="*/ 1 h 122"/>
                  <a:gd name="T4" fmla="*/ 1 w 191"/>
                  <a:gd name="T5" fmla="*/ 1 h 122"/>
                  <a:gd name="T6" fmla="*/ 0 w 191"/>
                  <a:gd name="T7" fmla="*/ 0 h 122"/>
                  <a:gd name="T8" fmla="*/ 1 w 191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2"/>
                  <a:gd name="T17" fmla="*/ 191 w 191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2">
                    <a:moveTo>
                      <a:pt x="171" y="122"/>
                    </a:moveTo>
                    <a:lnTo>
                      <a:pt x="191" y="63"/>
                    </a:lnTo>
                    <a:lnTo>
                      <a:pt x="171" y="36"/>
                    </a:lnTo>
                    <a:lnTo>
                      <a:pt x="0" y="0"/>
                    </a:lnTo>
                    <a:lnTo>
                      <a:pt x="171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1" name="Freeform 1176"/>
              <p:cNvSpPr>
                <a:spLocks/>
              </p:cNvSpPr>
              <p:nvPr/>
            </p:nvSpPr>
            <p:spPr bwMode="auto">
              <a:xfrm>
                <a:off x="1512" y="3344"/>
                <a:ext cx="95" cy="62"/>
              </a:xfrm>
              <a:custGeom>
                <a:avLst/>
                <a:gdLst>
                  <a:gd name="T0" fmla="*/ 1 w 189"/>
                  <a:gd name="T1" fmla="*/ 1 h 122"/>
                  <a:gd name="T2" fmla="*/ 1 w 189"/>
                  <a:gd name="T3" fmla="*/ 1 h 122"/>
                  <a:gd name="T4" fmla="*/ 1 w 189"/>
                  <a:gd name="T5" fmla="*/ 1 h 122"/>
                  <a:gd name="T6" fmla="*/ 0 w 189"/>
                  <a:gd name="T7" fmla="*/ 0 h 122"/>
                  <a:gd name="T8" fmla="*/ 1 w 189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22"/>
                  <a:gd name="T17" fmla="*/ 189 w 189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22">
                    <a:moveTo>
                      <a:pt x="169" y="122"/>
                    </a:moveTo>
                    <a:lnTo>
                      <a:pt x="189" y="63"/>
                    </a:lnTo>
                    <a:lnTo>
                      <a:pt x="169" y="36"/>
                    </a:lnTo>
                    <a:lnTo>
                      <a:pt x="0" y="0"/>
                    </a:lnTo>
                    <a:lnTo>
                      <a:pt x="169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2" name="Freeform 1177"/>
              <p:cNvSpPr>
                <a:spLocks/>
              </p:cNvSpPr>
              <p:nvPr/>
            </p:nvSpPr>
            <p:spPr bwMode="auto">
              <a:xfrm>
                <a:off x="1335" y="3344"/>
                <a:ext cx="97" cy="62"/>
              </a:xfrm>
              <a:custGeom>
                <a:avLst/>
                <a:gdLst>
                  <a:gd name="T0" fmla="*/ 1 w 194"/>
                  <a:gd name="T1" fmla="*/ 1 h 124"/>
                  <a:gd name="T2" fmla="*/ 1 w 194"/>
                  <a:gd name="T3" fmla="*/ 1 h 124"/>
                  <a:gd name="T4" fmla="*/ 1 w 194"/>
                  <a:gd name="T5" fmla="*/ 1 h 124"/>
                  <a:gd name="T6" fmla="*/ 0 w 194"/>
                  <a:gd name="T7" fmla="*/ 0 h 124"/>
                  <a:gd name="T8" fmla="*/ 1 w 194"/>
                  <a:gd name="T9" fmla="*/ 1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24"/>
                  <a:gd name="T17" fmla="*/ 194 w 194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24">
                    <a:moveTo>
                      <a:pt x="172" y="124"/>
                    </a:moveTo>
                    <a:lnTo>
                      <a:pt x="194" y="65"/>
                    </a:lnTo>
                    <a:lnTo>
                      <a:pt x="172" y="38"/>
                    </a:lnTo>
                    <a:lnTo>
                      <a:pt x="0" y="0"/>
                    </a:lnTo>
                    <a:lnTo>
                      <a:pt x="172" y="124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3" name="Line 1178"/>
              <p:cNvSpPr>
                <a:spLocks noChangeShapeType="1"/>
              </p:cNvSpPr>
              <p:nvPr/>
            </p:nvSpPr>
            <p:spPr bwMode="auto">
              <a:xfrm flipV="1">
                <a:off x="1246" y="3342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4" name="Line 1179"/>
              <p:cNvSpPr>
                <a:spLocks noChangeShapeType="1"/>
              </p:cNvSpPr>
              <p:nvPr/>
            </p:nvSpPr>
            <p:spPr bwMode="auto">
              <a:xfrm flipV="1">
                <a:off x="1596" y="3342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5" name="Line 1180"/>
              <p:cNvSpPr>
                <a:spLocks noChangeShapeType="1"/>
              </p:cNvSpPr>
              <p:nvPr/>
            </p:nvSpPr>
            <p:spPr bwMode="auto">
              <a:xfrm flipV="1">
                <a:off x="1421" y="3342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6" name="Rectangle 1181"/>
              <p:cNvSpPr>
                <a:spLocks noChangeArrowheads="1"/>
              </p:cNvSpPr>
              <p:nvPr/>
            </p:nvSpPr>
            <p:spPr bwMode="auto">
              <a:xfrm>
                <a:off x="1071" y="3541"/>
                <a:ext cx="704" cy="14"/>
              </a:xfrm>
              <a:prstGeom prst="rect">
                <a:avLst/>
              </a:prstGeom>
              <a:solidFill>
                <a:srgbClr val="FF000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7" name="Freeform 1182"/>
              <p:cNvSpPr>
                <a:spLocks/>
              </p:cNvSpPr>
              <p:nvPr/>
            </p:nvSpPr>
            <p:spPr bwMode="auto">
              <a:xfrm>
                <a:off x="1250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3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8" name="Freeform 1183"/>
              <p:cNvSpPr>
                <a:spLocks/>
              </p:cNvSpPr>
              <p:nvPr/>
            </p:nvSpPr>
            <p:spPr bwMode="auto">
              <a:xfrm>
                <a:off x="1425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3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9" name="Freeform 1184"/>
              <p:cNvSpPr>
                <a:spLocks/>
              </p:cNvSpPr>
              <p:nvPr/>
            </p:nvSpPr>
            <p:spPr bwMode="auto">
              <a:xfrm>
                <a:off x="1602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3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70" name="Freeform 1185"/>
              <p:cNvSpPr>
                <a:spLocks/>
              </p:cNvSpPr>
              <p:nvPr/>
            </p:nvSpPr>
            <p:spPr bwMode="auto">
              <a:xfrm>
                <a:off x="1076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1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2531" name="Text Box 1186"/>
          <p:cNvSpPr txBox="1">
            <a:spLocks noChangeArrowheads="1"/>
          </p:cNvSpPr>
          <p:nvPr/>
        </p:nvSpPr>
        <p:spPr bwMode="auto">
          <a:xfrm>
            <a:off x="1877768" y="152400"/>
            <a:ext cx="789671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703 Manufacturing:</a:t>
            </a:r>
          </a:p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Routing from Multiple Points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3517" y="1600200"/>
            <a:ext cx="633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i="1" dirty="0">
                <a:solidFill>
                  <a:srgbClr val="FF0000"/>
                </a:solidFill>
              </a:rPr>
              <a:t>also called the demand allocation model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64462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325933" y="3505200"/>
          <a:ext cx="7512049" cy="236019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27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29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9065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Plant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Production/Transportation Cost to Market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Capacity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Atlanta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Boston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Chicago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Denver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Omaha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Portland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Baltimore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1675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400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685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1630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1160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2800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18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Chayenne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1460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1940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970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495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1200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24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Salt Lake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1925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2400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1425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500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950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800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27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Memphis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380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1355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543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1045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665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2321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22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Wichita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922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1646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700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508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311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1797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31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Demand/Mo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8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14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6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7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1858335"/>
            <a:ext cx="80439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A set of plants (suppliers) and markets (customers)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400" dirty="0">
              <a:solidFill>
                <a:srgbClr val="009900"/>
              </a:solidFill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US" sz="2000" dirty="0">
                <a:solidFill>
                  <a:srgbClr val="00B0F0"/>
                </a:solidFill>
              </a:rPr>
              <a:t>Each supplier has capacity limits, prod. Cost</a:t>
            </a:r>
          </a:p>
          <a:p>
            <a:pPr marL="800100" lvl="1" indent="-342900">
              <a:buFont typeface="Wingdings" pitchFamily="2" charset="2"/>
              <a:buChar char="q"/>
            </a:pPr>
            <a:endParaRPr lang="en-US" sz="400" dirty="0">
              <a:solidFill>
                <a:srgbClr val="00B0F0"/>
              </a:solidFill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US" sz="2000" dirty="0">
                <a:solidFill>
                  <a:srgbClr val="00B0F0"/>
                </a:solidFill>
              </a:rPr>
              <a:t>Each market has known demand</a:t>
            </a:r>
          </a:p>
          <a:p>
            <a:pPr marL="800100" lvl="1" indent="-342900">
              <a:buFont typeface="Wingdings" pitchFamily="2" charset="2"/>
              <a:buChar char="q"/>
            </a:pPr>
            <a:endParaRPr lang="en-US" sz="400" dirty="0">
              <a:solidFill>
                <a:srgbClr val="00B0F0"/>
              </a:solidFill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US" sz="2000" dirty="0">
                <a:solidFill>
                  <a:srgbClr val="00B0F0"/>
                </a:solidFill>
              </a:rPr>
              <a:t>Transportation cost plant to market</a:t>
            </a:r>
          </a:p>
        </p:txBody>
      </p:sp>
      <p:sp>
        <p:nvSpPr>
          <p:cNvPr id="1177" name="TextBox 1176"/>
          <p:cNvSpPr txBox="1"/>
          <p:nvPr/>
        </p:nvSpPr>
        <p:spPr>
          <a:xfrm>
            <a:off x="2438400" y="6096000"/>
            <a:ext cx="6553397" cy="52322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Which plant will serve which market?</a:t>
            </a:r>
          </a:p>
        </p:txBody>
      </p:sp>
      <p:sp>
        <p:nvSpPr>
          <p:cNvPr id="6" name="Text Box 1186"/>
          <p:cNvSpPr txBox="1">
            <a:spLocks noChangeArrowheads="1"/>
          </p:cNvSpPr>
          <p:nvPr/>
        </p:nvSpPr>
        <p:spPr bwMode="auto">
          <a:xfrm>
            <a:off x="1877768" y="152400"/>
            <a:ext cx="789671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703 Manufacturing:</a:t>
            </a:r>
          </a:p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Routing from Multiple Points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17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117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609600"/>
            <a:ext cx="7772400" cy="1447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What Did we do?</a:t>
            </a:r>
            <a:br>
              <a:rPr lang="en-US" sz="3600" b="1" dirty="0">
                <a:solidFill>
                  <a:srgbClr val="0000CC"/>
                </a:solidFill>
              </a:rPr>
            </a:br>
            <a:br>
              <a:rPr lang="en-US" sz="800" b="1" dirty="0">
                <a:solidFill>
                  <a:srgbClr val="0000CC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The Demand Allocation Model</a:t>
            </a:r>
          </a:p>
        </p:txBody>
      </p:sp>
      <p:sp>
        <p:nvSpPr>
          <p:cNvPr id="1320965" name="Rectangle 5"/>
          <p:cNvSpPr>
            <a:spLocks noChangeArrowheads="1"/>
          </p:cNvSpPr>
          <p:nvPr/>
        </p:nvSpPr>
        <p:spPr bwMode="auto">
          <a:xfrm>
            <a:off x="2057400" y="2057400"/>
            <a:ext cx="7696200" cy="10668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dirty="0">
                <a:solidFill>
                  <a:srgbClr val="C00000"/>
                </a:solidFill>
              </a:rPr>
              <a:t>Which market is served by which plant?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dirty="0">
                <a:solidFill>
                  <a:srgbClr val="C00000"/>
                </a:solidFill>
              </a:rPr>
              <a:t>Which supply sources are used by a customer?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62000" y="3657600"/>
            <a:ext cx="8153400" cy="2514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9900"/>
                </a:solidFill>
              </a:rPr>
              <a:t>Minimize {Total production &amp; transportation cost}</a:t>
            </a:r>
          </a:p>
          <a:p>
            <a:pPr>
              <a:defRPr/>
            </a:pPr>
            <a:endParaRPr lang="en-US" dirty="0">
              <a:solidFill>
                <a:srgbClr val="009900"/>
              </a:solidFill>
            </a:endParaRPr>
          </a:p>
          <a:p>
            <a:pPr>
              <a:defRPr/>
            </a:pPr>
            <a:r>
              <a:rPr lang="en-US" u="sng" dirty="0">
                <a:solidFill>
                  <a:srgbClr val="009900"/>
                </a:solidFill>
              </a:rPr>
              <a:t>Subject to</a:t>
            </a:r>
            <a:r>
              <a:rPr lang="en-US" dirty="0">
                <a:solidFill>
                  <a:srgbClr val="009900"/>
                </a:solidFill>
              </a:rPr>
              <a:t>: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sz="2200" dirty="0">
                <a:solidFill>
                  <a:srgbClr val="00B0F0"/>
                </a:solidFill>
              </a:rPr>
              <a:t>Shipment to a market must equal its demand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sz="2200" dirty="0">
                <a:solidFill>
                  <a:srgbClr val="00B0F0"/>
                </a:solidFill>
              </a:rPr>
              <a:t>Shipment from a plant cannot exceed its capacity</a:t>
            </a:r>
            <a:endParaRPr lang="en-US" sz="2200" dirty="0">
              <a:solidFill>
                <a:srgbClr val="00B0F0"/>
              </a:solidFill>
              <a:sym typeface="Symbol"/>
            </a:endParaRPr>
          </a:p>
          <a:p>
            <a:pPr marL="914400" lvl="1" indent="-457200">
              <a:buFontTx/>
              <a:buAutoNum type="arabicPeriod"/>
              <a:defRPr/>
            </a:pPr>
            <a:r>
              <a:rPr lang="en-US" sz="2200" dirty="0">
                <a:solidFill>
                  <a:srgbClr val="00B0F0"/>
                </a:solidFill>
                <a:sym typeface="Symbol"/>
              </a:rPr>
              <a:t>Shipment cannot be negative</a:t>
            </a:r>
            <a:endParaRPr lang="en-US" sz="2200" dirty="0">
              <a:solidFill>
                <a:srgbClr val="00B0F0"/>
              </a:solidFill>
            </a:endParaRPr>
          </a:p>
          <a:p>
            <a:pPr>
              <a:defRPr/>
            </a:pPr>
            <a:endParaRPr lang="en-US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141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09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09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2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2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65" grpId="0" build="p" animBg="1" autoUpdateAnimBg="0"/>
      <p:bldP spid="8" grpId="0" build="p" bldLvl="5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362200" y="2667000"/>
            <a:ext cx="7391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800" i="1" dirty="0">
                <a:solidFill>
                  <a:srgbClr val="FF0000"/>
                </a:solidFill>
              </a:rPr>
              <a:t>What if there is a fixed cost of running a plant? </a:t>
            </a:r>
          </a:p>
        </p:txBody>
      </p:sp>
    </p:spTree>
    <p:extLst>
      <p:ext uri="{BB962C8B-B14F-4D97-AF65-F5344CB8AC3E}">
        <p14:creationId xmlns:p14="http://schemas.microsoft.com/office/powerpoint/2010/main" val="35038316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1186"/>
          <p:cNvSpPr txBox="1">
            <a:spLocks noChangeArrowheads="1"/>
          </p:cNvSpPr>
          <p:nvPr/>
        </p:nvSpPr>
        <p:spPr bwMode="auto">
          <a:xfrm>
            <a:off x="2894558" y="381000"/>
            <a:ext cx="632564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Routing from Multiple </a:t>
            </a:r>
          </a:p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Points with Fixed Cost</a:t>
            </a:r>
            <a:endParaRPr lang="en-US" sz="3200" dirty="0">
              <a:solidFill>
                <a:srgbClr val="0000CC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52600" y="2438400"/>
          <a:ext cx="7435652" cy="236019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27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66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9065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Plant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Production/Transportation Cost to Market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Capacity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Atlanta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Boston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Chicago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Denver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Omaha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Portland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Baltimore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1675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400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685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1630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1160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2800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18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Chayenne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1460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1940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970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495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1200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24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Salt Lake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1925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2400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1425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500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950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800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27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Memphis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380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1355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543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1045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665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2321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22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Wichita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922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1646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700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508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311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1797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31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Demand/Mo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8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14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6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7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220200" y="2438401"/>
          <a:ext cx="1257300" cy="209609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Fixed Cost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7650</a:t>
                      </a:r>
                      <a:endParaRPr lang="en-US" sz="1600" b="1" i="0" u="none" strike="noStrike" dirty="0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3500</a:t>
                      </a:r>
                      <a:endParaRPr lang="en-US" sz="1600" b="1" i="0" u="none" strike="noStrike" dirty="0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5000</a:t>
                      </a:r>
                      <a:endParaRPr lang="en-US" sz="1600" b="1" i="0" u="none" strike="noStrike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4100</a:t>
                      </a:r>
                      <a:endParaRPr lang="en-US" sz="1600" b="1" i="0" u="none" strike="noStrike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2200</a:t>
                      </a:r>
                      <a:endParaRPr lang="en-US" sz="1600" b="1" i="0" u="none" strike="noStrike" dirty="0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38400" y="6096000"/>
            <a:ext cx="6553397" cy="52322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Which plant will serve which market?</a:t>
            </a:r>
          </a:p>
        </p:txBody>
      </p:sp>
    </p:spTree>
    <p:extLst>
      <p:ext uri="{BB962C8B-B14F-4D97-AF65-F5344CB8AC3E}">
        <p14:creationId xmlns:p14="http://schemas.microsoft.com/office/powerpoint/2010/main" val="37651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4343400"/>
            <a:ext cx="8839200" cy="762000"/>
          </a:xfrm>
          <a:prstGeom prst="rect">
            <a:avLst/>
          </a:prstGeom>
          <a:solidFill>
            <a:srgbClr val="99FF33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62000" y="2438401"/>
            <a:ext cx="7315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Mode/Service selection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A50021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Private fleet planning</a:t>
            </a:r>
          </a:p>
          <a:p>
            <a:pPr lvl="1" eaLnBrk="0" hangingPunct="0">
              <a:defRPr/>
            </a:pPr>
            <a:endParaRPr lang="en-US" sz="14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Routing from multiple points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2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Vehicle routing and scheduling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Freight consolidation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892314"/>
            <a:ext cx="77642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0000CC"/>
                </a:solidFill>
              </a:rPr>
              <a:t>Outline: Transportation Models</a:t>
            </a:r>
            <a:endParaRPr lang="en-US" sz="2800" dirty="0">
              <a:solidFill>
                <a:srgbClr val="0000CC"/>
              </a:solidFill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393215"/>
              </p:ext>
            </p:extLst>
          </p:nvPr>
        </p:nvGraphicFramePr>
        <p:xfrm>
          <a:off x="457200" y="23510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0" name="Clip" r:id="rId3" imgW="528390" imgH="772019" progId="">
                  <p:embed/>
                </p:oleObj>
              </mc:Choice>
              <mc:Fallback>
                <p:oleObj name="Clip" r:id="rId3" imgW="528390" imgH="772019" progId="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510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252269"/>
              </p:ext>
            </p:extLst>
          </p:nvPr>
        </p:nvGraphicFramePr>
        <p:xfrm>
          <a:off x="762000" y="3789293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01" name="Clip" r:id="rId5" imgW="528390" imgH="772019" progId="">
                  <p:embed/>
                </p:oleObj>
              </mc:Choice>
              <mc:Fallback>
                <p:oleObj name="Clip" r:id="rId5" imgW="528390" imgH="772019" progId="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789293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541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362201" y="838200"/>
            <a:ext cx="7102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4400" dirty="0">
                <a:solidFill>
                  <a:srgbClr val="0000CC"/>
                </a:solidFill>
              </a:rPr>
              <a:t>Routing Decisions</a:t>
            </a:r>
            <a:endParaRPr lang="en-US" altLang="en-US" sz="3200" dirty="0">
              <a:solidFill>
                <a:srgbClr val="0000CC"/>
              </a:solidFill>
            </a:endParaRPr>
          </a:p>
        </p:txBody>
      </p:sp>
      <p:sp>
        <p:nvSpPr>
          <p:cNvPr id="85" name="Rectangle 3"/>
          <p:cNvSpPr txBox="1">
            <a:spLocks noChangeArrowheads="1"/>
          </p:cNvSpPr>
          <p:nvPr/>
        </p:nvSpPr>
        <p:spPr bwMode="auto">
          <a:xfrm>
            <a:off x="990600" y="1916043"/>
            <a:ext cx="10744200" cy="3341757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7" tIns="44450" rIns="90487" bIns="44450"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2800" kern="0" dirty="0">
                <a:solidFill>
                  <a:srgbClr val="009900"/>
                </a:solidFill>
              </a:rPr>
              <a:t> Depot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kern="0" dirty="0"/>
              <a:t>Hub or base of all vehicles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kern="0" dirty="0"/>
              <a:t>Vehicles start and end a day at the depot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kern="0" dirty="0"/>
              <a:t>Vehicles could be of same or different size/capacity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kern="0" dirty="0"/>
              <a:t>Scheduled delivery/pickup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sz="1200" kern="0" dirty="0"/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en-US" sz="2800" kern="0" dirty="0">
                <a:solidFill>
                  <a:srgbClr val="009900"/>
                </a:solidFill>
              </a:rPr>
              <a:t> Objective: minimize total distance travelled by all vehicles</a:t>
            </a:r>
          </a:p>
          <a:p>
            <a:pPr>
              <a:spcBef>
                <a:spcPct val="20000"/>
              </a:spcBef>
              <a:defRPr/>
            </a:pPr>
            <a:endParaRPr lang="en-US" kern="0" dirty="0"/>
          </a:p>
        </p:txBody>
      </p:sp>
      <p:sp>
        <p:nvSpPr>
          <p:cNvPr id="2" name="TextBox 1"/>
          <p:cNvSpPr txBox="1"/>
          <p:nvPr/>
        </p:nvSpPr>
        <p:spPr>
          <a:xfrm>
            <a:off x="3026268" y="6019800"/>
            <a:ext cx="577433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</a:rPr>
              <a:t>What are good rules for routing?</a:t>
            </a:r>
          </a:p>
        </p:txBody>
      </p:sp>
    </p:spTree>
    <p:extLst>
      <p:ext uri="{BB962C8B-B14F-4D97-AF65-F5344CB8AC3E}">
        <p14:creationId xmlns:p14="http://schemas.microsoft.com/office/powerpoint/2010/main" val="378886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build="p" bldLvl="5" autoUpdateAnimBg="0"/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422526" y="381001"/>
            <a:ext cx="76358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Practical Guidelines for</a:t>
            </a:r>
          </a:p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Good Routing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381000" y="2205335"/>
            <a:ext cx="1120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344488" algn="l"/>
              </a:tabLst>
            </a:pPr>
            <a:r>
              <a:rPr lang="en-US" dirty="0">
                <a:solidFill>
                  <a:srgbClr val="009900"/>
                </a:solidFill>
              </a:rPr>
              <a:t>1. </a:t>
            </a:r>
            <a:r>
              <a:rPr lang="en-US" i="1" u="sng" dirty="0">
                <a:solidFill>
                  <a:srgbClr val="009900"/>
                </a:solidFill>
              </a:rPr>
              <a:t>Load trucks with stop volumes that are in closest proximity to each other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810001" y="6248400"/>
            <a:ext cx="16367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>
                <a:solidFill>
                  <a:srgbClr val="FF0000"/>
                </a:solidFill>
              </a:rPr>
              <a:t>(a) Weak clustering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333875" y="5946775"/>
            <a:ext cx="40876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b="0">
                <a:solidFill>
                  <a:srgbClr val="000000"/>
                </a:solidFill>
              </a:rPr>
              <a:t>Depot</a:t>
            </a:r>
            <a:endParaRPr lang="en-US" b="0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705601" y="6207125"/>
            <a:ext cx="16986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>
                <a:solidFill>
                  <a:srgbClr val="009900"/>
                </a:solidFill>
              </a:rPr>
              <a:t>(b) Better clustering</a:t>
            </a:r>
            <a:endParaRPr lang="en-US" sz="2800">
              <a:solidFill>
                <a:srgbClr val="009900"/>
              </a:solidFill>
            </a:endParaRPr>
          </a:p>
        </p:txBody>
      </p:sp>
      <p:grpSp>
        <p:nvGrpSpPr>
          <p:cNvPr id="24583" name="Group 7"/>
          <p:cNvGrpSpPr>
            <a:grpSpLocks/>
          </p:cNvGrpSpPr>
          <p:nvPr/>
        </p:nvGrpSpPr>
        <p:grpSpPr bwMode="auto">
          <a:xfrm>
            <a:off x="3303588" y="3074988"/>
            <a:ext cx="5688012" cy="3003550"/>
            <a:chOff x="1250" y="1825"/>
            <a:chExt cx="3583" cy="1892"/>
          </a:xfrm>
        </p:grpSpPr>
        <p:sp>
          <p:nvSpPr>
            <p:cNvPr id="24584" name="Oval 8"/>
            <p:cNvSpPr>
              <a:spLocks noChangeArrowheads="1"/>
            </p:cNvSpPr>
            <p:nvPr/>
          </p:nvSpPr>
          <p:spPr bwMode="auto">
            <a:xfrm>
              <a:off x="3073" y="2709"/>
              <a:ext cx="1760" cy="7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5" name="Oval 9"/>
            <p:cNvSpPr>
              <a:spLocks noChangeArrowheads="1"/>
            </p:cNvSpPr>
            <p:nvPr/>
          </p:nvSpPr>
          <p:spPr bwMode="auto">
            <a:xfrm>
              <a:off x="3073" y="1825"/>
              <a:ext cx="1760" cy="7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6" name="Oval 10"/>
            <p:cNvSpPr>
              <a:spLocks noChangeArrowheads="1"/>
            </p:cNvSpPr>
            <p:nvPr/>
          </p:nvSpPr>
          <p:spPr bwMode="auto">
            <a:xfrm>
              <a:off x="2031" y="1825"/>
              <a:ext cx="816" cy="1769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7" name="Oval 11"/>
            <p:cNvSpPr>
              <a:spLocks noChangeArrowheads="1"/>
            </p:cNvSpPr>
            <p:nvPr/>
          </p:nvSpPr>
          <p:spPr bwMode="auto">
            <a:xfrm>
              <a:off x="1250" y="1825"/>
              <a:ext cx="815" cy="1769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8" name="Oval 12"/>
            <p:cNvSpPr>
              <a:spLocks noChangeArrowheads="1"/>
            </p:cNvSpPr>
            <p:nvPr/>
          </p:nvSpPr>
          <p:spPr bwMode="auto">
            <a:xfrm>
              <a:off x="1420" y="2022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9" name="Oval 13"/>
            <p:cNvSpPr>
              <a:spLocks noChangeArrowheads="1"/>
            </p:cNvSpPr>
            <p:nvPr/>
          </p:nvSpPr>
          <p:spPr bwMode="auto">
            <a:xfrm>
              <a:off x="1843" y="2120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0" name="Oval 14"/>
            <p:cNvSpPr>
              <a:spLocks noChangeArrowheads="1"/>
            </p:cNvSpPr>
            <p:nvPr/>
          </p:nvSpPr>
          <p:spPr bwMode="auto">
            <a:xfrm>
              <a:off x="1908" y="2284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1" name="Oval 15"/>
            <p:cNvSpPr>
              <a:spLocks noChangeArrowheads="1"/>
            </p:cNvSpPr>
            <p:nvPr/>
          </p:nvSpPr>
          <p:spPr bwMode="auto">
            <a:xfrm>
              <a:off x="1322" y="2316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2" name="Oval 16"/>
            <p:cNvSpPr>
              <a:spLocks noChangeArrowheads="1"/>
            </p:cNvSpPr>
            <p:nvPr/>
          </p:nvSpPr>
          <p:spPr bwMode="auto">
            <a:xfrm>
              <a:off x="1420" y="3004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3" name="Oval 17"/>
            <p:cNvSpPr>
              <a:spLocks noChangeArrowheads="1"/>
            </p:cNvSpPr>
            <p:nvPr/>
          </p:nvSpPr>
          <p:spPr bwMode="auto">
            <a:xfrm>
              <a:off x="1843" y="3069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Oval 18"/>
            <p:cNvSpPr>
              <a:spLocks noChangeArrowheads="1"/>
            </p:cNvSpPr>
            <p:nvPr/>
          </p:nvSpPr>
          <p:spPr bwMode="auto">
            <a:xfrm>
              <a:off x="1387" y="3266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5" name="Oval 19"/>
            <p:cNvSpPr>
              <a:spLocks noChangeArrowheads="1"/>
            </p:cNvSpPr>
            <p:nvPr/>
          </p:nvSpPr>
          <p:spPr bwMode="auto">
            <a:xfrm>
              <a:off x="2168" y="2120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6" name="Oval 20"/>
            <p:cNvSpPr>
              <a:spLocks noChangeArrowheads="1"/>
            </p:cNvSpPr>
            <p:nvPr/>
          </p:nvSpPr>
          <p:spPr bwMode="auto">
            <a:xfrm>
              <a:off x="2233" y="2316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7" name="Oval 21"/>
            <p:cNvSpPr>
              <a:spLocks noChangeArrowheads="1"/>
            </p:cNvSpPr>
            <p:nvPr/>
          </p:nvSpPr>
          <p:spPr bwMode="auto">
            <a:xfrm>
              <a:off x="2461" y="2120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8" name="Oval 22"/>
            <p:cNvSpPr>
              <a:spLocks noChangeArrowheads="1"/>
            </p:cNvSpPr>
            <p:nvPr/>
          </p:nvSpPr>
          <p:spPr bwMode="auto">
            <a:xfrm>
              <a:off x="2657" y="2349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Oval 23"/>
            <p:cNvSpPr>
              <a:spLocks noChangeArrowheads="1"/>
            </p:cNvSpPr>
            <p:nvPr/>
          </p:nvSpPr>
          <p:spPr bwMode="auto">
            <a:xfrm>
              <a:off x="2592" y="3037"/>
              <a:ext cx="66" cy="66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0" name="Oval 24"/>
            <p:cNvSpPr>
              <a:spLocks noChangeArrowheads="1"/>
            </p:cNvSpPr>
            <p:nvPr/>
          </p:nvSpPr>
          <p:spPr bwMode="auto">
            <a:xfrm>
              <a:off x="2526" y="3233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1" name="Oval 25"/>
            <p:cNvSpPr>
              <a:spLocks noChangeArrowheads="1"/>
            </p:cNvSpPr>
            <p:nvPr/>
          </p:nvSpPr>
          <p:spPr bwMode="auto">
            <a:xfrm>
              <a:off x="2299" y="3069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2" name="Rectangle 26"/>
            <p:cNvSpPr>
              <a:spLocks noChangeArrowheads="1"/>
            </p:cNvSpPr>
            <p:nvPr/>
          </p:nvSpPr>
          <p:spPr bwMode="auto">
            <a:xfrm>
              <a:off x="1966" y="3495"/>
              <a:ext cx="132" cy="132"/>
            </a:xfrm>
            <a:prstGeom prst="rect">
              <a:avLst/>
            </a:prstGeom>
            <a:solidFill>
              <a:srgbClr val="FFFFFF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3" name="Rectangle 27"/>
            <p:cNvSpPr>
              <a:spLocks noChangeArrowheads="1"/>
            </p:cNvSpPr>
            <p:nvPr/>
          </p:nvSpPr>
          <p:spPr bwMode="auto">
            <a:xfrm>
              <a:off x="1997" y="3503"/>
              <a:ext cx="7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 b="0">
                  <a:solidFill>
                    <a:srgbClr val="000000"/>
                  </a:solidFill>
                </a:rPr>
                <a:t>D</a:t>
              </a:r>
              <a:endParaRPr lang="en-US" b="0"/>
            </a:p>
          </p:txBody>
        </p:sp>
        <p:sp>
          <p:nvSpPr>
            <p:cNvPr id="24604" name="Oval 28"/>
            <p:cNvSpPr>
              <a:spLocks noChangeArrowheads="1"/>
            </p:cNvSpPr>
            <p:nvPr/>
          </p:nvSpPr>
          <p:spPr bwMode="auto">
            <a:xfrm>
              <a:off x="3308" y="1989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5" name="Oval 29"/>
            <p:cNvSpPr>
              <a:spLocks noChangeArrowheads="1"/>
            </p:cNvSpPr>
            <p:nvPr/>
          </p:nvSpPr>
          <p:spPr bwMode="auto">
            <a:xfrm>
              <a:off x="3731" y="2087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6" name="Oval 30"/>
            <p:cNvSpPr>
              <a:spLocks noChangeArrowheads="1"/>
            </p:cNvSpPr>
            <p:nvPr/>
          </p:nvSpPr>
          <p:spPr bwMode="auto">
            <a:xfrm>
              <a:off x="3796" y="2251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7" name="Oval 31"/>
            <p:cNvSpPr>
              <a:spLocks noChangeArrowheads="1"/>
            </p:cNvSpPr>
            <p:nvPr/>
          </p:nvSpPr>
          <p:spPr bwMode="auto">
            <a:xfrm>
              <a:off x="3210" y="2284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8" name="Oval 32"/>
            <p:cNvSpPr>
              <a:spLocks noChangeArrowheads="1"/>
            </p:cNvSpPr>
            <p:nvPr/>
          </p:nvSpPr>
          <p:spPr bwMode="auto">
            <a:xfrm>
              <a:off x="3308" y="2971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09" name="Oval 33"/>
            <p:cNvSpPr>
              <a:spLocks noChangeArrowheads="1"/>
            </p:cNvSpPr>
            <p:nvPr/>
          </p:nvSpPr>
          <p:spPr bwMode="auto">
            <a:xfrm>
              <a:off x="3731" y="3037"/>
              <a:ext cx="67" cy="66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0" name="Oval 34"/>
            <p:cNvSpPr>
              <a:spLocks noChangeArrowheads="1"/>
            </p:cNvSpPr>
            <p:nvPr/>
          </p:nvSpPr>
          <p:spPr bwMode="auto">
            <a:xfrm>
              <a:off x="3275" y="3233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1" name="Oval 35"/>
            <p:cNvSpPr>
              <a:spLocks noChangeArrowheads="1"/>
            </p:cNvSpPr>
            <p:nvPr/>
          </p:nvSpPr>
          <p:spPr bwMode="auto">
            <a:xfrm>
              <a:off x="4057" y="2087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2" name="Oval 36"/>
            <p:cNvSpPr>
              <a:spLocks noChangeArrowheads="1"/>
            </p:cNvSpPr>
            <p:nvPr/>
          </p:nvSpPr>
          <p:spPr bwMode="auto">
            <a:xfrm>
              <a:off x="4122" y="2284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3" name="Oval 37"/>
            <p:cNvSpPr>
              <a:spLocks noChangeArrowheads="1"/>
            </p:cNvSpPr>
            <p:nvPr/>
          </p:nvSpPr>
          <p:spPr bwMode="auto">
            <a:xfrm>
              <a:off x="4350" y="2087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4" name="Oval 38"/>
            <p:cNvSpPr>
              <a:spLocks noChangeArrowheads="1"/>
            </p:cNvSpPr>
            <p:nvPr/>
          </p:nvSpPr>
          <p:spPr bwMode="auto">
            <a:xfrm>
              <a:off x="4545" y="2316"/>
              <a:ext cx="67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5" name="Oval 39"/>
            <p:cNvSpPr>
              <a:spLocks noChangeArrowheads="1"/>
            </p:cNvSpPr>
            <p:nvPr/>
          </p:nvSpPr>
          <p:spPr bwMode="auto">
            <a:xfrm>
              <a:off x="4480" y="3004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Oval 40"/>
            <p:cNvSpPr>
              <a:spLocks noChangeArrowheads="1"/>
            </p:cNvSpPr>
            <p:nvPr/>
          </p:nvSpPr>
          <p:spPr bwMode="auto">
            <a:xfrm>
              <a:off x="4415" y="3200"/>
              <a:ext cx="66" cy="67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17" name="Oval 41"/>
            <p:cNvSpPr>
              <a:spLocks noChangeArrowheads="1"/>
            </p:cNvSpPr>
            <p:nvPr/>
          </p:nvSpPr>
          <p:spPr bwMode="auto">
            <a:xfrm>
              <a:off x="4187" y="3037"/>
              <a:ext cx="66" cy="66"/>
            </a:xfrm>
            <a:prstGeom prst="ellipse">
              <a:avLst/>
            </a:prstGeom>
            <a:solidFill>
              <a:schemeClr val="tx1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618" name="Group 42"/>
            <p:cNvGrpSpPr>
              <a:grpSpLocks/>
            </p:cNvGrpSpPr>
            <p:nvPr/>
          </p:nvGrpSpPr>
          <p:grpSpPr bwMode="auto">
            <a:xfrm>
              <a:off x="3787" y="3462"/>
              <a:ext cx="257" cy="255"/>
              <a:chOff x="3787" y="3462"/>
              <a:chExt cx="257" cy="255"/>
            </a:xfrm>
          </p:grpSpPr>
          <p:sp>
            <p:nvSpPr>
              <p:cNvPr id="24658" name="Rectangle 43"/>
              <p:cNvSpPr>
                <a:spLocks noChangeArrowheads="1"/>
              </p:cNvSpPr>
              <p:nvPr/>
            </p:nvSpPr>
            <p:spPr bwMode="auto">
              <a:xfrm>
                <a:off x="3855" y="3462"/>
                <a:ext cx="131" cy="132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59" name="Rectangle 44"/>
              <p:cNvSpPr>
                <a:spLocks noChangeArrowheads="1"/>
              </p:cNvSpPr>
              <p:nvPr/>
            </p:nvSpPr>
            <p:spPr bwMode="auto">
              <a:xfrm>
                <a:off x="3885" y="3470"/>
                <a:ext cx="70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200" b="0">
                    <a:solidFill>
                      <a:srgbClr val="000000"/>
                    </a:solidFill>
                  </a:rPr>
                  <a:t>D</a:t>
                </a:r>
                <a:endParaRPr lang="en-US" b="0"/>
              </a:p>
            </p:txBody>
          </p:sp>
          <p:sp>
            <p:nvSpPr>
              <p:cNvPr id="24660" name="Rectangle 45"/>
              <p:cNvSpPr>
                <a:spLocks noChangeArrowheads="1"/>
              </p:cNvSpPr>
              <p:nvPr/>
            </p:nvSpPr>
            <p:spPr bwMode="auto">
              <a:xfrm>
                <a:off x="3787" y="3601"/>
                <a:ext cx="257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200" b="0">
                    <a:solidFill>
                      <a:srgbClr val="000000"/>
                    </a:solidFill>
                  </a:rPr>
                  <a:t>Depot</a:t>
                </a:r>
                <a:endParaRPr lang="en-US" b="0"/>
              </a:p>
            </p:txBody>
          </p:sp>
        </p:grpSp>
        <p:sp>
          <p:nvSpPr>
            <p:cNvPr id="24619" name="Rectangle 46"/>
            <p:cNvSpPr>
              <a:spLocks noChangeArrowheads="1"/>
            </p:cNvSpPr>
            <p:nvPr/>
          </p:nvSpPr>
          <p:spPr bwMode="auto">
            <a:xfrm>
              <a:off x="1541" y="2488"/>
              <a:ext cx="247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 b="0">
                  <a:solidFill>
                    <a:srgbClr val="000000"/>
                  </a:solidFill>
                </a:rPr>
                <a:t>Stops</a:t>
              </a:r>
              <a:endParaRPr lang="en-US" b="0"/>
            </a:p>
          </p:txBody>
        </p:sp>
        <p:grpSp>
          <p:nvGrpSpPr>
            <p:cNvPr id="24620" name="Group 47"/>
            <p:cNvGrpSpPr>
              <a:grpSpLocks/>
            </p:cNvGrpSpPr>
            <p:nvPr/>
          </p:nvGrpSpPr>
          <p:grpSpPr bwMode="auto">
            <a:xfrm>
              <a:off x="1801" y="2346"/>
              <a:ext cx="131" cy="165"/>
              <a:chOff x="1801" y="2346"/>
              <a:chExt cx="131" cy="165"/>
            </a:xfrm>
          </p:grpSpPr>
          <p:sp>
            <p:nvSpPr>
              <p:cNvPr id="24656" name="Line 48"/>
              <p:cNvSpPr>
                <a:spLocks noChangeShapeType="1"/>
              </p:cNvSpPr>
              <p:nvPr/>
            </p:nvSpPr>
            <p:spPr bwMode="auto">
              <a:xfrm flipV="1">
                <a:off x="1801" y="2388"/>
                <a:ext cx="97" cy="12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57" name="Freeform 49"/>
              <p:cNvSpPr>
                <a:spLocks/>
              </p:cNvSpPr>
              <p:nvPr/>
            </p:nvSpPr>
            <p:spPr bwMode="auto">
              <a:xfrm>
                <a:off x="1863" y="2346"/>
                <a:ext cx="69" cy="79"/>
              </a:xfrm>
              <a:custGeom>
                <a:avLst/>
                <a:gdLst>
                  <a:gd name="T0" fmla="*/ 1 w 137"/>
                  <a:gd name="T1" fmla="*/ 0 h 157"/>
                  <a:gd name="T2" fmla="*/ 0 w 137"/>
                  <a:gd name="T3" fmla="*/ 1 h 157"/>
                  <a:gd name="T4" fmla="*/ 1 w 137"/>
                  <a:gd name="T5" fmla="*/ 1 h 157"/>
                  <a:gd name="T6" fmla="*/ 1 w 137"/>
                  <a:gd name="T7" fmla="*/ 0 h 1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7"/>
                  <a:gd name="T13" fmla="*/ 0 h 157"/>
                  <a:gd name="T14" fmla="*/ 137 w 137"/>
                  <a:gd name="T15" fmla="*/ 157 h 1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7" h="157">
                    <a:moveTo>
                      <a:pt x="137" y="0"/>
                    </a:moveTo>
                    <a:lnTo>
                      <a:pt x="0" y="97"/>
                    </a:lnTo>
                    <a:lnTo>
                      <a:pt x="74" y="157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621" name="Group 50"/>
            <p:cNvGrpSpPr>
              <a:grpSpLocks/>
            </p:cNvGrpSpPr>
            <p:nvPr/>
          </p:nvGrpSpPr>
          <p:grpSpPr bwMode="auto">
            <a:xfrm>
              <a:off x="1379" y="2379"/>
              <a:ext cx="135" cy="137"/>
              <a:chOff x="1379" y="2379"/>
              <a:chExt cx="135" cy="137"/>
            </a:xfrm>
          </p:grpSpPr>
          <p:sp>
            <p:nvSpPr>
              <p:cNvPr id="24654" name="Line 51"/>
              <p:cNvSpPr>
                <a:spLocks noChangeShapeType="1"/>
              </p:cNvSpPr>
              <p:nvPr/>
            </p:nvSpPr>
            <p:spPr bwMode="auto">
              <a:xfrm flipH="1" flipV="1">
                <a:off x="1419" y="2421"/>
                <a:ext cx="95" cy="95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55" name="Freeform 52"/>
              <p:cNvSpPr>
                <a:spLocks/>
              </p:cNvSpPr>
              <p:nvPr/>
            </p:nvSpPr>
            <p:spPr bwMode="auto">
              <a:xfrm>
                <a:off x="1379" y="2379"/>
                <a:ext cx="74" cy="74"/>
              </a:xfrm>
              <a:custGeom>
                <a:avLst/>
                <a:gdLst>
                  <a:gd name="T0" fmla="*/ 0 w 148"/>
                  <a:gd name="T1" fmla="*/ 0 h 149"/>
                  <a:gd name="T2" fmla="*/ 1 w 148"/>
                  <a:gd name="T3" fmla="*/ 0 h 149"/>
                  <a:gd name="T4" fmla="*/ 1 w 148"/>
                  <a:gd name="T5" fmla="*/ 0 h 149"/>
                  <a:gd name="T6" fmla="*/ 0 w 148"/>
                  <a:gd name="T7" fmla="*/ 0 h 1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8"/>
                  <a:gd name="T13" fmla="*/ 0 h 149"/>
                  <a:gd name="T14" fmla="*/ 148 w 148"/>
                  <a:gd name="T15" fmla="*/ 149 h 1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8" h="149">
                    <a:moveTo>
                      <a:pt x="0" y="0"/>
                    </a:moveTo>
                    <a:lnTo>
                      <a:pt x="80" y="149"/>
                    </a:lnTo>
                    <a:lnTo>
                      <a:pt x="148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622" name="Line 53"/>
            <p:cNvSpPr>
              <a:spLocks noChangeShapeType="1"/>
            </p:cNvSpPr>
            <p:nvPr/>
          </p:nvSpPr>
          <p:spPr bwMode="auto">
            <a:xfrm flipV="1">
              <a:off x="2029" y="3295"/>
              <a:ext cx="494" cy="19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3" name="Line 54"/>
            <p:cNvSpPr>
              <a:spLocks noChangeShapeType="1"/>
            </p:cNvSpPr>
            <p:nvPr/>
          </p:nvSpPr>
          <p:spPr bwMode="auto">
            <a:xfrm flipV="1">
              <a:off x="2581" y="3100"/>
              <a:ext cx="33" cy="13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4" name="Line 55"/>
            <p:cNvSpPr>
              <a:spLocks noChangeShapeType="1"/>
            </p:cNvSpPr>
            <p:nvPr/>
          </p:nvSpPr>
          <p:spPr bwMode="auto">
            <a:xfrm flipV="1">
              <a:off x="2614" y="2413"/>
              <a:ext cx="65" cy="6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5" name="Line 56"/>
            <p:cNvSpPr>
              <a:spLocks noChangeShapeType="1"/>
            </p:cNvSpPr>
            <p:nvPr/>
          </p:nvSpPr>
          <p:spPr bwMode="auto">
            <a:xfrm flipH="1" flipV="1">
              <a:off x="2518" y="2184"/>
              <a:ext cx="168" cy="16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6" name="Line 57"/>
            <p:cNvSpPr>
              <a:spLocks noChangeShapeType="1"/>
            </p:cNvSpPr>
            <p:nvPr/>
          </p:nvSpPr>
          <p:spPr bwMode="auto">
            <a:xfrm flipH="1">
              <a:off x="2225" y="2151"/>
              <a:ext cx="23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7" name="Line 58"/>
            <p:cNvSpPr>
              <a:spLocks noChangeShapeType="1"/>
            </p:cNvSpPr>
            <p:nvPr/>
          </p:nvSpPr>
          <p:spPr bwMode="auto">
            <a:xfrm>
              <a:off x="2224" y="2183"/>
              <a:ext cx="34" cy="1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8" name="Line 59"/>
            <p:cNvSpPr>
              <a:spLocks noChangeShapeType="1"/>
            </p:cNvSpPr>
            <p:nvPr/>
          </p:nvSpPr>
          <p:spPr bwMode="auto">
            <a:xfrm>
              <a:off x="2257" y="2380"/>
              <a:ext cx="65" cy="69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9" name="Line 60"/>
            <p:cNvSpPr>
              <a:spLocks noChangeShapeType="1"/>
            </p:cNvSpPr>
            <p:nvPr/>
          </p:nvSpPr>
          <p:spPr bwMode="auto">
            <a:xfrm flipH="1">
              <a:off x="2029" y="3133"/>
              <a:ext cx="293" cy="36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0" name="Line 61"/>
            <p:cNvSpPr>
              <a:spLocks noChangeShapeType="1"/>
            </p:cNvSpPr>
            <p:nvPr/>
          </p:nvSpPr>
          <p:spPr bwMode="auto">
            <a:xfrm flipH="1" flipV="1">
              <a:off x="1900" y="3133"/>
              <a:ext cx="132" cy="36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1" name="Line 62"/>
            <p:cNvSpPr>
              <a:spLocks noChangeShapeType="1"/>
            </p:cNvSpPr>
            <p:nvPr/>
          </p:nvSpPr>
          <p:spPr bwMode="auto">
            <a:xfrm flipV="1">
              <a:off x="1865" y="2347"/>
              <a:ext cx="65" cy="7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2" name="Line 63"/>
            <p:cNvSpPr>
              <a:spLocks noChangeShapeType="1"/>
            </p:cNvSpPr>
            <p:nvPr/>
          </p:nvSpPr>
          <p:spPr bwMode="auto">
            <a:xfrm flipH="1" flipV="1">
              <a:off x="1900" y="2183"/>
              <a:ext cx="34" cy="10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3" name="Line 64"/>
            <p:cNvSpPr>
              <a:spLocks noChangeShapeType="1"/>
            </p:cNvSpPr>
            <p:nvPr/>
          </p:nvSpPr>
          <p:spPr bwMode="auto">
            <a:xfrm flipH="1" flipV="1">
              <a:off x="1476" y="2054"/>
              <a:ext cx="363" cy="9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4" name="Line 65"/>
            <p:cNvSpPr>
              <a:spLocks noChangeShapeType="1"/>
            </p:cNvSpPr>
            <p:nvPr/>
          </p:nvSpPr>
          <p:spPr bwMode="auto">
            <a:xfrm flipH="1">
              <a:off x="1357" y="2092"/>
              <a:ext cx="80" cy="23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5" name="Line 66"/>
            <p:cNvSpPr>
              <a:spLocks noChangeShapeType="1"/>
            </p:cNvSpPr>
            <p:nvPr/>
          </p:nvSpPr>
          <p:spPr bwMode="auto">
            <a:xfrm>
              <a:off x="1352" y="2387"/>
              <a:ext cx="98" cy="6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6" name="Line 67"/>
            <p:cNvSpPr>
              <a:spLocks noChangeShapeType="1"/>
            </p:cNvSpPr>
            <p:nvPr/>
          </p:nvSpPr>
          <p:spPr bwMode="auto">
            <a:xfrm flipH="1">
              <a:off x="1418" y="3074"/>
              <a:ext cx="26" cy="20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7" name="Line 68"/>
            <p:cNvSpPr>
              <a:spLocks noChangeShapeType="1"/>
            </p:cNvSpPr>
            <p:nvPr/>
          </p:nvSpPr>
          <p:spPr bwMode="auto">
            <a:xfrm>
              <a:off x="1443" y="3322"/>
              <a:ext cx="585" cy="17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8" name="Line 69"/>
            <p:cNvSpPr>
              <a:spLocks noChangeShapeType="1"/>
            </p:cNvSpPr>
            <p:nvPr/>
          </p:nvSpPr>
          <p:spPr bwMode="auto">
            <a:xfrm flipV="1">
              <a:off x="3911" y="3255"/>
              <a:ext cx="513" cy="2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39" name="Line 70"/>
            <p:cNvSpPr>
              <a:spLocks noChangeShapeType="1"/>
            </p:cNvSpPr>
            <p:nvPr/>
          </p:nvSpPr>
          <p:spPr bwMode="auto">
            <a:xfrm flipV="1">
              <a:off x="4462" y="3067"/>
              <a:ext cx="54" cy="1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0" name="Line 71"/>
            <p:cNvSpPr>
              <a:spLocks noChangeShapeType="1"/>
            </p:cNvSpPr>
            <p:nvPr/>
          </p:nvSpPr>
          <p:spPr bwMode="auto">
            <a:xfrm flipH="1">
              <a:off x="4250" y="3047"/>
              <a:ext cx="239" cy="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1" name="Line 72"/>
            <p:cNvSpPr>
              <a:spLocks noChangeShapeType="1"/>
            </p:cNvSpPr>
            <p:nvPr/>
          </p:nvSpPr>
          <p:spPr bwMode="auto">
            <a:xfrm flipH="1" flipV="1">
              <a:off x="3800" y="3068"/>
              <a:ext cx="390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2" name="Line 73"/>
            <p:cNvSpPr>
              <a:spLocks noChangeShapeType="1"/>
            </p:cNvSpPr>
            <p:nvPr/>
          </p:nvSpPr>
          <p:spPr bwMode="auto">
            <a:xfrm flipH="1" flipV="1">
              <a:off x="3371" y="3010"/>
              <a:ext cx="370" cy="6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3" name="Line 74"/>
            <p:cNvSpPr>
              <a:spLocks noChangeShapeType="1"/>
            </p:cNvSpPr>
            <p:nvPr/>
          </p:nvSpPr>
          <p:spPr bwMode="auto">
            <a:xfrm flipH="1">
              <a:off x="3312" y="3047"/>
              <a:ext cx="27" cy="18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4" name="Line 75"/>
            <p:cNvSpPr>
              <a:spLocks noChangeShapeType="1"/>
            </p:cNvSpPr>
            <p:nvPr/>
          </p:nvSpPr>
          <p:spPr bwMode="auto">
            <a:xfrm>
              <a:off x="3332" y="3289"/>
              <a:ext cx="591" cy="17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5" name="Line 76"/>
            <p:cNvSpPr>
              <a:spLocks noChangeShapeType="1"/>
            </p:cNvSpPr>
            <p:nvPr/>
          </p:nvSpPr>
          <p:spPr bwMode="auto">
            <a:xfrm flipV="1">
              <a:off x="3931" y="2380"/>
              <a:ext cx="624" cy="107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6" name="Line 77"/>
            <p:cNvSpPr>
              <a:spLocks noChangeShapeType="1"/>
            </p:cNvSpPr>
            <p:nvPr/>
          </p:nvSpPr>
          <p:spPr bwMode="auto">
            <a:xfrm flipH="1" flipV="1">
              <a:off x="4399" y="2151"/>
              <a:ext cx="175" cy="18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7" name="Line 78"/>
            <p:cNvSpPr>
              <a:spLocks noChangeShapeType="1"/>
            </p:cNvSpPr>
            <p:nvPr/>
          </p:nvSpPr>
          <p:spPr bwMode="auto">
            <a:xfrm flipH="1">
              <a:off x="4178" y="2151"/>
              <a:ext cx="182" cy="1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8" name="Line 79"/>
            <p:cNvSpPr>
              <a:spLocks noChangeShapeType="1"/>
            </p:cNvSpPr>
            <p:nvPr/>
          </p:nvSpPr>
          <p:spPr bwMode="auto">
            <a:xfrm flipH="1" flipV="1">
              <a:off x="4094" y="2151"/>
              <a:ext cx="61" cy="13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49" name="Line 80"/>
            <p:cNvSpPr>
              <a:spLocks noChangeShapeType="1"/>
            </p:cNvSpPr>
            <p:nvPr/>
          </p:nvSpPr>
          <p:spPr bwMode="auto">
            <a:xfrm flipH="1">
              <a:off x="3859" y="2144"/>
              <a:ext cx="215" cy="11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0" name="Line 81"/>
            <p:cNvSpPr>
              <a:spLocks noChangeShapeType="1"/>
            </p:cNvSpPr>
            <p:nvPr/>
          </p:nvSpPr>
          <p:spPr bwMode="auto">
            <a:xfrm flipH="1" flipV="1">
              <a:off x="3776" y="2144"/>
              <a:ext cx="40" cy="11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1" name="Line 82"/>
            <p:cNvSpPr>
              <a:spLocks noChangeShapeType="1"/>
            </p:cNvSpPr>
            <p:nvPr/>
          </p:nvSpPr>
          <p:spPr bwMode="auto">
            <a:xfrm flipH="1" flipV="1">
              <a:off x="3371" y="2034"/>
              <a:ext cx="370" cy="8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2" name="Line 83"/>
            <p:cNvSpPr>
              <a:spLocks noChangeShapeType="1"/>
            </p:cNvSpPr>
            <p:nvPr/>
          </p:nvSpPr>
          <p:spPr bwMode="auto">
            <a:xfrm flipH="1">
              <a:off x="3254" y="2059"/>
              <a:ext cx="79" cy="23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53" name="Line 84"/>
            <p:cNvSpPr>
              <a:spLocks noChangeShapeType="1"/>
            </p:cNvSpPr>
            <p:nvPr/>
          </p:nvSpPr>
          <p:spPr bwMode="auto">
            <a:xfrm>
              <a:off x="3254" y="2355"/>
              <a:ext cx="660" cy="111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62738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581401" y="663576"/>
            <a:ext cx="538961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Guidelines (Cont’d)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35000" y="1939925"/>
            <a:ext cx="104901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2. </a:t>
            </a:r>
            <a:r>
              <a:rPr lang="en-US" i="1" u="sng" dirty="0">
                <a:solidFill>
                  <a:srgbClr val="009900"/>
                </a:solidFill>
              </a:rPr>
              <a:t>Stops on different days should be arranged to produce tight clusters</a:t>
            </a:r>
            <a:endParaRPr lang="en-US" u="sng" dirty="0">
              <a:solidFill>
                <a:srgbClr val="009900"/>
              </a:solidFill>
            </a:endParaRPr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2463800" y="2854325"/>
            <a:ext cx="7213600" cy="3282950"/>
            <a:chOff x="824" y="1497"/>
            <a:chExt cx="4544" cy="2068"/>
          </a:xfrm>
        </p:grpSpPr>
        <p:grpSp>
          <p:nvGrpSpPr>
            <p:cNvPr id="25606" name="Group 5"/>
            <p:cNvGrpSpPr>
              <a:grpSpLocks/>
            </p:cNvGrpSpPr>
            <p:nvPr/>
          </p:nvGrpSpPr>
          <p:grpSpPr bwMode="auto">
            <a:xfrm>
              <a:off x="1536" y="1720"/>
              <a:ext cx="1077" cy="1156"/>
              <a:chOff x="1536" y="1720"/>
              <a:chExt cx="1077" cy="1156"/>
            </a:xfrm>
          </p:grpSpPr>
          <p:sp>
            <p:nvSpPr>
              <p:cNvPr id="25862" name="Freeform 6"/>
              <p:cNvSpPr>
                <a:spLocks/>
              </p:cNvSpPr>
              <p:nvPr/>
            </p:nvSpPr>
            <p:spPr bwMode="auto">
              <a:xfrm>
                <a:off x="1536" y="1720"/>
                <a:ext cx="1076" cy="1156"/>
              </a:xfrm>
              <a:custGeom>
                <a:avLst/>
                <a:gdLst>
                  <a:gd name="T0" fmla="*/ 1 w 2151"/>
                  <a:gd name="T1" fmla="*/ 0 h 2313"/>
                  <a:gd name="T2" fmla="*/ 1 w 2151"/>
                  <a:gd name="T3" fmla="*/ 0 h 2313"/>
                  <a:gd name="T4" fmla="*/ 1 w 2151"/>
                  <a:gd name="T5" fmla="*/ 0 h 2313"/>
                  <a:gd name="T6" fmla="*/ 1 w 2151"/>
                  <a:gd name="T7" fmla="*/ 0 h 2313"/>
                  <a:gd name="T8" fmla="*/ 1 w 2151"/>
                  <a:gd name="T9" fmla="*/ 0 h 2313"/>
                  <a:gd name="T10" fmla="*/ 1 w 2151"/>
                  <a:gd name="T11" fmla="*/ 0 h 2313"/>
                  <a:gd name="T12" fmla="*/ 0 w 2151"/>
                  <a:gd name="T13" fmla="*/ 0 h 2313"/>
                  <a:gd name="T14" fmla="*/ 1 w 2151"/>
                  <a:gd name="T15" fmla="*/ 0 h 2313"/>
                  <a:gd name="T16" fmla="*/ 1 w 2151"/>
                  <a:gd name="T17" fmla="*/ 0 h 23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51"/>
                  <a:gd name="T28" fmla="*/ 0 h 2313"/>
                  <a:gd name="T29" fmla="*/ 2151 w 2151"/>
                  <a:gd name="T30" fmla="*/ 2313 h 23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51" h="2313">
                    <a:moveTo>
                      <a:pt x="496" y="2313"/>
                    </a:moveTo>
                    <a:lnTo>
                      <a:pt x="2069" y="1570"/>
                    </a:lnTo>
                    <a:lnTo>
                      <a:pt x="2151" y="826"/>
                    </a:lnTo>
                    <a:lnTo>
                      <a:pt x="1820" y="413"/>
                    </a:lnTo>
                    <a:lnTo>
                      <a:pt x="662" y="0"/>
                    </a:lnTo>
                    <a:lnTo>
                      <a:pt x="744" y="413"/>
                    </a:lnTo>
                    <a:lnTo>
                      <a:pt x="0" y="496"/>
                    </a:lnTo>
                    <a:lnTo>
                      <a:pt x="165" y="1157"/>
                    </a:lnTo>
                    <a:lnTo>
                      <a:pt x="496" y="23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3" name="Line 7"/>
              <p:cNvSpPr>
                <a:spLocks noChangeShapeType="1"/>
              </p:cNvSpPr>
              <p:nvPr/>
            </p:nvSpPr>
            <p:spPr bwMode="auto">
              <a:xfrm flipV="1">
                <a:off x="1784" y="2863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4" name="Line 8"/>
              <p:cNvSpPr>
                <a:spLocks noChangeShapeType="1"/>
              </p:cNvSpPr>
              <p:nvPr/>
            </p:nvSpPr>
            <p:spPr bwMode="auto">
              <a:xfrm flipV="1">
                <a:off x="1839" y="2837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5" name="Line 9"/>
              <p:cNvSpPr>
                <a:spLocks noChangeShapeType="1"/>
              </p:cNvSpPr>
              <p:nvPr/>
            </p:nvSpPr>
            <p:spPr bwMode="auto">
              <a:xfrm flipV="1">
                <a:off x="1894" y="2812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6" name="Line 10"/>
              <p:cNvSpPr>
                <a:spLocks noChangeShapeType="1"/>
              </p:cNvSpPr>
              <p:nvPr/>
            </p:nvSpPr>
            <p:spPr bwMode="auto">
              <a:xfrm flipV="1">
                <a:off x="1950" y="2785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7" name="Line 11"/>
              <p:cNvSpPr>
                <a:spLocks noChangeShapeType="1"/>
              </p:cNvSpPr>
              <p:nvPr/>
            </p:nvSpPr>
            <p:spPr bwMode="auto">
              <a:xfrm flipV="1">
                <a:off x="2005" y="2759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8" name="Line 12"/>
              <p:cNvSpPr>
                <a:spLocks noChangeShapeType="1"/>
              </p:cNvSpPr>
              <p:nvPr/>
            </p:nvSpPr>
            <p:spPr bwMode="auto">
              <a:xfrm flipV="1">
                <a:off x="2060" y="2733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9" name="Line 13"/>
              <p:cNvSpPr>
                <a:spLocks noChangeShapeType="1"/>
              </p:cNvSpPr>
              <p:nvPr/>
            </p:nvSpPr>
            <p:spPr bwMode="auto">
              <a:xfrm flipV="1">
                <a:off x="2115" y="2707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0" name="Line 14"/>
              <p:cNvSpPr>
                <a:spLocks noChangeShapeType="1"/>
              </p:cNvSpPr>
              <p:nvPr/>
            </p:nvSpPr>
            <p:spPr bwMode="auto">
              <a:xfrm flipV="1">
                <a:off x="2170" y="2681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1" name="Line 15"/>
              <p:cNvSpPr>
                <a:spLocks noChangeShapeType="1"/>
              </p:cNvSpPr>
              <p:nvPr/>
            </p:nvSpPr>
            <p:spPr bwMode="auto">
              <a:xfrm flipV="1">
                <a:off x="2225" y="2655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2" name="Line 16"/>
              <p:cNvSpPr>
                <a:spLocks noChangeShapeType="1"/>
              </p:cNvSpPr>
              <p:nvPr/>
            </p:nvSpPr>
            <p:spPr bwMode="auto">
              <a:xfrm flipV="1">
                <a:off x="2281" y="2628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3" name="Line 17"/>
              <p:cNvSpPr>
                <a:spLocks noChangeShapeType="1"/>
              </p:cNvSpPr>
              <p:nvPr/>
            </p:nvSpPr>
            <p:spPr bwMode="auto">
              <a:xfrm flipV="1">
                <a:off x="2336" y="2602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4" name="Line 18"/>
              <p:cNvSpPr>
                <a:spLocks noChangeShapeType="1"/>
              </p:cNvSpPr>
              <p:nvPr/>
            </p:nvSpPr>
            <p:spPr bwMode="auto">
              <a:xfrm flipV="1">
                <a:off x="2391" y="2577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5" name="Line 19"/>
              <p:cNvSpPr>
                <a:spLocks noChangeShapeType="1"/>
              </p:cNvSpPr>
              <p:nvPr/>
            </p:nvSpPr>
            <p:spPr bwMode="auto">
              <a:xfrm flipV="1">
                <a:off x="2446" y="2551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6" name="Line 20"/>
              <p:cNvSpPr>
                <a:spLocks noChangeShapeType="1"/>
              </p:cNvSpPr>
              <p:nvPr/>
            </p:nvSpPr>
            <p:spPr bwMode="auto">
              <a:xfrm flipV="1">
                <a:off x="2501" y="2524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7" name="Line 21"/>
              <p:cNvSpPr>
                <a:spLocks noChangeShapeType="1"/>
              </p:cNvSpPr>
              <p:nvPr/>
            </p:nvSpPr>
            <p:spPr bwMode="auto">
              <a:xfrm flipV="1">
                <a:off x="2556" y="2504"/>
                <a:ext cx="14" cy="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8" name="Line 22"/>
              <p:cNvSpPr>
                <a:spLocks noChangeShapeType="1"/>
              </p:cNvSpPr>
              <p:nvPr/>
            </p:nvSpPr>
            <p:spPr bwMode="auto">
              <a:xfrm flipV="1">
                <a:off x="2570" y="2491"/>
                <a:ext cx="2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79" name="Line 23"/>
              <p:cNvSpPr>
                <a:spLocks noChangeShapeType="1"/>
              </p:cNvSpPr>
              <p:nvPr/>
            </p:nvSpPr>
            <p:spPr bwMode="auto">
              <a:xfrm flipV="1">
                <a:off x="2575" y="2436"/>
                <a:ext cx="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0" name="Line 24"/>
              <p:cNvSpPr>
                <a:spLocks noChangeShapeType="1"/>
              </p:cNvSpPr>
              <p:nvPr/>
            </p:nvSpPr>
            <p:spPr bwMode="auto">
              <a:xfrm flipV="1">
                <a:off x="2581" y="2381"/>
                <a:ext cx="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1" name="Line 25"/>
              <p:cNvSpPr>
                <a:spLocks noChangeShapeType="1"/>
              </p:cNvSpPr>
              <p:nvPr/>
            </p:nvSpPr>
            <p:spPr bwMode="auto">
              <a:xfrm flipV="1">
                <a:off x="2588" y="2326"/>
                <a:ext cx="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2" name="Line 26"/>
              <p:cNvSpPr>
                <a:spLocks noChangeShapeType="1"/>
              </p:cNvSpPr>
              <p:nvPr/>
            </p:nvSpPr>
            <p:spPr bwMode="auto">
              <a:xfrm flipV="1">
                <a:off x="2594" y="2271"/>
                <a:ext cx="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3" name="Line 27"/>
              <p:cNvSpPr>
                <a:spLocks noChangeShapeType="1"/>
              </p:cNvSpPr>
              <p:nvPr/>
            </p:nvSpPr>
            <p:spPr bwMode="auto">
              <a:xfrm flipV="1">
                <a:off x="2600" y="2216"/>
                <a:ext cx="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4" name="Line 28"/>
              <p:cNvSpPr>
                <a:spLocks noChangeShapeType="1"/>
              </p:cNvSpPr>
              <p:nvPr/>
            </p:nvSpPr>
            <p:spPr bwMode="auto">
              <a:xfrm flipV="1">
                <a:off x="2606" y="2161"/>
                <a:ext cx="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5" name="Line 29"/>
              <p:cNvSpPr>
                <a:spLocks noChangeShapeType="1"/>
              </p:cNvSpPr>
              <p:nvPr/>
            </p:nvSpPr>
            <p:spPr bwMode="auto">
              <a:xfrm>
                <a:off x="2612" y="2133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6" name="Line 30"/>
              <p:cNvSpPr>
                <a:spLocks noChangeShapeType="1"/>
              </p:cNvSpPr>
              <p:nvPr/>
            </p:nvSpPr>
            <p:spPr bwMode="auto">
              <a:xfrm flipH="1" flipV="1">
                <a:off x="2590" y="2106"/>
                <a:ext cx="2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7" name="Line 31"/>
              <p:cNvSpPr>
                <a:spLocks noChangeShapeType="1"/>
              </p:cNvSpPr>
              <p:nvPr/>
            </p:nvSpPr>
            <p:spPr bwMode="auto">
              <a:xfrm flipH="1" flipV="1">
                <a:off x="2546" y="2051"/>
                <a:ext cx="2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8" name="Line 32"/>
              <p:cNvSpPr>
                <a:spLocks noChangeShapeType="1"/>
              </p:cNvSpPr>
              <p:nvPr/>
            </p:nvSpPr>
            <p:spPr bwMode="auto">
              <a:xfrm flipH="1" flipV="1">
                <a:off x="2502" y="1996"/>
                <a:ext cx="22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89" name="Line 33"/>
              <p:cNvSpPr>
                <a:spLocks noChangeShapeType="1"/>
              </p:cNvSpPr>
              <p:nvPr/>
            </p:nvSpPr>
            <p:spPr bwMode="auto">
              <a:xfrm flipH="1" flipV="1">
                <a:off x="2458" y="1941"/>
                <a:ext cx="21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0" name="Line 34"/>
              <p:cNvSpPr>
                <a:spLocks noChangeShapeType="1"/>
              </p:cNvSpPr>
              <p:nvPr/>
            </p:nvSpPr>
            <p:spPr bwMode="auto">
              <a:xfrm flipH="1" flipV="1">
                <a:off x="2406" y="1911"/>
                <a:ext cx="26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1" name="Line 35"/>
              <p:cNvSpPr>
                <a:spLocks noChangeShapeType="1"/>
              </p:cNvSpPr>
              <p:nvPr/>
            </p:nvSpPr>
            <p:spPr bwMode="auto">
              <a:xfrm flipH="1" flipV="1">
                <a:off x="2350" y="1892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2" name="Line 36"/>
              <p:cNvSpPr>
                <a:spLocks noChangeShapeType="1"/>
              </p:cNvSpPr>
              <p:nvPr/>
            </p:nvSpPr>
            <p:spPr bwMode="auto">
              <a:xfrm flipH="1" flipV="1">
                <a:off x="2295" y="1873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3" name="Line 37"/>
              <p:cNvSpPr>
                <a:spLocks noChangeShapeType="1"/>
              </p:cNvSpPr>
              <p:nvPr/>
            </p:nvSpPr>
            <p:spPr bwMode="auto">
              <a:xfrm flipH="1" flipV="1">
                <a:off x="2240" y="1853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4" name="Line 38"/>
              <p:cNvSpPr>
                <a:spLocks noChangeShapeType="1"/>
              </p:cNvSpPr>
              <p:nvPr/>
            </p:nvSpPr>
            <p:spPr bwMode="auto">
              <a:xfrm flipH="1" flipV="1">
                <a:off x="2185" y="1833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5" name="Line 39"/>
              <p:cNvSpPr>
                <a:spLocks noChangeShapeType="1"/>
              </p:cNvSpPr>
              <p:nvPr/>
            </p:nvSpPr>
            <p:spPr bwMode="auto">
              <a:xfrm flipH="1" flipV="1">
                <a:off x="2130" y="1813"/>
                <a:ext cx="26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6" name="Line 40"/>
              <p:cNvSpPr>
                <a:spLocks noChangeShapeType="1"/>
              </p:cNvSpPr>
              <p:nvPr/>
            </p:nvSpPr>
            <p:spPr bwMode="auto">
              <a:xfrm flipH="1" flipV="1">
                <a:off x="2075" y="1794"/>
                <a:ext cx="26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7" name="Line 41"/>
              <p:cNvSpPr>
                <a:spLocks noChangeShapeType="1"/>
              </p:cNvSpPr>
              <p:nvPr/>
            </p:nvSpPr>
            <p:spPr bwMode="auto">
              <a:xfrm flipH="1" flipV="1">
                <a:off x="2019" y="1774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8" name="Line 42"/>
              <p:cNvSpPr>
                <a:spLocks noChangeShapeType="1"/>
              </p:cNvSpPr>
              <p:nvPr/>
            </p:nvSpPr>
            <p:spPr bwMode="auto">
              <a:xfrm flipH="1" flipV="1">
                <a:off x="1964" y="1754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99" name="Line 43"/>
              <p:cNvSpPr>
                <a:spLocks noChangeShapeType="1"/>
              </p:cNvSpPr>
              <p:nvPr/>
            </p:nvSpPr>
            <p:spPr bwMode="auto">
              <a:xfrm flipH="1" flipV="1">
                <a:off x="1909" y="1735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0" name="Line 44"/>
              <p:cNvSpPr>
                <a:spLocks noChangeShapeType="1"/>
              </p:cNvSpPr>
              <p:nvPr/>
            </p:nvSpPr>
            <p:spPr bwMode="auto">
              <a:xfrm flipH="1" flipV="1">
                <a:off x="1867" y="1720"/>
                <a:ext cx="14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1" name="Line 45"/>
              <p:cNvSpPr>
                <a:spLocks noChangeShapeType="1"/>
              </p:cNvSpPr>
              <p:nvPr/>
            </p:nvSpPr>
            <p:spPr bwMode="auto">
              <a:xfrm>
                <a:off x="1867" y="1720"/>
                <a:ext cx="2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2" name="Line 46"/>
              <p:cNvSpPr>
                <a:spLocks noChangeShapeType="1"/>
              </p:cNvSpPr>
              <p:nvPr/>
            </p:nvSpPr>
            <p:spPr bwMode="auto">
              <a:xfrm>
                <a:off x="1875" y="1761"/>
                <a:ext cx="6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3" name="Line 47"/>
              <p:cNvSpPr>
                <a:spLocks noChangeShapeType="1"/>
              </p:cNvSpPr>
              <p:nvPr/>
            </p:nvSpPr>
            <p:spPr bwMode="auto">
              <a:xfrm>
                <a:off x="1886" y="1816"/>
                <a:ext cx="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4" name="Line 48"/>
              <p:cNvSpPr>
                <a:spLocks noChangeShapeType="1"/>
              </p:cNvSpPr>
              <p:nvPr/>
            </p:nvSpPr>
            <p:spPr bwMode="auto">
              <a:xfrm>
                <a:off x="1897" y="1871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5" name="Line 49"/>
              <p:cNvSpPr>
                <a:spLocks noChangeShapeType="1"/>
              </p:cNvSpPr>
              <p:nvPr/>
            </p:nvSpPr>
            <p:spPr bwMode="auto">
              <a:xfrm>
                <a:off x="1908" y="1926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6" name="Line 50"/>
              <p:cNvSpPr>
                <a:spLocks noChangeShapeType="1"/>
              </p:cNvSpPr>
              <p:nvPr/>
            </p:nvSpPr>
            <p:spPr bwMode="auto">
              <a:xfrm flipH="1">
                <a:off x="1881" y="1926"/>
                <a:ext cx="27" cy="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7" name="Line 51"/>
              <p:cNvSpPr>
                <a:spLocks noChangeShapeType="1"/>
              </p:cNvSpPr>
              <p:nvPr/>
            </p:nvSpPr>
            <p:spPr bwMode="auto">
              <a:xfrm flipH="1">
                <a:off x="1826" y="1932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8" name="Line 52"/>
              <p:cNvSpPr>
                <a:spLocks noChangeShapeType="1"/>
              </p:cNvSpPr>
              <p:nvPr/>
            </p:nvSpPr>
            <p:spPr bwMode="auto">
              <a:xfrm flipH="1">
                <a:off x="1771" y="1938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09" name="Line 53"/>
              <p:cNvSpPr>
                <a:spLocks noChangeShapeType="1"/>
              </p:cNvSpPr>
              <p:nvPr/>
            </p:nvSpPr>
            <p:spPr bwMode="auto">
              <a:xfrm flipH="1">
                <a:off x="1716" y="1944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0" name="Line 54"/>
              <p:cNvSpPr>
                <a:spLocks noChangeShapeType="1"/>
              </p:cNvSpPr>
              <p:nvPr/>
            </p:nvSpPr>
            <p:spPr bwMode="auto">
              <a:xfrm flipH="1">
                <a:off x="1661" y="1950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1" name="Line 55"/>
              <p:cNvSpPr>
                <a:spLocks noChangeShapeType="1"/>
              </p:cNvSpPr>
              <p:nvPr/>
            </p:nvSpPr>
            <p:spPr bwMode="auto">
              <a:xfrm flipH="1">
                <a:off x="1606" y="1957"/>
                <a:ext cx="26" cy="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2" name="Line 56"/>
              <p:cNvSpPr>
                <a:spLocks noChangeShapeType="1"/>
              </p:cNvSpPr>
              <p:nvPr/>
            </p:nvSpPr>
            <p:spPr bwMode="auto">
              <a:xfrm flipH="1">
                <a:off x="1550" y="1963"/>
                <a:ext cx="27" cy="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" name="Line 57"/>
              <p:cNvSpPr>
                <a:spLocks noChangeShapeType="1"/>
              </p:cNvSpPr>
              <p:nvPr/>
            </p:nvSpPr>
            <p:spPr bwMode="auto">
              <a:xfrm>
                <a:off x="1539" y="1981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" name="Line 58"/>
              <p:cNvSpPr>
                <a:spLocks noChangeShapeType="1"/>
              </p:cNvSpPr>
              <p:nvPr/>
            </p:nvSpPr>
            <p:spPr bwMode="auto">
              <a:xfrm>
                <a:off x="1553" y="2036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" name="Line 59"/>
              <p:cNvSpPr>
                <a:spLocks noChangeShapeType="1"/>
              </p:cNvSpPr>
              <p:nvPr/>
            </p:nvSpPr>
            <p:spPr bwMode="auto">
              <a:xfrm>
                <a:off x="1567" y="2091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" name="Line 60"/>
              <p:cNvSpPr>
                <a:spLocks noChangeShapeType="1"/>
              </p:cNvSpPr>
              <p:nvPr/>
            </p:nvSpPr>
            <p:spPr bwMode="auto">
              <a:xfrm>
                <a:off x="1581" y="2146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" name="Line 61"/>
              <p:cNvSpPr>
                <a:spLocks noChangeShapeType="1"/>
              </p:cNvSpPr>
              <p:nvPr/>
            </p:nvSpPr>
            <p:spPr bwMode="auto">
              <a:xfrm>
                <a:off x="1594" y="2201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8" name="Line 62"/>
              <p:cNvSpPr>
                <a:spLocks noChangeShapeType="1"/>
              </p:cNvSpPr>
              <p:nvPr/>
            </p:nvSpPr>
            <p:spPr bwMode="auto">
              <a:xfrm>
                <a:off x="1608" y="2257"/>
                <a:ext cx="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9" name="Line 63"/>
              <p:cNvSpPr>
                <a:spLocks noChangeShapeType="1"/>
              </p:cNvSpPr>
              <p:nvPr/>
            </p:nvSpPr>
            <p:spPr bwMode="auto">
              <a:xfrm>
                <a:off x="1623" y="2312"/>
                <a:ext cx="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0" name="Line 64"/>
              <p:cNvSpPr>
                <a:spLocks noChangeShapeType="1"/>
              </p:cNvSpPr>
              <p:nvPr/>
            </p:nvSpPr>
            <p:spPr bwMode="auto">
              <a:xfrm>
                <a:off x="1638" y="2367"/>
                <a:ext cx="8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1" name="Line 65"/>
              <p:cNvSpPr>
                <a:spLocks noChangeShapeType="1"/>
              </p:cNvSpPr>
              <p:nvPr/>
            </p:nvSpPr>
            <p:spPr bwMode="auto">
              <a:xfrm>
                <a:off x="1654" y="2422"/>
                <a:ext cx="8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" name="Line 66"/>
              <p:cNvSpPr>
                <a:spLocks noChangeShapeType="1"/>
              </p:cNvSpPr>
              <p:nvPr/>
            </p:nvSpPr>
            <p:spPr bwMode="auto">
              <a:xfrm>
                <a:off x="1669" y="2477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" name="Line 67"/>
              <p:cNvSpPr>
                <a:spLocks noChangeShapeType="1"/>
              </p:cNvSpPr>
              <p:nvPr/>
            </p:nvSpPr>
            <p:spPr bwMode="auto">
              <a:xfrm>
                <a:off x="1686" y="2532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4" name="Line 68"/>
              <p:cNvSpPr>
                <a:spLocks noChangeShapeType="1"/>
              </p:cNvSpPr>
              <p:nvPr/>
            </p:nvSpPr>
            <p:spPr bwMode="auto">
              <a:xfrm>
                <a:off x="1701" y="2587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5" name="Line 69"/>
              <p:cNvSpPr>
                <a:spLocks noChangeShapeType="1"/>
              </p:cNvSpPr>
              <p:nvPr/>
            </p:nvSpPr>
            <p:spPr bwMode="auto">
              <a:xfrm>
                <a:off x="1717" y="2642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" name="Line 70"/>
              <p:cNvSpPr>
                <a:spLocks noChangeShapeType="1"/>
              </p:cNvSpPr>
              <p:nvPr/>
            </p:nvSpPr>
            <p:spPr bwMode="auto">
              <a:xfrm>
                <a:off x="1733" y="2697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" name="Line 71"/>
              <p:cNvSpPr>
                <a:spLocks noChangeShapeType="1"/>
              </p:cNvSpPr>
              <p:nvPr/>
            </p:nvSpPr>
            <p:spPr bwMode="auto">
              <a:xfrm>
                <a:off x="1749" y="2752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" name="Line 72"/>
              <p:cNvSpPr>
                <a:spLocks noChangeShapeType="1"/>
              </p:cNvSpPr>
              <p:nvPr/>
            </p:nvSpPr>
            <p:spPr bwMode="auto">
              <a:xfrm>
                <a:off x="1764" y="2807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" name="Line 73"/>
              <p:cNvSpPr>
                <a:spLocks noChangeShapeType="1"/>
              </p:cNvSpPr>
              <p:nvPr/>
            </p:nvSpPr>
            <p:spPr bwMode="auto">
              <a:xfrm>
                <a:off x="1780" y="2862"/>
                <a:ext cx="4" cy="1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07" name="Group 74"/>
            <p:cNvGrpSpPr>
              <a:grpSpLocks/>
            </p:cNvGrpSpPr>
            <p:nvPr/>
          </p:nvGrpSpPr>
          <p:grpSpPr bwMode="auto">
            <a:xfrm>
              <a:off x="4350" y="1720"/>
              <a:ext cx="787" cy="1157"/>
              <a:chOff x="4350" y="1720"/>
              <a:chExt cx="787" cy="1157"/>
            </a:xfrm>
          </p:grpSpPr>
          <p:sp>
            <p:nvSpPr>
              <p:cNvPr id="25797" name="Freeform 75"/>
              <p:cNvSpPr>
                <a:spLocks/>
              </p:cNvSpPr>
              <p:nvPr/>
            </p:nvSpPr>
            <p:spPr bwMode="auto">
              <a:xfrm>
                <a:off x="4350" y="1720"/>
                <a:ext cx="786" cy="1156"/>
              </a:xfrm>
              <a:custGeom>
                <a:avLst/>
                <a:gdLst>
                  <a:gd name="T0" fmla="*/ 0 w 1572"/>
                  <a:gd name="T1" fmla="*/ 0 h 2313"/>
                  <a:gd name="T2" fmla="*/ 1 w 1572"/>
                  <a:gd name="T3" fmla="*/ 0 h 2313"/>
                  <a:gd name="T4" fmla="*/ 1 w 1572"/>
                  <a:gd name="T5" fmla="*/ 0 h 2313"/>
                  <a:gd name="T6" fmla="*/ 1 w 1572"/>
                  <a:gd name="T7" fmla="*/ 0 h 2313"/>
                  <a:gd name="T8" fmla="*/ 1 w 1572"/>
                  <a:gd name="T9" fmla="*/ 0 h 2313"/>
                  <a:gd name="T10" fmla="*/ 1 w 1572"/>
                  <a:gd name="T11" fmla="*/ 0 h 2313"/>
                  <a:gd name="T12" fmla="*/ 1 w 1572"/>
                  <a:gd name="T13" fmla="*/ 0 h 2313"/>
                  <a:gd name="T14" fmla="*/ 1 w 1572"/>
                  <a:gd name="T15" fmla="*/ 0 h 2313"/>
                  <a:gd name="T16" fmla="*/ 0 w 1572"/>
                  <a:gd name="T17" fmla="*/ 0 h 23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72"/>
                  <a:gd name="T28" fmla="*/ 0 h 2313"/>
                  <a:gd name="T29" fmla="*/ 1572 w 1572"/>
                  <a:gd name="T30" fmla="*/ 2313 h 23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72" h="2313">
                    <a:moveTo>
                      <a:pt x="0" y="2313"/>
                    </a:moveTo>
                    <a:lnTo>
                      <a:pt x="1572" y="1570"/>
                    </a:lnTo>
                    <a:lnTo>
                      <a:pt x="1572" y="909"/>
                    </a:lnTo>
                    <a:lnTo>
                      <a:pt x="1324" y="413"/>
                    </a:lnTo>
                    <a:lnTo>
                      <a:pt x="83" y="0"/>
                    </a:lnTo>
                    <a:lnTo>
                      <a:pt x="331" y="578"/>
                    </a:lnTo>
                    <a:lnTo>
                      <a:pt x="579" y="991"/>
                    </a:lnTo>
                    <a:lnTo>
                      <a:pt x="497" y="1322"/>
                    </a:lnTo>
                    <a:lnTo>
                      <a:pt x="0" y="23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8" name="Line 76"/>
              <p:cNvSpPr>
                <a:spLocks noChangeShapeType="1"/>
              </p:cNvSpPr>
              <p:nvPr/>
            </p:nvSpPr>
            <p:spPr bwMode="auto">
              <a:xfrm flipV="1">
                <a:off x="4350" y="2863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9" name="Line 77"/>
              <p:cNvSpPr>
                <a:spLocks noChangeShapeType="1"/>
              </p:cNvSpPr>
              <p:nvPr/>
            </p:nvSpPr>
            <p:spPr bwMode="auto">
              <a:xfrm flipV="1">
                <a:off x="4405" y="2837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0" name="Line 78"/>
              <p:cNvSpPr>
                <a:spLocks noChangeShapeType="1"/>
              </p:cNvSpPr>
              <p:nvPr/>
            </p:nvSpPr>
            <p:spPr bwMode="auto">
              <a:xfrm flipV="1">
                <a:off x="4460" y="2812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1" name="Line 79"/>
              <p:cNvSpPr>
                <a:spLocks noChangeShapeType="1"/>
              </p:cNvSpPr>
              <p:nvPr/>
            </p:nvSpPr>
            <p:spPr bwMode="auto">
              <a:xfrm flipV="1">
                <a:off x="4515" y="2785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2" name="Line 80"/>
              <p:cNvSpPr>
                <a:spLocks noChangeShapeType="1"/>
              </p:cNvSpPr>
              <p:nvPr/>
            </p:nvSpPr>
            <p:spPr bwMode="auto">
              <a:xfrm flipV="1">
                <a:off x="4570" y="2759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3" name="Line 81"/>
              <p:cNvSpPr>
                <a:spLocks noChangeShapeType="1"/>
              </p:cNvSpPr>
              <p:nvPr/>
            </p:nvSpPr>
            <p:spPr bwMode="auto">
              <a:xfrm flipV="1">
                <a:off x="4625" y="2733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4" name="Line 82"/>
              <p:cNvSpPr>
                <a:spLocks noChangeShapeType="1"/>
              </p:cNvSpPr>
              <p:nvPr/>
            </p:nvSpPr>
            <p:spPr bwMode="auto">
              <a:xfrm flipV="1">
                <a:off x="4681" y="2707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5" name="Line 83"/>
              <p:cNvSpPr>
                <a:spLocks noChangeShapeType="1"/>
              </p:cNvSpPr>
              <p:nvPr/>
            </p:nvSpPr>
            <p:spPr bwMode="auto">
              <a:xfrm flipV="1">
                <a:off x="4736" y="2681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6" name="Line 84"/>
              <p:cNvSpPr>
                <a:spLocks noChangeShapeType="1"/>
              </p:cNvSpPr>
              <p:nvPr/>
            </p:nvSpPr>
            <p:spPr bwMode="auto">
              <a:xfrm flipV="1">
                <a:off x="4791" y="2655"/>
                <a:ext cx="27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7" name="Line 85"/>
              <p:cNvSpPr>
                <a:spLocks noChangeShapeType="1"/>
              </p:cNvSpPr>
              <p:nvPr/>
            </p:nvSpPr>
            <p:spPr bwMode="auto">
              <a:xfrm flipV="1">
                <a:off x="4846" y="2628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8" name="Line 86"/>
              <p:cNvSpPr>
                <a:spLocks noChangeShapeType="1"/>
              </p:cNvSpPr>
              <p:nvPr/>
            </p:nvSpPr>
            <p:spPr bwMode="auto">
              <a:xfrm flipV="1">
                <a:off x="4901" y="2602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09" name="Line 87"/>
              <p:cNvSpPr>
                <a:spLocks noChangeShapeType="1"/>
              </p:cNvSpPr>
              <p:nvPr/>
            </p:nvSpPr>
            <p:spPr bwMode="auto">
              <a:xfrm flipV="1">
                <a:off x="4956" y="2577"/>
                <a:ext cx="27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0" name="Line 88"/>
              <p:cNvSpPr>
                <a:spLocks noChangeShapeType="1"/>
              </p:cNvSpPr>
              <p:nvPr/>
            </p:nvSpPr>
            <p:spPr bwMode="auto">
              <a:xfrm flipV="1">
                <a:off x="5012" y="2551"/>
                <a:ext cx="26" cy="1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1" name="Line 89"/>
              <p:cNvSpPr>
                <a:spLocks noChangeShapeType="1"/>
              </p:cNvSpPr>
              <p:nvPr/>
            </p:nvSpPr>
            <p:spPr bwMode="auto">
              <a:xfrm flipV="1">
                <a:off x="5067" y="2524"/>
                <a:ext cx="2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2" name="Line 90"/>
              <p:cNvSpPr>
                <a:spLocks noChangeShapeType="1"/>
              </p:cNvSpPr>
              <p:nvPr/>
            </p:nvSpPr>
            <p:spPr bwMode="auto">
              <a:xfrm flipV="1">
                <a:off x="5122" y="2504"/>
                <a:ext cx="14" cy="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3" name="Line 91"/>
              <p:cNvSpPr>
                <a:spLocks noChangeShapeType="1"/>
              </p:cNvSpPr>
              <p:nvPr/>
            </p:nvSpPr>
            <p:spPr bwMode="auto">
              <a:xfrm flipV="1">
                <a:off x="5136" y="2491"/>
                <a:ext cx="1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4" name="Line 92"/>
              <p:cNvSpPr>
                <a:spLocks noChangeShapeType="1"/>
              </p:cNvSpPr>
              <p:nvPr/>
            </p:nvSpPr>
            <p:spPr bwMode="auto">
              <a:xfrm flipV="1">
                <a:off x="5136" y="2436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5" name="Line 93"/>
              <p:cNvSpPr>
                <a:spLocks noChangeShapeType="1"/>
              </p:cNvSpPr>
              <p:nvPr/>
            </p:nvSpPr>
            <p:spPr bwMode="auto">
              <a:xfrm flipV="1">
                <a:off x="5136" y="2381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6" name="Line 94"/>
              <p:cNvSpPr>
                <a:spLocks noChangeShapeType="1"/>
              </p:cNvSpPr>
              <p:nvPr/>
            </p:nvSpPr>
            <p:spPr bwMode="auto">
              <a:xfrm flipV="1">
                <a:off x="5136" y="2326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7" name="Line 95"/>
              <p:cNvSpPr>
                <a:spLocks noChangeShapeType="1"/>
              </p:cNvSpPr>
              <p:nvPr/>
            </p:nvSpPr>
            <p:spPr bwMode="auto">
              <a:xfrm flipV="1">
                <a:off x="5136" y="2271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8" name="Line 96"/>
              <p:cNvSpPr>
                <a:spLocks noChangeShapeType="1"/>
              </p:cNvSpPr>
              <p:nvPr/>
            </p:nvSpPr>
            <p:spPr bwMode="auto">
              <a:xfrm flipV="1">
                <a:off x="5136" y="2216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19" name="Line 97"/>
              <p:cNvSpPr>
                <a:spLocks noChangeShapeType="1"/>
              </p:cNvSpPr>
              <p:nvPr/>
            </p:nvSpPr>
            <p:spPr bwMode="auto">
              <a:xfrm flipV="1">
                <a:off x="5136" y="2174"/>
                <a:ext cx="1" cy="1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0" name="Line 98"/>
              <p:cNvSpPr>
                <a:spLocks noChangeShapeType="1"/>
              </p:cNvSpPr>
              <p:nvPr/>
            </p:nvSpPr>
            <p:spPr bwMode="auto">
              <a:xfrm flipH="1" flipV="1">
                <a:off x="5130" y="2161"/>
                <a:ext cx="6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1" name="Line 99"/>
              <p:cNvSpPr>
                <a:spLocks noChangeShapeType="1"/>
              </p:cNvSpPr>
              <p:nvPr/>
            </p:nvSpPr>
            <p:spPr bwMode="auto">
              <a:xfrm flipH="1" flipV="1">
                <a:off x="5102" y="2106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2" name="Line 100"/>
              <p:cNvSpPr>
                <a:spLocks noChangeShapeType="1"/>
              </p:cNvSpPr>
              <p:nvPr/>
            </p:nvSpPr>
            <p:spPr bwMode="auto">
              <a:xfrm flipH="1" flipV="1">
                <a:off x="5075" y="2051"/>
                <a:ext cx="1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3" name="Line 101"/>
              <p:cNvSpPr>
                <a:spLocks noChangeShapeType="1"/>
              </p:cNvSpPr>
              <p:nvPr/>
            </p:nvSpPr>
            <p:spPr bwMode="auto">
              <a:xfrm flipH="1" flipV="1">
                <a:off x="5047" y="1996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4" name="Line 102"/>
              <p:cNvSpPr>
                <a:spLocks noChangeShapeType="1"/>
              </p:cNvSpPr>
              <p:nvPr/>
            </p:nvSpPr>
            <p:spPr bwMode="auto">
              <a:xfrm flipH="1" flipV="1">
                <a:off x="5019" y="1941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5" name="Line 103"/>
              <p:cNvSpPr>
                <a:spLocks noChangeShapeType="1"/>
              </p:cNvSpPr>
              <p:nvPr/>
            </p:nvSpPr>
            <p:spPr bwMode="auto">
              <a:xfrm flipH="1" flipV="1">
                <a:off x="4971" y="1912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6" name="Line 104"/>
              <p:cNvSpPr>
                <a:spLocks noChangeShapeType="1"/>
              </p:cNvSpPr>
              <p:nvPr/>
            </p:nvSpPr>
            <p:spPr bwMode="auto">
              <a:xfrm flipH="1" flipV="1">
                <a:off x="4916" y="1894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7" name="Line 105"/>
              <p:cNvSpPr>
                <a:spLocks noChangeShapeType="1"/>
              </p:cNvSpPr>
              <p:nvPr/>
            </p:nvSpPr>
            <p:spPr bwMode="auto">
              <a:xfrm flipH="1" flipV="1">
                <a:off x="4861" y="1876"/>
                <a:ext cx="26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8" name="Line 106"/>
              <p:cNvSpPr>
                <a:spLocks noChangeShapeType="1"/>
              </p:cNvSpPr>
              <p:nvPr/>
            </p:nvSpPr>
            <p:spPr bwMode="auto">
              <a:xfrm flipH="1" flipV="1">
                <a:off x="4806" y="1857"/>
                <a:ext cx="26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29" name="Line 107"/>
              <p:cNvSpPr>
                <a:spLocks noChangeShapeType="1"/>
              </p:cNvSpPr>
              <p:nvPr/>
            </p:nvSpPr>
            <p:spPr bwMode="auto">
              <a:xfrm flipH="1" flipV="1">
                <a:off x="4750" y="1839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0" name="Line 108"/>
              <p:cNvSpPr>
                <a:spLocks noChangeShapeType="1"/>
              </p:cNvSpPr>
              <p:nvPr/>
            </p:nvSpPr>
            <p:spPr bwMode="auto">
              <a:xfrm flipH="1" flipV="1">
                <a:off x="4695" y="1821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1" name="Line 109"/>
              <p:cNvSpPr>
                <a:spLocks noChangeShapeType="1"/>
              </p:cNvSpPr>
              <p:nvPr/>
            </p:nvSpPr>
            <p:spPr bwMode="auto">
              <a:xfrm flipH="1" flipV="1">
                <a:off x="4640" y="1802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2" name="Line 110"/>
              <p:cNvSpPr>
                <a:spLocks noChangeShapeType="1"/>
              </p:cNvSpPr>
              <p:nvPr/>
            </p:nvSpPr>
            <p:spPr bwMode="auto">
              <a:xfrm flipH="1" flipV="1">
                <a:off x="4585" y="1784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3" name="Line 111"/>
              <p:cNvSpPr>
                <a:spLocks noChangeShapeType="1"/>
              </p:cNvSpPr>
              <p:nvPr/>
            </p:nvSpPr>
            <p:spPr bwMode="auto">
              <a:xfrm flipH="1" flipV="1">
                <a:off x="4530" y="1766"/>
                <a:ext cx="26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4" name="Line 112"/>
              <p:cNvSpPr>
                <a:spLocks noChangeShapeType="1"/>
              </p:cNvSpPr>
              <p:nvPr/>
            </p:nvSpPr>
            <p:spPr bwMode="auto">
              <a:xfrm flipH="1" flipV="1">
                <a:off x="4475" y="1747"/>
                <a:ext cx="26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5" name="Line 113"/>
              <p:cNvSpPr>
                <a:spLocks noChangeShapeType="1"/>
              </p:cNvSpPr>
              <p:nvPr/>
            </p:nvSpPr>
            <p:spPr bwMode="auto">
              <a:xfrm flipH="1" flipV="1">
                <a:off x="4419" y="1729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6" name="Line 114"/>
              <p:cNvSpPr>
                <a:spLocks noChangeShapeType="1"/>
              </p:cNvSpPr>
              <p:nvPr/>
            </p:nvSpPr>
            <p:spPr bwMode="auto">
              <a:xfrm>
                <a:off x="4391" y="1720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7" name="Line 115"/>
              <p:cNvSpPr>
                <a:spLocks noChangeShapeType="1"/>
              </p:cNvSpPr>
              <p:nvPr/>
            </p:nvSpPr>
            <p:spPr bwMode="auto">
              <a:xfrm>
                <a:off x="4391" y="1720"/>
                <a:ext cx="11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8" name="Line 116"/>
              <p:cNvSpPr>
                <a:spLocks noChangeShapeType="1"/>
              </p:cNvSpPr>
              <p:nvPr/>
            </p:nvSpPr>
            <p:spPr bwMode="auto">
              <a:xfrm>
                <a:off x="4414" y="1775"/>
                <a:ext cx="12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39" name="Line 117"/>
              <p:cNvSpPr>
                <a:spLocks noChangeShapeType="1"/>
              </p:cNvSpPr>
              <p:nvPr/>
            </p:nvSpPr>
            <p:spPr bwMode="auto">
              <a:xfrm>
                <a:off x="4438" y="1830"/>
                <a:ext cx="12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0" name="Line 118"/>
              <p:cNvSpPr>
                <a:spLocks noChangeShapeType="1"/>
              </p:cNvSpPr>
              <p:nvPr/>
            </p:nvSpPr>
            <p:spPr bwMode="auto">
              <a:xfrm>
                <a:off x="4462" y="1885"/>
                <a:ext cx="12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1" name="Line 119"/>
              <p:cNvSpPr>
                <a:spLocks noChangeShapeType="1"/>
              </p:cNvSpPr>
              <p:nvPr/>
            </p:nvSpPr>
            <p:spPr bwMode="auto">
              <a:xfrm>
                <a:off x="4486" y="1940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2" name="Line 120"/>
              <p:cNvSpPr>
                <a:spLocks noChangeShapeType="1"/>
              </p:cNvSpPr>
              <p:nvPr/>
            </p:nvSpPr>
            <p:spPr bwMode="auto">
              <a:xfrm>
                <a:off x="4509" y="1995"/>
                <a:ext cx="6" cy="1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3" name="Line 121"/>
              <p:cNvSpPr>
                <a:spLocks noChangeShapeType="1"/>
              </p:cNvSpPr>
              <p:nvPr/>
            </p:nvSpPr>
            <p:spPr bwMode="auto">
              <a:xfrm>
                <a:off x="4515" y="2009"/>
                <a:ext cx="8" cy="1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4" name="Line 122"/>
              <p:cNvSpPr>
                <a:spLocks noChangeShapeType="1"/>
              </p:cNvSpPr>
              <p:nvPr/>
            </p:nvSpPr>
            <p:spPr bwMode="auto">
              <a:xfrm>
                <a:off x="4540" y="2050"/>
                <a:ext cx="1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5" name="Line 123"/>
              <p:cNvSpPr>
                <a:spLocks noChangeShapeType="1"/>
              </p:cNvSpPr>
              <p:nvPr/>
            </p:nvSpPr>
            <p:spPr bwMode="auto">
              <a:xfrm>
                <a:off x="4573" y="2105"/>
                <a:ext cx="1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6" name="Line 124"/>
              <p:cNvSpPr>
                <a:spLocks noChangeShapeType="1"/>
              </p:cNvSpPr>
              <p:nvPr/>
            </p:nvSpPr>
            <p:spPr bwMode="auto">
              <a:xfrm>
                <a:off x="4606" y="2160"/>
                <a:ext cx="1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7" name="Line 125"/>
              <p:cNvSpPr>
                <a:spLocks noChangeShapeType="1"/>
              </p:cNvSpPr>
              <p:nvPr/>
            </p:nvSpPr>
            <p:spPr bwMode="auto">
              <a:xfrm>
                <a:off x="4639" y="2215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8" name="Line 126"/>
              <p:cNvSpPr>
                <a:spLocks noChangeShapeType="1"/>
              </p:cNvSpPr>
              <p:nvPr/>
            </p:nvSpPr>
            <p:spPr bwMode="auto">
              <a:xfrm flipH="1">
                <a:off x="4632" y="2215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49" name="Line 127"/>
              <p:cNvSpPr>
                <a:spLocks noChangeShapeType="1"/>
              </p:cNvSpPr>
              <p:nvPr/>
            </p:nvSpPr>
            <p:spPr bwMode="auto">
              <a:xfrm flipH="1">
                <a:off x="4619" y="2270"/>
                <a:ext cx="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0" name="Line 128"/>
              <p:cNvSpPr>
                <a:spLocks noChangeShapeType="1"/>
              </p:cNvSpPr>
              <p:nvPr/>
            </p:nvSpPr>
            <p:spPr bwMode="auto">
              <a:xfrm flipH="1">
                <a:off x="4605" y="2325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1" name="Line 129"/>
              <p:cNvSpPr>
                <a:spLocks noChangeShapeType="1"/>
              </p:cNvSpPr>
              <p:nvPr/>
            </p:nvSpPr>
            <p:spPr bwMode="auto">
              <a:xfrm>
                <a:off x="4598" y="2380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2" name="Line 130"/>
              <p:cNvSpPr>
                <a:spLocks noChangeShapeType="1"/>
              </p:cNvSpPr>
              <p:nvPr/>
            </p:nvSpPr>
            <p:spPr bwMode="auto">
              <a:xfrm flipH="1">
                <a:off x="4585" y="2380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3" name="Line 131"/>
              <p:cNvSpPr>
                <a:spLocks noChangeShapeType="1"/>
              </p:cNvSpPr>
              <p:nvPr/>
            </p:nvSpPr>
            <p:spPr bwMode="auto">
              <a:xfrm flipH="1">
                <a:off x="4557" y="2436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4" name="Line 132"/>
              <p:cNvSpPr>
                <a:spLocks noChangeShapeType="1"/>
              </p:cNvSpPr>
              <p:nvPr/>
            </p:nvSpPr>
            <p:spPr bwMode="auto">
              <a:xfrm flipH="1">
                <a:off x="4530" y="2491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5" name="Line 133"/>
              <p:cNvSpPr>
                <a:spLocks noChangeShapeType="1"/>
              </p:cNvSpPr>
              <p:nvPr/>
            </p:nvSpPr>
            <p:spPr bwMode="auto">
              <a:xfrm flipH="1">
                <a:off x="4502" y="2546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6" name="Line 134"/>
              <p:cNvSpPr>
                <a:spLocks noChangeShapeType="1"/>
              </p:cNvSpPr>
              <p:nvPr/>
            </p:nvSpPr>
            <p:spPr bwMode="auto">
              <a:xfrm flipH="1">
                <a:off x="4475" y="2601"/>
                <a:ext cx="12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7" name="Line 135"/>
              <p:cNvSpPr>
                <a:spLocks noChangeShapeType="1"/>
              </p:cNvSpPr>
              <p:nvPr/>
            </p:nvSpPr>
            <p:spPr bwMode="auto">
              <a:xfrm flipH="1">
                <a:off x="4447" y="2656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8" name="Line 136"/>
              <p:cNvSpPr>
                <a:spLocks noChangeShapeType="1"/>
              </p:cNvSpPr>
              <p:nvPr/>
            </p:nvSpPr>
            <p:spPr bwMode="auto">
              <a:xfrm flipH="1">
                <a:off x="4419" y="2711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59" name="Line 137"/>
              <p:cNvSpPr>
                <a:spLocks noChangeShapeType="1"/>
              </p:cNvSpPr>
              <p:nvPr/>
            </p:nvSpPr>
            <p:spPr bwMode="auto">
              <a:xfrm flipH="1">
                <a:off x="4392" y="2766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0" name="Line 138"/>
              <p:cNvSpPr>
                <a:spLocks noChangeShapeType="1"/>
              </p:cNvSpPr>
              <p:nvPr/>
            </p:nvSpPr>
            <p:spPr bwMode="auto">
              <a:xfrm flipH="1">
                <a:off x="4364" y="2821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61" name="Line 139"/>
              <p:cNvSpPr>
                <a:spLocks noChangeShapeType="1"/>
              </p:cNvSpPr>
              <p:nvPr/>
            </p:nvSpPr>
            <p:spPr bwMode="auto">
              <a:xfrm>
                <a:off x="4350" y="2876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08" name="Group 140"/>
            <p:cNvGrpSpPr>
              <a:grpSpLocks/>
            </p:cNvGrpSpPr>
            <p:nvPr/>
          </p:nvGrpSpPr>
          <p:grpSpPr bwMode="auto">
            <a:xfrm>
              <a:off x="3563" y="1720"/>
              <a:ext cx="787" cy="1156"/>
              <a:chOff x="3563" y="1720"/>
              <a:chExt cx="787" cy="1156"/>
            </a:xfrm>
          </p:grpSpPr>
          <p:sp>
            <p:nvSpPr>
              <p:cNvPr id="25738" name="Freeform 141"/>
              <p:cNvSpPr>
                <a:spLocks/>
              </p:cNvSpPr>
              <p:nvPr/>
            </p:nvSpPr>
            <p:spPr bwMode="auto">
              <a:xfrm>
                <a:off x="3563" y="1720"/>
                <a:ext cx="787" cy="1156"/>
              </a:xfrm>
              <a:custGeom>
                <a:avLst/>
                <a:gdLst>
                  <a:gd name="T0" fmla="*/ 1 w 1572"/>
                  <a:gd name="T1" fmla="*/ 0 h 2313"/>
                  <a:gd name="T2" fmla="*/ 1 w 1572"/>
                  <a:gd name="T3" fmla="*/ 0 h 2313"/>
                  <a:gd name="T4" fmla="*/ 1 w 1572"/>
                  <a:gd name="T5" fmla="*/ 0 h 2313"/>
                  <a:gd name="T6" fmla="*/ 1 w 1572"/>
                  <a:gd name="T7" fmla="*/ 0 h 2313"/>
                  <a:gd name="T8" fmla="*/ 1 w 1572"/>
                  <a:gd name="T9" fmla="*/ 0 h 2313"/>
                  <a:gd name="T10" fmla="*/ 1 w 1572"/>
                  <a:gd name="T11" fmla="*/ 0 h 2313"/>
                  <a:gd name="T12" fmla="*/ 1 w 1572"/>
                  <a:gd name="T13" fmla="*/ 0 h 2313"/>
                  <a:gd name="T14" fmla="*/ 0 w 1572"/>
                  <a:gd name="T15" fmla="*/ 0 h 2313"/>
                  <a:gd name="T16" fmla="*/ 1 w 1572"/>
                  <a:gd name="T17" fmla="*/ 0 h 23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72"/>
                  <a:gd name="T28" fmla="*/ 0 h 2313"/>
                  <a:gd name="T29" fmla="*/ 1572 w 1572"/>
                  <a:gd name="T30" fmla="*/ 2313 h 23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72" h="2313">
                    <a:moveTo>
                      <a:pt x="1572" y="2313"/>
                    </a:moveTo>
                    <a:lnTo>
                      <a:pt x="1241" y="1157"/>
                    </a:lnTo>
                    <a:lnTo>
                      <a:pt x="827" y="496"/>
                    </a:lnTo>
                    <a:lnTo>
                      <a:pt x="662" y="496"/>
                    </a:lnTo>
                    <a:lnTo>
                      <a:pt x="165" y="0"/>
                    </a:lnTo>
                    <a:lnTo>
                      <a:pt x="82" y="578"/>
                    </a:lnTo>
                    <a:lnTo>
                      <a:pt x="248" y="1239"/>
                    </a:lnTo>
                    <a:lnTo>
                      <a:pt x="0" y="2065"/>
                    </a:lnTo>
                    <a:lnTo>
                      <a:pt x="1572" y="23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39" name="Line 142"/>
              <p:cNvSpPr>
                <a:spLocks noChangeShapeType="1"/>
              </p:cNvSpPr>
              <p:nvPr/>
            </p:nvSpPr>
            <p:spPr bwMode="auto">
              <a:xfrm flipH="1" flipV="1">
                <a:off x="4342" y="2849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0" name="Line 143"/>
              <p:cNvSpPr>
                <a:spLocks noChangeShapeType="1"/>
              </p:cNvSpPr>
              <p:nvPr/>
            </p:nvSpPr>
            <p:spPr bwMode="auto">
              <a:xfrm flipH="1" flipV="1">
                <a:off x="4326" y="2794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1" name="Line 144"/>
              <p:cNvSpPr>
                <a:spLocks noChangeShapeType="1"/>
              </p:cNvSpPr>
              <p:nvPr/>
            </p:nvSpPr>
            <p:spPr bwMode="auto">
              <a:xfrm flipH="1" flipV="1">
                <a:off x="4311" y="2739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2" name="Line 145"/>
              <p:cNvSpPr>
                <a:spLocks noChangeShapeType="1"/>
              </p:cNvSpPr>
              <p:nvPr/>
            </p:nvSpPr>
            <p:spPr bwMode="auto">
              <a:xfrm flipH="1" flipV="1">
                <a:off x="4294" y="2684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3" name="Line 146"/>
              <p:cNvSpPr>
                <a:spLocks noChangeShapeType="1"/>
              </p:cNvSpPr>
              <p:nvPr/>
            </p:nvSpPr>
            <p:spPr bwMode="auto">
              <a:xfrm flipH="1" flipV="1">
                <a:off x="4279" y="2629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4" name="Line 147"/>
              <p:cNvSpPr>
                <a:spLocks noChangeShapeType="1"/>
              </p:cNvSpPr>
              <p:nvPr/>
            </p:nvSpPr>
            <p:spPr bwMode="auto">
              <a:xfrm flipH="1" flipV="1">
                <a:off x="4263" y="2574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5" name="Line 148"/>
              <p:cNvSpPr>
                <a:spLocks noChangeShapeType="1"/>
              </p:cNvSpPr>
              <p:nvPr/>
            </p:nvSpPr>
            <p:spPr bwMode="auto">
              <a:xfrm flipH="1" flipV="1">
                <a:off x="4247" y="2519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6" name="Line 149"/>
              <p:cNvSpPr>
                <a:spLocks noChangeShapeType="1"/>
              </p:cNvSpPr>
              <p:nvPr/>
            </p:nvSpPr>
            <p:spPr bwMode="auto">
              <a:xfrm flipH="1" flipV="1">
                <a:off x="4231" y="2464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7" name="Line 150"/>
              <p:cNvSpPr>
                <a:spLocks noChangeShapeType="1"/>
              </p:cNvSpPr>
              <p:nvPr/>
            </p:nvSpPr>
            <p:spPr bwMode="auto">
              <a:xfrm flipH="1" flipV="1">
                <a:off x="4216" y="2409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8" name="Line 151"/>
              <p:cNvSpPr>
                <a:spLocks noChangeShapeType="1"/>
              </p:cNvSpPr>
              <p:nvPr/>
            </p:nvSpPr>
            <p:spPr bwMode="auto">
              <a:xfrm flipH="1" flipV="1">
                <a:off x="4200" y="2354"/>
                <a:ext cx="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49" name="Line 152"/>
              <p:cNvSpPr>
                <a:spLocks noChangeShapeType="1"/>
              </p:cNvSpPr>
              <p:nvPr/>
            </p:nvSpPr>
            <p:spPr bwMode="auto">
              <a:xfrm flipH="1" flipV="1">
                <a:off x="4184" y="2299"/>
                <a:ext cx="8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0" name="Line 153"/>
              <p:cNvSpPr>
                <a:spLocks noChangeShapeType="1"/>
              </p:cNvSpPr>
              <p:nvPr/>
            </p:nvSpPr>
            <p:spPr bwMode="auto">
              <a:xfrm flipH="1" flipV="1">
                <a:off x="4150" y="2244"/>
                <a:ext cx="1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1" name="Line 154"/>
              <p:cNvSpPr>
                <a:spLocks noChangeShapeType="1"/>
              </p:cNvSpPr>
              <p:nvPr/>
            </p:nvSpPr>
            <p:spPr bwMode="auto">
              <a:xfrm flipH="1" flipV="1">
                <a:off x="4116" y="2189"/>
                <a:ext cx="16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2" name="Line 155"/>
              <p:cNvSpPr>
                <a:spLocks noChangeShapeType="1"/>
              </p:cNvSpPr>
              <p:nvPr/>
            </p:nvSpPr>
            <p:spPr bwMode="auto">
              <a:xfrm flipH="1" flipV="1">
                <a:off x="4081" y="2133"/>
                <a:ext cx="1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3" name="Line 156"/>
              <p:cNvSpPr>
                <a:spLocks noChangeShapeType="1"/>
              </p:cNvSpPr>
              <p:nvPr/>
            </p:nvSpPr>
            <p:spPr bwMode="auto">
              <a:xfrm flipH="1" flipV="1">
                <a:off x="4047" y="2078"/>
                <a:ext cx="1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4" name="Line 157"/>
              <p:cNvSpPr>
                <a:spLocks noChangeShapeType="1"/>
              </p:cNvSpPr>
              <p:nvPr/>
            </p:nvSpPr>
            <p:spPr bwMode="auto">
              <a:xfrm flipH="1" flipV="1">
                <a:off x="4012" y="2023"/>
                <a:ext cx="1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5" name="Line 158"/>
              <p:cNvSpPr>
                <a:spLocks noChangeShapeType="1"/>
              </p:cNvSpPr>
              <p:nvPr/>
            </p:nvSpPr>
            <p:spPr bwMode="auto">
              <a:xfrm flipH="1" flipV="1">
                <a:off x="3978" y="1968"/>
                <a:ext cx="16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6" name="Line 159"/>
              <p:cNvSpPr>
                <a:spLocks noChangeShapeType="1"/>
              </p:cNvSpPr>
              <p:nvPr/>
            </p:nvSpPr>
            <p:spPr bwMode="auto">
              <a:xfrm flipH="1">
                <a:off x="3923" y="1967"/>
                <a:ext cx="2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7" name="Line 160"/>
              <p:cNvSpPr>
                <a:spLocks noChangeShapeType="1"/>
              </p:cNvSpPr>
              <p:nvPr/>
            </p:nvSpPr>
            <p:spPr bwMode="auto">
              <a:xfrm>
                <a:off x="3894" y="1967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8" name="Line 161"/>
              <p:cNvSpPr>
                <a:spLocks noChangeShapeType="1"/>
              </p:cNvSpPr>
              <p:nvPr/>
            </p:nvSpPr>
            <p:spPr bwMode="auto">
              <a:xfrm flipH="1" flipV="1">
                <a:off x="3868" y="1941"/>
                <a:ext cx="26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59" name="Line 162"/>
              <p:cNvSpPr>
                <a:spLocks noChangeShapeType="1"/>
              </p:cNvSpPr>
              <p:nvPr/>
            </p:nvSpPr>
            <p:spPr bwMode="auto">
              <a:xfrm flipH="1" flipV="1">
                <a:off x="3812" y="1886"/>
                <a:ext cx="2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0" name="Line 163"/>
              <p:cNvSpPr>
                <a:spLocks noChangeShapeType="1"/>
              </p:cNvSpPr>
              <p:nvPr/>
            </p:nvSpPr>
            <p:spPr bwMode="auto">
              <a:xfrm flipH="1" flipV="1">
                <a:off x="3757" y="1831"/>
                <a:ext cx="2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1" name="Line 164"/>
              <p:cNvSpPr>
                <a:spLocks noChangeShapeType="1"/>
              </p:cNvSpPr>
              <p:nvPr/>
            </p:nvSpPr>
            <p:spPr bwMode="auto">
              <a:xfrm flipH="1" flipV="1">
                <a:off x="3702" y="1775"/>
                <a:ext cx="2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2" name="Line 165"/>
              <p:cNvSpPr>
                <a:spLocks noChangeShapeType="1"/>
              </p:cNvSpPr>
              <p:nvPr/>
            </p:nvSpPr>
            <p:spPr bwMode="auto">
              <a:xfrm flipH="1" flipV="1">
                <a:off x="3647" y="1720"/>
                <a:ext cx="2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3" name="Line 166"/>
              <p:cNvSpPr>
                <a:spLocks noChangeShapeType="1"/>
              </p:cNvSpPr>
              <p:nvPr/>
            </p:nvSpPr>
            <p:spPr bwMode="auto">
              <a:xfrm flipH="1">
                <a:off x="3638" y="1747"/>
                <a:ext cx="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4" name="Line 167"/>
              <p:cNvSpPr>
                <a:spLocks noChangeShapeType="1"/>
              </p:cNvSpPr>
              <p:nvPr/>
            </p:nvSpPr>
            <p:spPr bwMode="auto">
              <a:xfrm flipH="1">
                <a:off x="3631" y="1802"/>
                <a:ext cx="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5" name="Line 168"/>
              <p:cNvSpPr>
                <a:spLocks noChangeShapeType="1"/>
              </p:cNvSpPr>
              <p:nvPr/>
            </p:nvSpPr>
            <p:spPr bwMode="auto">
              <a:xfrm flipH="1">
                <a:off x="3623" y="1857"/>
                <a:ext cx="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6" name="Line 169"/>
              <p:cNvSpPr>
                <a:spLocks noChangeShapeType="1"/>
              </p:cNvSpPr>
              <p:nvPr/>
            </p:nvSpPr>
            <p:spPr bwMode="auto">
              <a:xfrm flipH="1">
                <a:off x="3615" y="1912"/>
                <a:ext cx="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7" name="Line 170"/>
              <p:cNvSpPr>
                <a:spLocks noChangeShapeType="1"/>
              </p:cNvSpPr>
              <p:nvPr/>
            </p:nvSpPr>
            <p:spPr bwMode="auto">
              <a:xfrm flipH="1">
                <a:off x="3606" y="1967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8" name="Line 171"/>
              <p:cNvSpPr>
                <a:spLocks noChangeShapeType="1"/>
              </p:cNvSpPr>
              <p:nvPr/>
            </p:nvSpPr>
            <p:spPr bwMode="auto">
              <a:xfrm>
                <a:off x="3608" y="2022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69" name="Line 172"/>
              <p:cNvSpPr>
                <a:spLocks noChangeShapeType="1"/>
              </p:cNvSpPr>
              <p:nvPr/>
            </p:nvSpPr>
            <p:spPr bwMode="auto">
              <a:xfrm>
                <a:off x="3622" y="2078"/>
                <a:ext cx="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0" name="Line 173"/>
              <p:cNvSpPr>
                <a:spLocks noChangeShapeType="1"/>
              </p:cNvSpPr>
              <p:nvPr/>
            </p:nvSpPr>
            <p:spPr bwMode="auto">
              <a:xfrm>
                <a:off x="3636" y="2133"/>
                <a:ext cx="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1" name="Line 174"/>
              <p:cNvSpPr>
                <a:spLocks noChangeShapeType="1"/>
              </p:cNvSpPr>
              <p:nvPr/>
            </p:nvSpPr>
            <p:spPr bwMode="auto">
              <a:xfrm>
                <a:off x="3650" y="2188"/>
                <a:ext cx="6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2" name="Line 175"/>
              <p:cNvSpPr>
                <a:spLocks noChangeShapeType="1"/>
              </p:cNvSpPr>
              <p:nvPr/>
            </p:nvSpPr>
            <p:spPr bwMode="auto">
              <a:xfrm>
                <a:off x="3663" y="2243"/>
                <a:ext cx="7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3" name="Line 176"/>
              <p:cNvSpPr>
                <a:spLocks noChangeShapeType="1"/>
              </p:cNvSpPr>
              <p:nvPr/>
            </p:nvSpPr>
            <p:spPr bwMode="auto">
              <a:xfrm>
                <a:off x="3677" y="2298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4" name="Line 177"/>
              <p:cNvSpPr>
                <a:spLocks noChangeShapeType="1"/>
              </p:cNvSpPr>
              <p:nvPr/>
            </p:nvSpPr>
            <p:spPr bwMode="auto">
              <a:xfrm flipH="1">
                <a:off x="3675" y="2353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5" name="Line 178"/>
              <p:cNvSpPr>
                <a:spLocks noChangeShapeType="1"/>
              </p:cNvSpPr>
              <p:nvPr/>
            </p:nvSpPr>
            <p:spPr bwMode="auto">
              <a:xfrm flipH="1">
                <a:off x="3659" y="2408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6" name="Line 179"/>
              <p:cNvSpPr>
                <a:spLocks noChangeShapeType="1"/>
              </p:cNvSpPr>
              <p:nvPr/>
            </p:nvSpPr>
            <p:spPr bwMode="auto">
              <a:xfrm flipH="1">
                <a:off x="3643" y="2463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7" name="Line 180"/>
              <p:cNvSpPr>
                <a:spLocks noChangeShapeType="1"/>
              </p:cNvSpPr>
              <p:nvPr/>
            </p:nvSpPr>
            <p:spPr bwMode="auto">
              <a:xfrm flipH="1">
                <a:off x="3625" y="2518"/>
                <a:ext cx="9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8" name="Line 181"/>
              <p:cNvSpPr>
                <a:spLocks noChangeShapeType="1"/>
              </p:cNvSpPr>
              <p:nvPr/>
            </p:nvSpPr>
            <p:spPr bwMode="auto">
              <a:xfrm flipH="1">
                <a:off x="3609" y="2573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79" name="Line 182"/>
              <p:cNvSpPr>
                <a:spLocks noChangeShapeType="1"/>
              </p:cNvSpPr>
              <p:nvPr/>
            </p:nvSpPr>
            <p:spPr bwMode="auto">
              <a:xfrm flipH="1">
                <a:off x="3593" y="2628"/>
                <a:ext cx="7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0" name="Line 183"/>
              <p:cNvSpPr>
                <a:spLocks noChangeShapeType="1"/>
              </p:cNvSpPr>
              <p:nvPr/>
            </p:nvSpPr>
            <p:spPr bwMode="auto">
              <a:xfrm flipH="1">
                <a:off x="3576" y="2683"/>
                <a:ext cx="8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1" name="Line 184"/>
              <p:cNvSpPr>
                <a:spLocks noChangeShapeType="1"/>
              </p:cNvSpPr>
              <p:nvPr/>
            </p:nvSpPr>
            <p:spPr bwMode="auto">
              <a:xfrm flipH="1">
                <a:off x="3563" y="2738"/>
                <a:ext cx="5" cy="1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2" name="Line 185"/>
              <p:cNvSpPr>
                <a:spLocks noChangeShapeType="1"/>
              </p:cNvSpPr>
              <p:nvPr/>
            </p:nvSpPr>
            <p:spPr bwMode="auto">
              <a:xfrm>
                <a:off x="3563" y="2752"/>
                <a:ext cx="13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3" name="Line 186"/>
              <p:cNvSpPr>
                <a:spLocks noChangeShapeType="1"/>
              </p:cNvSpPr>
              <p:nvPr/>
            </p:nvSpPr>
            <p:spPr bwMode="auto">
              <a:xfrm>
                <a:off x="3605" y="2759"/>
                <a:ext cx="26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4" name="Line 187"/>
              <p:cNvSpPr>
                <a:spLocks noChangeShapeType="1"/>
              </p:cNvSpPr>
              <p:nvPr/>
            </p:nvSpPr>
            <p:spPr bwMode="auto">
              <a:xfrm>
                <a:off x="3660" y="2768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5" name="Line 188"/>
              <p:cNvSpPr>
                <a:spLocks noChangeShapeType="1"/>
              </p:cNvSpPr>
              <p:nvPr/>
            </p:nvSpPr>
            <p:spPr bwMode="auto">
              <a:xfrm>
                <a:off x="3715" y="2776"/>
                <a:ext cx="27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6" name="Line 189"/>
              <p:cNvSpPr>
                <a:spLocks noChangeShapeType="1"/>
              </p:cNvSpPr>
              <p:nvPr/>
            </p:nvSpPr>
            <p:spPr bwMode="auto">
              <a:xfrm>
                <a:off x="3770" y="2785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7" name="Line 190"/>
              <p:cNvSpPr>
                <a:spLocks noChangeShapeType="1"/>
              </p:cNvSpPr>
              <p:nvPr/>
            </p:nvSpPr>
            <p:spPr bwMode="auto">
              <a:xfrm>
                <a:off x="3825" y="2794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8" name="Line 191"/>
              <p:cNvSpPr>
                <a:spLocks noChangeShapeType="1"/>
              </p:cNvSpPr>
              <p:nvPr/>
            </p:nvSpPr>
            <p:spPr bwMode="auto">
              <a:xfrm>
                <a:off x="3881" y="2802"/>
                <a:ext cx="26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89" name="Line 192"/>
              <p:cNvSpPr>
                <a:spLocks noChangeShapeType="1"/>
              </p:cNvSpPr>
              <p:nvPr/>
            </p:nvSpPr>
            <p:spPr bwMode="auto">
              <a:xfrm>
                <a:off x="3936" y="2811"/>
                <a:ext cx="26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0" name="Line 193"/>
              <p:cNvSpPr>
                <a:spLocks noChangeShapeType="1"/>
              </p:cNvSpPr>
              <p:nvPr/>
            </p:nvSpPr>
            <p:spPr bwMode="auto">
              <a:xfrm>
                <a:off x="3991" y="2819"/>
                <a:ext cx="27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1" name="Line 194"/>
              <p:cNvSpPr>
                <a:spLocks noChangeShapeType="1"/>
              </p:cNvSpPr>
              <p:nvPr/>
            </p:nvSpPr>
            <p:spPr bwMode="auto">
              <a:xfrm>
                <a:off x="4046" y="2828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2" name="Line 195"/>
              <p:cNvSpPr>
                <a:spLocks noChangeShapeType="1"/>
              </p:cNvSpPr>
              <p:nvPr/>
            </p:nvSpPr>
            <p:spPr bwMode="auto">
              <a:xfrm>
                <a:off x="4101" y="2837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3" name="Line 196"/>
              <p:cNvSpPr>
                <a:spLocks noChangeShapeType="1"/>
              </p:cNvSpPr>
              <p:nvPr/>
            </p:nvSpPr>
            <p:spPr bwMode="auto">
              <a:xfrm>
                <a:off x="4156" y="2846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4" name="Line 197"/>
              <p:cNvSpPr>
                <a:spLocks noChangeShapeType="1"/>
              </p:cNvSpPr>
              <p:nvPr/>
            </p:nvSpPr>
            <p:spPr bwMode="auto">
              <a:xfrm>
                <a:off x="4212" y="2855"/>
                <a:ext cx="26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5" name="Line 198"/>
              <p:cNvSpPr>
                <a:spLocks noChangeShapeType="1"/>
              </p:cNvSpPr>
              <p:nvPr/>
            </p:nvSpPr>
            <p:spPr bwMode="auto">
              <a:xfrm>
                <a:off x="4267" y="2863"/>
                <a:ext cx="27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96" name="Line 199"/>
              <p:cNvSpPr>
                <a:spLocks noChangeShapeType="1"/>
              </p:cNvSpPr>
              <p:nvPr/>
            </p:nvSpPr>
            <p:spPr bwMode="auto">
              <a:xfrm>
                <a:off x="4322" y="2872"/>
                <a:ext cx="27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609" name="Rectangle 200"/>
            <p:cNvSpPr>
              <a:spLocks noChangeArrowheads="1"/>
            </p:cNvSpPr>
            <p:nvPr/>
          </p:nvSpPr>
          <p:spPr bwMode="auto">
            <a:xfrm>
              <a:off x="998" y="1650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0" name="Rectangle 201"/>
            <p:cNvSpPr>
              <a:spLocks noChangeArrowheads="1"/>
            </p:cNvSpPr>
            <p:nvPr/>
          </p:nvSpPr>
          <p:spPr bwMode="auto">
            <a:xfrm>
              <a:off x="915" y="1939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1" name="Rectangle 202"/>
            <p:cNvSpPr>
              <a:spLocks noChangeArrowheads="1"/>
            </p:cNvSpPr>
            <p:nvPr/>
          </p:nvSpPr>
          <p:spPr bwMode="auto">
            <a:xfrm>
              <a:off x="1163" y="2269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2" name="Rectangle 203"/>
            <p:cNvSpPr>
              <a:spLocks noChangeArrowheads="1"/>
            </p:cNvSpPr>
            <p:nvPr/>
          </p:nvSpPr>
          <p:spPr bwMode="auto">
            <a:xfrm>
              <a:off x="1246" y="1898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3" name="Rectangle 204"/>
            <p:cNvSpPr>
              <a:spLocks noChangeArrowheads="1"/>
            </p:cNvSpPr>
            <p:nvPr/>
          </p:nvSpPr>
          <p:spPr bwMode="auto">
            <a:xfrm>
              <a:off x="957" y="2683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4" name="Rectangle 205"/>
            <p:cNvSpPr>
              <a:spLocks noChangeArrowheads="1"/>
            </p:cNvSpPr>
            <p:nvPr/>
          </p:nvSpPr>
          <p:spPr bwMode="auto">
            <a:xfrm>
              <a:off x="2032" y="2311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5" name="Rectangle 206"/>
            <p:cNvSpPr>
              <a:spLocks noChangeArrowheads="1"/>
            </p:cNvSpPr>
            <p:nvPr/>
          </p:nvSpPr>
          <p:spPr bwMode="auto">
            <a:xfrm>
              <a:off x="2115" y="2104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F</a:t>
              </a:r>
              <a:endParaRPr lang="en-US" b="0"/>
            </a:p>
          </p:txBody>
        </p:sp>
        <p:sp>
          <p:nvSpPr>
            <p:cNvPr id="25616" name="Rectangle 207"/>
            <p:cNvSpPr>
              <a:spLocks noChangeArrowheads="1"/>
            </p:cNvSpPr>
            <p:nvPr/>
          </p:nvSpPr>
          <p:spPr bwMode="auto">
            <a:xfrm>
              <a:off x="1784" y="1650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sp>
          <p:nvSpPr>
            <p:cNvPr id="25617" name="Rectangle 208"/>
            <p:cNvSpPr>
              <a:spLocks noChangeArrowheads="1"/>
            </p:cNvSpPr>
            <p:nvPr/>
          </p:nvSpPr>
          <p:spPr bwMode="auto">
            <a:xfrm>
              <a:off x="1453" y="1898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sp>
          <p:nvSpPr>
            <p:cNvPr id="25618" name="Rectangle 209"/>
            <p:cNvSpPr>
              <a:spLocks noChangeArrowheads="1"/>
            </p:cNvSpPr>
            <p:nvPr/>
          </p:nvSpPr>
          <p:spPr bwMode="auto">
            <a:xfrm>
              <a:off x="1950" y="1898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sp>
          <p:nvSpPr>
            <p:cNvPr id="25619" name="Rectangle 210"/>
            <p:cNvSpPr>
              <a:spLocks noChangeArrowheads="1"/>
            </p:cNvSpPr>
            <p:nvPr/>
          </p:nvSpPr>
          <p:spPr bwMode="auto">
            <a:xfrm>
              <a:off x="1536" y="2228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sp>
          <p:nvSpPr>
            <p:cNvPr id="25620" name="Rectangle 211"/>
            <p:cNvSpPr>
              <a:spLocks noChangeArrowheads="1"/>
            </p:cNvSpPr>
            <p:nvPr/>
          </p:nvSpPr>
          <p:spPr bwMode="auto">
            <a:xfrm>
              <a:off x="2488" y="1856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sp>
          <p:nvSpPr>
            <p:cNvPr id="25621" name="Rectangle 212"/>
            <p:cNvSpPr>
              <a:spLocks noChangeArrowheads="1"/>
            </p:cNvSpPr>
            <p:nvPr/>
          </p:nvSpPr>
          <p:spPr bwMode="auto">
            <a:xfrm>
              <a:off x="2612" y="2104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sp>
          <p:nvSpPr>
            <p:cNvPr id="25622" name="Rectangle 213"/>
            <p:cNvSpPr>
              <a:spLocks noChangeArrowheads="1"/>
            </p:cNvSpPr>
            <p:nvPr/>
          </p:nvSpPr>
          <p:spPr bwMode="auto">
            <a:xfrm>
              <a:off x="2570" y="2435"/>
              <a:ext cx="7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T</a:t>
              </a:r>
              <a:endParaRPr lang="en-US" b="0"/>
            </a:p>
          </p:txBody>
        </p:sp>
        <p:grpSp>
          <p:nvGrpSpPr>
            <p:cNvPr id="25623" name="Group 214"/>
            <p:cNvGrpSpPr>
              <a:grpSpLocks/>
            </p:cNvGrpSpPr>
            <p:nvPr/>
          </p:nvGrpSpPr>
          <p:grpSpPr bwMode="auto">
            <a:xfrm>
              <a:off x="1619" y="2879"/>
              <a:ext cx="344" cy="330"/>
              <a:chOff x="1619" y="2879"/>
              <a:chExt cx="344" cy="330"/>
            </a:xfrm>
          </p:grpSpPr>
          <p:sp>
            <p:nvSpPr>
              <p:cNvPr id="25735" name="Rectangle 215"/>
              <p:cNvSpPr>
                <a:spLocks noChangeArrowheads="1"/>
              </p:cNvSpPr>
              <p:nvPr/>
            </p:nvSpPr>
            <p:spPr bwMode="auto">
              <a:xfrm>
                <a:off x="1704" y="2879"/>
                <a:ext cx="167" cy="166"/>
              </a:xfrm>
              <a:prstGeom prst="rect">
                <a:avLst/>
              </a:prstGeom>
              <a:solidFill>
                <a:srgbClr val="FFFFFF"/>
              </a:solidFill>
              <a:ln w="1111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36" name="Rectangle 216"/>
              <p:cNvSpPr>
                <a:spLocks noChangeArrowheads="1"/>
              </p:cNvSpPr>
              <p:nvPr/>
            </p:nvSpPr>
            <p:spPr bwMode="auto">
              <a:xfrm>
                <a:off x="1743" y="2889"/>
                <a:ext cx="93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D</a:t>
                </a:r>
                <a:endParaRPr lang="en-US" b="0"/>
              </a:p>
            </p:txBody>
          </p:sp>
          <p:sp>
            <p:nvSpPr>
              <p:cNvPr id="25737" name="Rectangle 217"/>
              <p:cNvSpPr>
                <a:spLocks noChangeArrowheads="1"/>
              </p:cNvSpPr>
              <p:nvPr/>
            </p:nvSpPr>
            <p:spPr bwMode="auto">
              <a:xfrm>
                <a:off x="1619" y="3054"/>
                <a:ext cx="344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Depot</a:t>
                </a:r>
                <a:endParaRPr lang="en-US" b="0"/>
              </a:p>
            </p:txBody>
          </p:sp>
        </p:grpSp>
        <p:grpSp>
          <p:nvGrpSpPr>
            <p:cNvPr id="25624" name="Group 218"/>
            <p:cNvGrpSpPr>
              <a:grpSpLocks/>
            </p:cNvGrpSpPr>
            <p:nvPr/>
          </p:nvGrpSpPr>
          <p:grpSpPr bwMode="auto">
            <a:xfrm>
              <a:off x="3522" y="1650"/>
              <a:ext cx="1734" cy="1559"/>
              <a:chOff x="3522" y="1650"/>
              <a:chExt cx="1734" cy="1559"/>
            </a:xfrm>
          </p:grpSpPr>
          <p:sp>
            <p:nvSpPr>
              <p:cNvPr id="25717" name="Rectangle 219"/>
              <p:cNvSpPr>
                <a:spLocks noChangeArrowheads="1"/>
              </p:cNvSpPr>
              <p:nvPr/>
            </p:nvSpPr>
            <p:spPr bwMode="auto">
              <a:xfrm>
                <a:off x="3563" y="1650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18" name="Rectangle 220"/>
              <p:cNvSpPr>
                <a:spLocks noChangeArrowheads="1"/>
              </p:cNvSpPr>
              <p:nvPr/>
            </p:nvSpPr>
            <p:spPr bwMode="auto">
              <a:xfrm>
                <a:off x="3522" y="1939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19" name="Rectangle 221"/>
              <p:cNvSpPr>
                <a:spLocks noChangeArrowheads="1"/>
              </p:cNvSpPr>
              <p:nvPr/>
            </p:nvSpPr>
            <p:spPr bwMode="auto">
              <a:xfrm>
                <a:off x="3729" y="2269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20" name="Rectangle 222"/>
              <p:cNvSpPr>
                <a:spLocks noChangeArrowheads="1"/>
              </p:cNvSpPr>
              <p:nvPr/>
            </p:nvSpPr>
            <p:spPr bwMode="auto">
              <a:xfrm>
                <a:off x="3812" y="1898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21" name="Rectangle 223"/>
              <p:cNvSpPr>
                <a:spLocks noChangeArrowheads="1"/>
              </p:cNvSpPr>
              <p:nvPr/>
            </p:nvSpPr>
            <p:spPr bwMode="auto">
              <a:xfrm>
                <a:off x="3522" y="2683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22" name="Rectangle 224"/>
              <p:cNvSpPr>
                <a:spLocks noChangeArrowheads="1"/>
              </p:cNvSpPr>
              <p:nvPr/>
            </p:nvSpPr>
            <p:spPr bwMode="auto">
              <a:xfrm>
                <a:off x="4598" y="2311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25723" name="Rectangle 225"/>
              <p:cNvSpPr>
                <a:spLocks noChangeArrowheads="1"/>
              </p:cNvSpPr>
              <p:nvPr/>
            </p:nvSpPr>
            <p:spPr bwMode="auto">
              <a:xfrm>
                <a:off x="4681" y="2104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25724" name="Rectangle 226"/>
              <p:cNvSpPr>
                <a:spLocks noChangeArrowheads="1"/>
              </p:cNvSpPr>
              <p:nvPr/>
            </p:nvSpPr>
            <p:spPr bwMode="auto">
              <a:xfrm>
                <a:off x="4350" y="1650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25725" name="Rectangle 227"/>
              <p:cNvSpPr>
                <a:spLocks noChangeArrowheads="1"/>
              </p:cNvSpPr>
              <p:nvPr/>
            </p:nvSpPr>
            <p:spPr bwMode="auto">
              <a:xfrm>
                <a:off x="4019" y="1898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26" name="Rectangle 228"/>
              <p:cNvSpPr>
                <a:spLocks noChangeArrowheads="1"/>
              </p:cNvSpPr>
              <p:nvPr/>
            </p:nvSpPr>
            <p:spPr bwMode="auto">
              <a:xfrm>
                <a:off x="4515" y="1898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25727" name="Rectangle 229"/>
              <p:cNvSpPr>
                <a:spLocks noChangeArrowheads="1"/>
              </p:cNvSpPr>
              <p:nvPr/>
            </p:nvSpPr>
            <p:spPr bwMode="auto">
              <a:xfrm>
                <a:off x="4101" y="2228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F</a:t>
                </a:r>
                <a:endParaRPr lang="en-US" b="0"/>
              </a:p>
            </p:txBody>
          </p:sp>
          <p:sp>
            <p:nvSpPr>
              <p:cNvPr id="25728" name="Rectangle 230"/>
              <p:cNvSpPr>
                <a:spLocks noChangeArrowheads="1"/>
              </p:cNvSpPr>
              <p:nvPr/>
            </p:nvSpPr>
            <p:spPr bwMode="auto">
              <a:xfrm>
                <a:off x="5053" y="1856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25729" name="Rectangle 231"/>
              <p:cNvSpPr>
                <a:spLocks noChangeArrowheads="1"/>
              </p:cNvSpPr>
              <p:nvPr/>
            </p:nvSpPr>
            <p:spPr bwMode="auto">
              <a:xfrm>
                <a:off x="5177" y="2104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25730" name="Rectangle 232"/>
              <p:cNvSpPr>
                <a:spLocks noChangeArrowheads="1"/>
              </p:cNvSpPr>
              <p:nvPr/>
            </p:nvSpPr>
            <p:spPr bwMode="auto">
              <a:xfrm>
                <a:off x="5136" y="2435"/>
                <a:ext cx="7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0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grpSp>
            <p:nvGrpSpPr>
              <p:cNvPr id="25731" name="Group 233"/>
              <p:cNvGrpSpPr>
                <a:grpSpLocks/>
              </p:cNvGrpSpPr>
              <p:nvPr/>
            </p:nvGrpSpPr>
            <p:grpSpPr bwMode="auto">
              <a:xfrm>
                <a:off x="4184" y="2879"/>
                <a:ext cx="344" cy="330"/>
                <a:chOff x="4184" y="2879"/>
                <a:chExt cx="344" cy="330"/>
              </a:xfrm>
            </p:grpSpPr>
            <p:sp>
              <p:nvSpPr>
                <p:cNvPr id="25732" name="Rectangle 234"/>
                <p:cNvSpPr>
                  <a:spLocks noChangeArrowheads="1"/>
                </p:cNvSpPr>
                <p:nvPr/>
              </p:nvSpPr>
              <p:spPr bwMode="auto">
                <a:xfrm>
                  <a:off x="4270" y="2879"/>
                  <a:ext cx="166" cy="166"/>
                </a:xfrm>
                <a:prstGeom prst="rect">
                  <a:avLst/>
                </a:prstGeom>
                <a:solidFill>
                  <a:srgbClr val="FFFFFF"/>
                </a:solidFill>
                <a:ln w="111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733" name="Rectangle 235"/>
                <p:cNvSpPr>
                  <a:spLocks noChangeArrowheads="1"/>
                </p:cNvSpPr>
                <p:nvPr/>
              </p:nvSpPr>
              <p:spPr bwMode="auto">
                <a:xfrm>
                  <a:off x="4308" y="2889"/>
                  <a:ext cx="93" cy="1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600" b="0">
                      <a:solidFill>
                        <a:srgbClr val="000000"/>
                      </a:solidFill>
                    </a:rPr>
                    <a:t>D</a:t>
                  </a:r>
                  <a:endParaRPr lang="en-US" b="0"/>
                </a:p>
              </p:txBody>
            </p:sp>
            <p:sp>
              <p:nvSpPr>
                <p:cNvPr id="25734" name="Rectangle 236"/>
                <p:cNvSpPr>
                  <a:spLocks noChangeArrowheads="1"/>
                </p:cNvSpPr>
                <p:nvPr/>
              </p:nvSpPr>
              <p:spPr bwMode="auto">
                <a:xfrm>
                  <a:off x="4184" y="3054"/>
                  <a:ext cx="344" cy="1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600" b="0">
                      <a:solidFill>
                        <a:srgbClr val="000000"/>
                      </a:solidFill>
                    </a:rPr>
                    <a:t>Depot</a:t>
                  </a:r>
                  <a:endParaRPr lang="en-US" b="0"/>
                </a:p>
              </p:txBody>
            </p:sp>
          </p:grpSp>
        </p:grpSp>
        <p:sp>
          <p:nvSpPr>
            <p:cNvPr id="25625" name="Freeform 237"/>
            <p:cNvSpPr>
              <a:spLocks/>
            </p:cNvSpPr>
            <p:nvPr/>
          </p:nvSpPr>
          <p:spPr bwMode="auto">
            <a:xfrm>
              <a:off x="824" y="1571"/>
              <a:ext cx="1407" cy="1248"/>
            </a:xfrm>
            <a:custGeom>
              <a:avLst/>
              <a:gdLst>
                <a:gd name="T0" fmla="*/ 1 w 2813"/>
                <a:gd name="T1" fmla="*/ 1 h 2496"/>
                <a:gd name="T2" fmla="*/ 1 w 2813"/>
                <a:gd name="T3" fmla="*/ 1 h 2496"/>
                <a:gd name="T4" fmla="*/ 1 w 2813"/>
                <a:gd name="T5" fmla="*/ 1 h 2496"/>
                <a:gd name="T6" fmla="*/ 1 w 2813"/>
                <a:gd name="T7" fmla="*/ 1 h 2496"/>
                <a:gd name="T8" fmla="*/ 1 w 2813"/>
                <a:gd name="T9" fmla="*/ 1 h 2496"/>
                <a:gd name="T10" fmla="*/ 1 w 2813"/>
                <a:gd name="T11" fmla="*/ 1 h 2496"/>
                <a:gd name="T12" fmla="*/ 1 w 2813"/>
                <a:gd name="T13" fmla="*/ 1 h 2496"/>
                <a:gd name="T14" fmla="*/ 1 w 2813"/>
                <a:gd name="T15" fmla="*/ 1 h 2496"/>
                <a:gd name="T16" fmla="*/ 1 w 2813"/>
                <a:gd name="T17" fmla="*/ 1 h 2496"/>
                <a:gd name="T18" fmla="*/ 0 w 2813"/>
                <a:gd name="T19" fmla="*/ 1 h 2496"/>
                <a:gd name="T20" fmla="*/ 0 w 2813"/>
                <a:gd name="T21" fmla="*/ 1 h 2496"/>
                <a:gd name="T22" fmla="*/ 0 w 2813"/>
                <a:gd name="T23" fmla="*/ 1 h 2496"/>
                <a:gd name="T24" fmla="*/ 1 w 2813"/>
                <a:gd name="T25" fmla="*/ 1 h 2496"/>
                <a:gd name="T26" fmla="*/ 1 w 2813"/>
                <a:gd name="T27" fmla="*/ 1 h 2496"/>
                <a:gd name="T28" fmla="*/ 1 w 2813"/>
                <a:gd name="T29" fmla="*/ 1 h 2496"/>
                <a:gd name="T30" fmla="*/ 1 w 2813"/>
                <a:gd name="T31" fmla="*/ 1 h 2496"/>
                <a:gd name="T32" fmla="*/ 1 w 2813"/>
                <a:gd name="T33" fmla="*/ 1 h 2496"/>
                <a:gd name="T34" fmla="*/ 1 w 2813"/>
                <a:gd name="T35" fmla="*/ 1 h 2496"/>
                <a:gd name="T36" fmla="*/ 1 w 2813"/>
                <a:gd name="T37" fmla="*/ 1 h 2496"/>
                <a:gd name="T38" fmla="*/ 1 w 2813"/>
                <a:gd name="T39" fmla="*/ 1 h 2496"/>
                <a:gd name="T40" fmla="*/ 1 w 2813"/>
                <a:gd name="T41" fmla="*/ 1 h 2496"/>
                <a:gd name="T42" fmla="*/ 1 w 2813"/>
                <a:gd name="T43" fmla="*/ 1 h 2496"/>
                <a:gd name="T44" fmla="*/ 1 w 2813"/>
                <a:gd name="T45" fmla="*/ 1 h 2496"/>
                <a:gd name="T46" fmla="*/ 1 w 2813"/>
                <a:gd name="T47" fmla="*/ 1 h 2496"/>
                <a:gd name="T48" fmla="*/ 1 w 2813"/>
                <a:gd name="T49" fmla="*/ 1 h 2496"/>
                <a:gd name="T50" fmla="*/ 1 w 2813"/>
                <a:gd name="T51" fmla="*/ 1 h 2496"/>
                <a:gd name="T52" fmla="*/ 1 w 2813"/>
                <a:gd name="T53" fmla="*/ 1 h 2496"/>
                <a:gd name="T54" fmla="*/ 1 w 2813"/>
                <a:gd name="T55" fmla="*/ 1 h 2496"/>
                <a:gd name="T56" fmla="*/ 1 w 2813"/>
                <a:gd name="T57" fmla="*/ 1 h 2496"/>
                <a:gd name="T58" fmla="*/ 1 w 2813"/>
                <a:gd name="T59" fmla="*/ 1 h 2496"/>
                <a:gd name="T60" fmla="*/ 1 w 2813"/>
                <a:gd name="T61" fmla="*/ 1 h 2496"/>
                <a:gd name="T62" fmla="*/ 1 w 2813"/>
                <a:gd name="T63" fmla="*/ 1 h 2496"/>
                <a:gd name="T64" fmla="*/ 1 w 2813"/>
                <a:gd name="T65" fmla="*/ 1 h 2496"/>
                <a:gd name="T66" fmla="*/ 1 w 2813"/>
                <a:gd name="T67" fmla="*/ 1 h 2496"/>
                <a:gd name="T68" fmla="*/ 1 w 2813"/>
                <a:gd name="T69" fmla="*/ 1 h 2496"/>
                <a:gd name="T70" fmla="*/ 1 w 2813"/>
                <a:gd name="T71" fmla="*/ 1 h 2496"/>
                <a:gd name="T72" fmla="*/ 1 w 2813"/>
                <a:gd name="T73" fmla="*/ 1 h 2496"/>
                <a:gd name="T74" fmla="*/ 1 w 2813"/>
                <a:gd name="T75" fmla="*/ 1 h 2496"/>
                <a:gd name="T76" fmla="*/ 1 w 2813"/>
                <a:gd name="T77" fmla="*/ 1 h 2496"/>
                <a:gd name="T78" fmla="*/ 1 w 2813"/>
                <a:gd name="T79" fmla="*/ 1 h 2496"/>
                <a:gd name="T80" fmla="*/ 1 w 2813"/>
                <a:gd name="T81" fmla="*/ 1 h 2496"/>
                <a:gd name="T82" fmla="*/ 1 w 2813"/>
                <a:gd name="T83" fmla="*/ 1 h 2496"/>
                <a:gd name="T84" fmla="*/ 1 w 2813"/>
                <a:gd name="T85" fmla="*/ 1 h 2496"/>
                <a:gd name="T86" fmla="*/ 1 w 2813"/>
                <a:gd name="T87" fmla="*/ 1 h 2496"/>
                <a:gd name="T88" fmla="*/ 1 w 2813"/>
                <a:gd name="T89" fmla="*/ 1 h 2496"/>
                <a:gd name="T90" fmla="*/ 1 w 2813"/>
                <a:gd name="T91" fmla="*/ 1 h 2496"/>
                <a:gd name="T92" fmla="*/ 1 w 2813"/>
                <a:gd name="T93" fmla="*/ 1 h 2496"/>
                <a:gd name="T94" fmla="*/ 1 w 2813"/>
                <a:gd name="T95" fmla="*/ 1 h 2496"/>
                <a:gd name="T96" fmla="*/ 1 w 2813"/>
                <a:gd name="T97" fmla="*/ 1 h 2496"/>
                <a:gd name="T98" fmla="*/ 1 w 2813"/>
                <a:gd name="T99" fmla="*/ 1 h 2496"/>
                <a:gd name="T100" fmla="*/ 1 w 2813"/>
                <a:gd name="T101" fmla="*/ 1 h 2496"/>
                <a:gd name="T102" fmla="*/ 1 w 2813"/>
                <a:gd name="T103" fmla="*/ 1 h 2496"/>
                <a:gd name="T104" fmla="*/ 1 w 2813"/>
                <a:gd name="T105" fmla="*/ 1 h 2496"/>
                <a:gd name="T106" fmla="*/ 1 w 2813"/>
                <a:gd name="T107" fmla="*/ 0 h 2496"/>
                <a:gd name="T108" fmla="*/ 1 w 2813"/>
                <a:gd name="T109" fmla="*/ 1 h 249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813"/>
                <a:gd name="T166" fmla="*/ 0 h 2496"/>
                <a:gd name="T167" fmla="*/ 2813 w 2813"/>
                <a:gd name="T168" fmla="*/ 2496 h 249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813" h="2496">
                  <a:moveTo>
                    <a:pt x="348" y="50"/>
                  </a:moveTo>
                  <a:lnTo>
                    <a:pt x="315" y="100"/>
                  </a:lnTo>
                  <a:lnTo>
                    <a:pt x="315" y="165"/>
                  </a:lnTo>
                  <a:lnTo>
                    <a:pt x="282" y="233"/>
                  </a:lnTo>
                  <a:lnTo>
                    <a:pt x="248" y="331"/>
                  </a:lnTo>
                  <a:lnTo>
                    <a:pt x="232" y="381"/>
                  </a:lnTo>
                  <a:lnTo>
                    <a:pt x="200" y="446"/>
                  </a:lnTo>
                  <a:lnTo>
                    <a:pt x="165" y="579"/>
                  </a:lnTo>
                  <a:lnTo>
                    <a:pt x="150" y="628"/>
                  </a:lnTo>
                  <a:lnTo>
                    <a:pt x="150" y="794"/>
                  </a:lnTo>
                  <a:lnTo>
                    <a:pt x="117" y="959"/>
                  </a:lnTo>
                  <a:lnTo>
                    <a:pt x="82" y="1024"/>
                  </a:lnTo>
                  <a:lnTo>
                    <a:pt x="82" y="1124"/>
                  </a:lnTo>
                  <a:lnTo>
                    <a:pt x="67" y="1174"/>
                  </a:lnTo>
                  <a:lnTo>
                    <a:pt x="50" y="1240"/>
                  </a:lnTo>
                  <a:lnTo>
                    <a:pt x="34" y="1405"/>
                  </a:lnTo>
                  <a:lnTo>
                    <a:pt x="17" y="1472"/>
                  </a:lnTo>
                  <a:lnTo>
                    <a:pt x="17" y="1570"/>
                  </a:lnTo>
                  <a:lnTo>
                    <a:pt x="0" y="1637"/>
                  </a:lnTo>
                  <a:lnTo>
                    <a:pt x="0" y="1703"/>
                  </a:lnTo>
                  <a:lnTo>
                    <a:pt x="0" y="1752"/>
                  </a:lnTo>
                  <a:lnTo>
                    <a:pt x="0" y="1868"/>
                  </a:lnTo>
                  <a:lnTo>
                    <a:pt x="0" y="1918"/>
                  </a:lnTo>
                  <a:lnTo>
                    <a:pt x="0" y="1968"/>
                  </a:lnTo>
                  <a:lnTo>
                    <a:pt x="17" y="2050"/>
                  </a:lnTo>
                  <a:lnTo>
                    <a:pt x="50" y="2116"/>
                  </a:lnTo>
                  <a:lnTo>
                    <a:pt x="82" y="2166"/>
                  </a:lnTo>
                  <a:lnTo>
                    <a:pt x="117" y="2215"/>
                  </a:lnTo>
                  <a:lnTo>
                    <a:pt x="150" y="2281"/>
                  </a:lnTo>
                  <a:lnTo>
                    <a:pt x="182" y="2331"/>
                  </a:lnTo>
                  <a:lnTo>
                    <a:pt x="215" y="2396"/>
                  </a:lnTo>
                  <a:lnTo>
                    <a:pt x="265" y="2446"/>
                  </a:lnTo>
                  <a:lnTo>
                    <a:pt x="315" y="2479"/>
                  </a:lnTo>
                  <a:lnTo>
                    <a:pt x="381" y="2496"/>
                  </a:lnTo>
                  <a:lnTo>
                    <a:pt x="513" y="2496"/>
                  </a:lnTo>
                  <a:lnTo>
                    <a:pt x="613" y="2496"/>
                  </a:lnTo>
                  <a:lnTo>
                    <a:pt x="712" y="2496"/>
                  </a:lnTo>
                  <a:lnTo>
                    <a:pt x="812" y="2496"/>
                  </a:lnTo>
                  <a:lnTo>
                    <a:pt x="910" y="2496"/>
                  </a:lnTo>
                  <a:lnTo>
                    <a:pt x="1043" y="2496"/>
                  </a:lnTo>
                  <a:lnTo>
                    <a:pt x="1143" y="2479"/>
                  </a:lnTo>
                  <a:lnTo>
                    <a:pt x="1275" y="2463"/>
                  </a:lnTo>
                  <a:lnTo>
                    <a:pt x="1406" y="2446"/>
                  </a:lnTo>
                  <a:lnTo>
                    <a:pt x="1456" y="2429"/>
                  </a:lnTo>
                  <a:lnTo>
                    <a:pt x="1589" y="2413"/>
                  </a:lnTo>
                  <a:lnTo>
                    <a:pt x="1689" y="2396"/>
                  </a:lnTo>
                  <a:lnTo>
                    <a:pt x="1787" y="2381"/>
                  </a:lnTo>
                  <a:lnTo>
                    <a:pt x="1920" y="2331"/>
                  </a:lnTo>
                  <a:lnTo>
                    <a:pt x="2020" y="2314"/>
                  </a:lnTo>
                  <a:lnTo>
                    <a:pt x="2118" y="2298"/>
                  </a:lnTo>
                  <a:lnTo>
                    <a:pt x="2168" y="2264"/>
                  </a:lnTo>
                  <a:lnTo>
                    <a:pt x="2268" y="2231"/>
                  </a:lnTo>
                  <a:lnTo>
                    <a:pt x="2367" y="2215"/>
                  </a:lnTo>
                  <a:lnTo>
                    <a:pt x="2434" y="2166"/>
                  </a:lnTo>
                  <a:lnTo>
                    <a:pt x="2565" y="2098"/>
                  </a:lnTo>
                  <a:lnTo>
                    <a:pt x="2632" y="2033"/>
                  </a:lnTo>
                  <a:lnTo>
                    <a:pt x="2682" y="1983"/>
                  </a:lnTo>
                  <a:lnTo>
                    <a:pt x="2715" y="1933"/>
                  </a:lnTo>
                  <a:lnTo>
                    <a:pt x="2748" y="1868"/>
                  </a:lnTo>
                  <a:lnTo>
                    <a:pt x="2780" y="1802"/>
                  </a:lnTo>
                  <a:lnTo>
                    <a:pt x="2798" y="1637"/>
                  </a:lnTo>
                  <a:lnTo>
                    <a:pt x="2813" y="1537"/>
                  </a:lnTo>
                  <a:lnTo>
                    <a:pt x="2813" y="1437"/>
                  </a:lnTo>
                  <a:lnTo>
                    <a:pt x="2813" y="1355"/>
                  </a:lnTo>
                  <a:lnTo>
                    <a:pt x="2813" y="1257"/>
                  </a:lnTo>
                  <a:lnTo>
                    <a:pt x="2813" y="1124"/>
                  </a:lnTo>
                  <a:lnTo>
                    <a:pt x="2813" y="1074"/>
                  </a:lnTo>
                  <a:lnTo>
                    <a:pt x="2813" y="1009"/>
                  </a:lnTo>
                  <a:lnTo>
                    <a:pt x="2798" y="959"/>
                  </a:lnTo>
                  <a:lnTo>
                    <a:pt x="2765" y="894"/>
                  </a:lnTo>
                  <a:lnTo>
                    <a:pt x="2748" y="844"/>
                  </a:lnTo>
                  <a:lnTo>
                    <a:pt x="2698" y="811"/>
                  </a:lnTo>
                  <a:lnTo>
                    <a:pt x="2648" y="761"/>
                  </a:lnTo>
                  <a:lnTo>
                    <a:pt x="2582" y="711"/>
                  </a:lnTo>
                  <a:lnTo>
                    <a:pt x="2532" y="661"/>
                  </a:lnTo>
                  <a:lnTo>
                    <a:pt x="2482" y="628"/>
                  </a:lnTo>
                  <a:lnTo>
                    <a:pt x="2417" y="579"/>
                  </a:lnTo>
                  <a:lnTo>
                    <a:pt x="2367" y="563"/>
                  </a:lnTo>
                  <a:lnTo>
                    <a:pt x="2301" y="546"/>
                  </a:lnTo>
                  <a:lnTo>
                    <a:pt x="2251" y="529"/>
                  </a:lnTo>
                  <a:lnTo>
                    <a:pt x="2201" y="513"/>
                  </a:lnTo>
                  <a:lnTo>
                    <a:pt x="2136" y="513"/>
                  </a:lnTo>
                  <a:lnTo>
                    <a:pt x="2086" y="496"/>
                  </a:lnTo>
                  <a:lnTo>
                    <a:pt x="2036" y="480"/>
                  </a:lnTo>
                  <a:lnTo>
                    <a:pt x="1970" y="446"/>
                  </a:lnTo>
                  <a:lnTo>
                    <a:pt x="1903" y="413"/>
                  </a:lnTo>
                  <a:lnTo>
                    <a:pt x="1837" y="398"/>
                  </a:lnTo>
                  <a:lnTo>
                    <a:pt x="1787" y="363"/>
                  </a:lnTo>
                  <a:lnTo>
                    <a:pt x="1722" y="331"/>
                  </a:lnTo>
                  <a:lnTo>
                    <a:pt x="1655" y="298"/>
                  </a:lnTo>
                  <a:lnTo>
                    <a:pt x="1539" y="281"/>
                  </a:lnTo>
                  <a:lnTo>
                    <a:pt x="1474" y="248"/>
                  </a:lnTo>
                  <a:lnTo>
                    <a:pt x="1424" y="215"/>
                  </a:lnTo>
                  <a:lnTo>
                    <a:pt x="1374" y="198"/>
                  </a:lnTo>
                  <a:lnTo>
                    <a:pt x="1324" y="183"/>
                  </a:lnTo>
                  <a:lnTo>
                    <a:pt x="1258" y="150"/>
                  </a:lnTo>
                  <a:lnTo>
                    <a:pt x="1193" y="116"/>
                  </a:lnTo>
                  <a:lnTo>
                    <a:pt x="1143" y="100"/>
                  </a:lnTo>
                  <a:lnTo>
                    <a:pt x="1093" y="83"/>
                  </a:lnTo>
                  <a:lnTo>
                    <a:pt x="1027" y="50"/>
                  </a:lnTo>
                  <a:lnTo>
                    <a:pt x="977" y="33"/>
                  </a:lnTo>
                  <a:lnTo>
                    <a:pt x="927" y="33"/>
                  </a:lnTo>
                  <a:lnTo>
                    <a:pt x="877" y="17"/>
                  </a:lnTo>
                  <a:lnTo>
                    <a:pt x="827" y="17"/>
                  </a:lnTo>
                  <a:lnTo>
                    <a:pt x="744" y="17"/>
                  </a:lnTo>
                  <a:lnTo>
                    <a:pt x="662" y="17"/>
                  </a:lnTo>
                  <a:lnTo>
                    <a:pt x="596" y="17"/>
                  </a:lnTo>
                  <a:lnTo>
                    <a:pt x="546" y="0"/>
                  </a:lnTo>
                  <a:lnTo>
                    <a:pt x="496" y="0"/>
                  </a:lnTo>
                  <a:lnTo>
                    <a:pt x="431" y="17"/>
                  </a:lnTo>
                  <a:lnTo>
                    <a:pt x="381" y="33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6" name="Freeform 238"/>
            <p:cNvSpPr>
              <a:spLocks/>
            </p:cNvSpPr>
            <p:nvPr/>
          </p:nvSpPr>
          <p:spPr bwMode="auto">
            <a:xfrm>
              <a:off x="1437" y="1587"/>
              <a:ext cx="1340" cy="1009"/>
            </a:xfrm>
            <a:custGeom>
              <a:avLst/>
              <a:gdLst>
                <a:gd name="T0" fmla="*/ 0 w 2681"/>
                <a:gd name="T1" fmla="*/ 1 h 2017"/>
                <a:gd name="T2" fmla="*/ 0 w 2681"/>
                <a:gd name="T3" fmla="*/ 1 h 2017"/>
                <a:gd name="T4" fmla="*/ 0 w 2681"/>
                <a:gd name="T5" fmla="*/ 1 h 2017"/>
                <a:gd name="T6" fmla="*/ 0 w 2681"/>
                <a:gd name="T7" fmla="*/ 1 h 2017"/>
                <a:gd name="T8" fmla="*/ 0 w 2681"/>
                <a:gd name="T9" fmla="*/ 1 h 2017"/>
                <a:gd name="T10" fmla="*/ 0 w 2681"/>
                <a:gd name="T11" fmla="*/ 1 h 2017"/>
                <a:gd name="T12" fmla="*/ 0 w 2681"/>
                <a:gd name="T13" fmla="*/ 1 h 2017"/>
                <a:gd name="T14" fmla="*/ 0 w 2681"/>
                <a:gd name="T15" fmla="*/ 1 h 2017"/>
                <a:gd name="T16" fmla="*/ 0 w 2681"/>
                <a:gd name="T17" fmla="*/ 1 h 2017"/>
                <a:gd name="T18" fmla="*/ 0 w 2681"/>
                <a:gd name="T19" fmla="*/ 1 h 2017"/>
                <a:gd name="T20" fmla="*/ 0 w 2681"/>
                <a:gd name="T21" fmla="*/ 1 h 2017"/>
                <a:gd name="T22" fmla="*/ 0 w 2681"/>
                <a:gd name="T23" fmla="*/ 1 h 2017"/>
                <a:gd name="T24" fmla="*/ 0 w 2681"/>
                <a:gd name="T25" fmla="*/ 1 h 2017"/>
                <a:gd name="T26" fmla="*/ 0 w 2681"/>
                <a:gd name="T27" fmla="*/ 1 h 2017"/>
                <a:gd name="T28" fmla="*/ 0 w 2681"/>
                <a:gd name="T29" fmla="*/ 1 h 2017"/>
                <a:gd name="T30" fmla="*/ 0 w 2681"/>
                <a:gd name="T31" fmla="*/ 1 h 2017"/>
                <a:gd name="T32" fmla="*/ 0 w 2681"/>
                <a:gd name="T33" fmla="*/ 1 h 2017"/>
                <a:gd name="T34" fmla="*/ 0 w 2681"/>
                <a:gd name="T35" fmla="*/ 1 h 2017"/>
                <a:gd name="T36" fmla="*/ 0 w 2681"/>
                <a:gd name="T37" fmla="*/ 1 h 2017"/>
                <a:gd name="T38" fmla="*/ 0 w 2681"/>
                <a:gd name="T39" fmla="*/ 1 h 2017"/>
                <a:gd name="T40" fmla="*/ 0 w 2681"/>
                <a:gd name="T41" fmla="*/ 1 h 2017"/>
                <a:gd name="T42" fmla="*/ 0 w 2681"/>
                <a:gd name="T43" fmla="*/ 1 h 2017"/>
                <a:gd name="T44" fmla="*/ 0 w 2681"/>
                <a:gd name="T45" fmla="*/ 1 h 2017"/>
                <a:gd name="T46" fmla="*/ 0 w 2681"/>
                <a:gd name="T47" fmla="*/ 1 h 2017"/>
                <a:gd name="T48" fmla="*/ 0 w 2681"/>
                <a:gd name="T49" fmla="*/ 1 h 2017"/>
                <a:gd name="T50" fmla="*/ 0 w 2681"/>
                <a:gd name="T51" fmla="*/ 1 h 2017"/>
                <a:gd name="T52" fmla="*/ 0 w 2681"/>
                <a:gd name="T53" fmla="*/ 1 h 2017"/>
                <a:gd name="T54" fmla="*/ 0 w 2681"/>
                <a:gd name="T55" fmla="*/ 1 h 2017"/>
                <a:gd name="T56" fmla="*/ 0 w 2681"/>
                <a:gd name="T57" fmla="*/ 1 h 2017"/>
                <a:gd name="T58" fmla="*/ 0 w 2681"/>
                <a:gd name="T59" fmla="*/ 1 h 2017"/>
                <a:gd name="T60" fmla="*/ 0 w 2681"/>
                <a:gd name="T61" fmla="*/ 1 h 2017"/>
                <a:gd name="T62" fmla="*/ 0 w 2681"/>
                <a:gd name="T63" fmla="*/ 1 h 2017"/>
                <a:gd name="T64" fmla="*/ 0 w 2681"/>
                <a:gd name="T65" fmla="*/ 1 h 2017"/>
                <a:gd name="T66" fmla="*/ 0 w 2681"/>
                <a:gd name="T67" fmla="*/ 1 h 2017"/>
                <a:gd name="T68" fmla="*/ 0 w 2681"/>
                <a:gd name="T69" fmla="*/ 1 h 2017"/>
                <a:gd name="T70" fmla="*/ 0 w 2681"/>
                <a:gd name="T71" fmla="*/ 1 h 2017"/>
                <a:gd name="T72" fmla="*/ 0 w 2681"/>
                <a:gd name="T73" fmla="*/ 1 h 2017"/>
                <a:gd name="T74" fmla="*/ 0 w 2681"/>
                <a:gd name="T75" fmla="*/ 1 h 2017"/>
                <a:gd name="T76" fmla="*/ 0 w 2681"/>
                <a:gd name="T77" fmla="*/ 1 h 2017"/>
                <a:gd name="T78" fmla="*/ 0 w 2681"/>
                <a:gd name="T79" fmla="*/ 1 h 2017"/>
                <a:gd name="T80" fmla="*/ 0 w 2681"/>
                <a:gd name="T81" fmla="*/ 1 h 2017"/>
                <a:gd name="T82" fmla="*/ 0 w 2681"/>
                <a:gd name="T83" fmla="*/ 1 h 2017"/>
                <a:gd name="T84" fmla="*/ 0 w 2681"/>
                <a:gd name="T85" fmla="*/ 1 h 2017"/>
                <a:gd name="T86" fmla="*/ 0 w 2681"/>
                <a:gd name="T87" fmla="*/ 1 h 2017"/>
                <a:gd name="T88" fmla="*/ 0 w 2681"/>
                <a:gd name="T89" fmla="*/ 1 h 2017"/>
                <a:gd name="T90" fmla="*/ 0 w 2681"/>
                <a:gd name="T91" fmla="*/ 1 h 2017"/>
                <a:gd name="T92" fmla="*/ 0 w 2681"/>
                <a:gd name="T93" fmla="*/ 1 h 2017"/>
                <a:gd name="T94" fmla="*/ 0 w 2681"/>
                <a:gd name="T95" fmla="*/ 1 h 2017"/>
                <a:gd name="T96" fmla="*/ 0 w 2681"/>
                <a:gd name="T97" fmla="*/ 1 h 2017"/>
                <a:gd name="T98" fmla="*/ 0 w 2681"/>
                <a:gd name="T99" fmla="*/ 1 h 2017"/>
                <a:gd name="T100" fmla="*/ 0 w 2681"/>
                <a:gd name="T101" fmla="*/ 0 h 2017"/>
                <a:gd name="T102" fmla="*/ 0 w 2681"/>
                <a:gd name="T103" fmla="*/ 0 h 201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681"/>
                <a:gd name="T157" fmla="*/ 0 h 2017"/>
                <a:gd name="T158" fmla="*/ 2681 w 2681"/>
                <a:gd name="T159" fmla="*/ 2017 h 201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681" h="2017">
                  <a:moveTo>
                    <a:pt x="695" y="17"/>
                  </a:moveTo>
                  <a:lnTo>
                    <a:pt x="645" y="17"/>
                  </a:lnTo>
                  <a:lnTo>
                    <a:pt x="512" y="50"/>
                  </a:lnTo>
                  <a:lnTo>
                    <a:pt x="447" y="67"/>
                  </a:lnTo>
                  <a:lnTo>
                    <a:pt x="381" y="100"/>
                  </a:lnTo>
                  <a:lnTo>
                    <a:pt x="331" y="150"/>
                  </a:lnTo>
                  <a:lnTo>
                    <a:pt x="264" y="182"/>
                  </a:lnTo>
                  <a:lnTo>
                    <a:pt x="231" y="282"/>
                  </a:lnTo>
                  <a:lnTo>
                    <a:pt x="133" y="315"/>
                  </a:lnTo>
                  <a:lnTo>
                    <a:pt x="116" y="365"/>
                  </a:lnTo>
                  <a:lnTo>
                    <a:pt x="99" y="513"/>
                  </a:lnTo>
                  <a:lnTo>
                    <a:pt x="83" y="563"/>
                  </a:lnTo>
                  <a:lnTo>
                    <a:pt x="66" y="628"/>
                  </a:lnTo>
                  <a:lnTo>
                    <a:pt x="66" y="678"/>
                  </a:lnTo>
                  <a:lnTo>
                    <a:pt x="50" y="744"/>
                  </a:lnTo>
                  <a:lnTo>
                    <a:pt x="50" y="876"/>
                  </a:lnTo>
                  <a:lnTo>
                    <a:pt x="33" y="943"/>
                  </a:lnTo>
                  <a:lnTo>
                    <a:pt x="0" y="1091"/>
                  </a:lnTo>
                  <a:lnTo>
                    <a:pt x="0" y="1141"/>
                  </a:lnTo>
                  <a:lnTo>
                    <a:pt x="0" y="1239"/>
                  </a:lnTo>
                  <a:lnTo>
                    <a:pt x="0" y="1289"/>
                  </a:lnTo>
                  <a:lnTo>
                    <a:pt x="16" y="1339"/>
                  </a:lnTo>
                  <a:lnTo>
                    <a:pt x="33" y="1389"/>
                  </a:lnTo>
                  <a:lnTo>
                    <a:pt x="50" y="1439"/>
                  </a:lnTo>
                  <a:lnTo>
                    <a:pt x="99" y="1522"/>
                  </a:lnTo>
                  <a:lnTo>
                    <a:pt x="149" y="1554"/>
                  </a:lnTo>
                  <a:lnTo>
                    <a:pt x="199" y="1587"/>
                  </a:lnTo>
                  <a:lnTo>
                    <a:pt x="249" y="1620"/>
                  </a:lnTo>
                  <a:lnTo>
                    <a:pt x="314" y="1652"/>
                  </a:lnTo>
                  <a:lnTo>
                    <a:pt x="414" y="1652"/>
                  </a:lnTo>
                  <a:lnTo>
                    <a:pt x="480" y="1687"/>
                  </a:lnTo>
                  <a:lnTo>
                    <a:pt x="547" y="1719"/>
                  </a:lnTo>
                  <a:lnTo>
                    <a:pt x="645" y="1719"/>
                  </a:lnTo>
                  <a:lnTo>
                    <a:pt x="778" y="1752"/>
                  </a:lnTo>
                  <a:lnTo>
                    <a:pt x="911" y="1769"/>
                  </a:lnTo>
                  <a:lnTo>
                    <a:pt x="961" y="1785"/>
                  </a:lnTo>
                  <a:lnTo>
                    <a:pt x="1043" y="1802"/>
                  </a:lnTo>
                  <a:lnTo>
                    <a:pt x="1109" y="1818"/>
                  </a:lnTo>
                  <a:lnTo>
                    <a:pt x="1174" y="1852"/>
                  </a:lnTo>
                  <a:lnTo>
                    <a:pt x="1242" y="1867"/>
                  </a:lnTo>
                  <a:lnTo>
                    <a:pt x="1292" y="1885"/>
                  </a:lnTo>
                  <a:lnTo>
                    <a:pt x="1357" y="1900"/>
                  </a:lnTo>
                  <a:lnTo>
                    <a:pt x="1423" y="1917"/>
                  </a:lnTo>
                  <a:lnTo>
                    <a:pt x="1473" y="1935"/>
                  </a:lnTo>
                  <a:lnTo>
                    <a:pt x="1540" y="1950"/>
                  </a:lnTo>
                  <a:lnTo>
                    <a:pt x="1623" y="1950"/>
                  </a:lnTo>
                  <a:lnTo>
                    <a:pt x="1688" y="1983"/>
                  </a:lnTo>
                  <a:lnTo>
                    <a:pt x="1738" y="1983"/>
                  </a:lnTo>
                  <a:lnTo>
                    <a:pt x="1788" y="1983"/>
                  </a:lnTo>
                  <a:lnTo>
                    <a:pt x="1854" y="2000"/>
                  </a:lnTo>
                  <a:lnTo>
                    <a:pt x="1904" y="2000"/>
                  </a:lnTo>
                  <a:lnTo>
                    <a:pt x="1969" y="2000"/>
                  </a:lnTo>
                  <a:lnTo>
                    <a:pt x="2019" y="2000"/>
                  </a:lnTo>
                  <a:lnTo>
                    <a:pt x="2085" y="2017"/>
                  </a:lnTo>
                  <a:lnTo>
                    <a:pt x="2152" y="2017"/>
                  </a:lnTo>
                  <a:lnTo>
                    <a:pt x="2218" y="2017"/>
                  </a:lnTo>
                  <a:lnTo>
                    <a:pt x="2350" y="2017"/>
                  </a:lnTo>
                  <a:lnTo>
                    <a:pt x="2400" y="2000"/>
                  </a:lnTo>
                  <a:lnTo>
                    <a:pt x="2450" y="1983"/>
                  </a:lnTo>
                  <a:lnTo>
                    <a:pt x="2533" y="1950"/>
                  </a:lnTo>
                  <a:lnTo>
                    <a:pt x="2566" y="1900"/>
                  </a:lnTo>
                  <a:lnTo>
                    <a:pt x="2616" y="1852"/>
                  </a:lnTo>
                  <a:lnTo>
                    <a:pt x="2631" y="1802"/>
                  </a:lnTo>
                  <a:lnTo>
                    <a:pt x="2631" y="1752"/>
                  </a:lnTo>
                  <a:lnTo>
                    <a:pt x="2649" y="1702"/>
                  </a:lnTo>
                  <a:lnTo>
                    <a:pt x="2664" y="1652"/>
                  </a:lnTo>
                  <a:lnTo>
                    <a:pt x="2664" y="1587"/>
                  </a:lnTo>
                  <a:lnTo>
                    <a:pt x="2681" y="1537"/>
                  </a:lnTo>
                  <a:lnTo>
                    <a:pt x="2681" y="1487"/>
                  </a:lnTo>
                  <a:lnTo>
                    <a:pt x="2681" y="1404"/>
                  </a:lnTo>
                  <a:lnTo>
                    <a:pt x="2681" y="1322"/>
                  </a:lnTo>
                  <a:lnTo>
                    <a:pt x="2681" y="1256"/>
                  </a:lnTo>
                  <a:lnTo>
                    <a:pt x="2664" y="1191"/>
                  </a:lnTo>
                  <a:lnTo>
                    <a:pt x="2649" y="1124"/>
                  </a:lnTo>
                  <a:lnTo>
                    <a:pt x="2631" y="1074"/>
                  </a:lnTo>
                  <a:lnTo>
                    <a:pt x="2599" y="991"/>
                  </a:lnTo>
                  <a:lnTo>
                    <a:pt x="2566" y="893"/>
                  </a:lnTo>
                  <a:lnTo>
                    <a:pt x="2549" y="761"/>
                  </a:lnTo>
                  <a:lnTo>
                    <a:pt x="2499" y="695"/>
                  </a:lnTo>
                  <a:lnTo>
                    <a:pt x="2499" y="595"/>
                  </a:lnTo>
                  <a:lnTo>
                    <a:pt x="2466" y="463"/>
                  </a:lnTo>
                  <a:lnTo>
                    <a:pt x="2433" y="413"/>
                  </a:lnTo>
                  <a:lnTo>
                    <a:pt x="2383" y="330"/>
                  </a:lnTo>
                  <a:lnTo>
                    <a:pt x="2318" y="265"/>
                  </a:lnTo>
                  <a:lnTo>
                    <a:pt x="2250" y="215"/>
                  </a:lnTo>
                  <a:lnTo>
                    <a:pt x="2135" y="182"/>
                  </a:lnTo>
                  <a:lnTo>
                    <a:pt x="2002" y="132"/>
                  </a:lnTo>
                  <a:lnTo>
                    <a:pt x="1904" y="132"/>
                  </a:lnTo>
                  <a:lnTo>
                    <a:pt x="1854" y="100"/>
                  </a:lnTo>
                  <a:lnTo>
                    <a:pt x="1804" y="100"/>
                  </a:lnTo>
                  <a:lnTo>
                    <a:pt x="1671" y="83"/>
                  </a:lnTo>
                  <a:lnTo>
                    <a:pt x="1540" y="67"/>
                  </a:lnTo>
                  <a:lnTo>
                    <a:pt x="1473" y="67"/>
                  </a:lnTo>
                  <a:lnTo>
                    <a:pt x="1374" y="50"/>
                  </a:lnTo>
                  <a:lnTo>
                    <a:pt x="1307" y="34"/>
                  </a:lnTo>
                  <a:lnTo>
                    <a:pt x="1174" y="34"/>
                  </a:lnTo>
                  <a:lnTo>
                    <a:pt x="1109" y="34"/>
                  </a:lnTo>
                  <a:lnTo>
                    <a:pt x="1043" y="34"/>
                  </a:lnTo>
                  <a:lnTo>
                    <a:pt x="993" y="17"/>
                  </a:lnTo>
                  <a:lnTo>
                    <a:pt x="943" y="17"/>
                  </a:lnTo>
                  <a:lnTo>
                    <a:pt x="878" y="17"/>
                  </a:lnTo>
                  <a:lnTo>
                    <a:pt x="828" y="0"/>
                  </a:lnTo>
                  <a:lnTo>
                    <a:pt x="778" y="0"/>
                  </a:lnTo>
                  <a:lnTo>
                    <a:pt x="728" y="0"/>
                  </a:lnTo>
                  <a:lnTo>
                    <a:pt x="678" y="0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Freeform 239"/>
            <p:cNvSpPr>
              <a:spLocks/>
            </p:cNvSpPr>
            <p:nvPr/>
          </p:nvSpPr>
          <p:spPr bwMode="auto">
            <a:xfrm>
              <a:off x="3348" y="1522"/>
              <a:ext cx="1034" cy="1354"/>
            </a:xfrm>
            <a:custGeom>
              <a:avLst/>
              <a:gdLst>
                <a:gd name="T0" fmla="*/ 0 w 2069"/>
                <a:gd name="T1" fmla="*/ 0 h 2709"/>
                <a:gd name="T2" fmla="*/ 0 w 2069"/>
                <a:gd name="T3" fmla="*/ 0 h 2709"/>
                <a:gd name="T4" fmla="*/ 0 w 2069"/>
                <a:gd name="T5" fmla="*/ 0 h 2709"/>
                <a:gd name="T6" fmla="*/ 0 w 2069"/>
                <a:gd name="T7" fmla="*/ 0 h 2709"/>
                <a:gd name="T8" fmla="*/ 0 w 2069"/>
                <a:gd name="T9" fmla="*/ 0 h 2709"/>
                <a:gd name="T10" fmla="*/ 0 w 2069"/>
                <a:gd name="T11" fmla="*/ 0 h 2709"/>
                <a:gd name="T12" fmla="*/ 0 w 2069"/>
                <a:gd name="T13" fmla="*/ 0 h 2709"/>
                <a:gd name="T14" fmla="*/ 0 w 2069"/>
                <a:gd name="T15" fmla="*/ 0 h 2709"/>
                <a:gd name="T16" fmla="*/ 0 w 2069"/>
                <a:gd name="T17" fmla="*/ 0 h 2709"/>
                <a:gd name="T18" fmla="*/ 0 w 2069"/>
                <a:gd name="T19" fmla="*/ 0 h 2709"/>
                <a:gd name="T20" fmla="*/ 0 w 2069"/>
                <a:gd name="T21" fmla="*/ 0 h 2709"/>
                <a:gd name="T22" fmla="*/ 0 w 2069"/>
                <a:gd name="T23" fmla="*/ 0 h 2709"/>
                <a:gd name="T24" fmla="*/ 0 w 2069"/>
                <a:gd name="T25" fmla="*/ 0 h 2709"/>
                <a:gd name="T26" fmla="*/ 0 w 2069"/>
                <a:gd name="T27" fmla="*/ 0 h 2709"/>
                <a:gd name="T28" fmla="*/ 0 w 2069"/>
                <a:gd name="T29" fmla="*/ 0 h 2709"/>
                <a:gd name="T30" fmla="*/ 0 w 2069"/>
                <a:gd name="T31" fmla="*/ 0 h 2709"/>
                <a:gd name="T32" fmla="*/ 0 w 2069"/>
                <a:gd name="T33" fmla="*/ 0 h 2709"/>
                <a:gd name="T34" fmla="*/ 0 w 2069"/>
                <a:gd name="T35" fmla="*/ 0 h 2709"/>
                <a:gd name="T36" fmla="*/ 0 w 2069"/>
                <a:gd name="T37" fmla="*/ 0 h 2709"/>
                <a:gd name="T38" fmla="*/ 0 w 2069"/>
                <a:gd name="T39" fmla="*/ 0 h 2709"/>
                <a:gd name="T40" fmla="*/ 0 w 2069"/>
                <a:gd name="T41" fmla="*/ 0 h 2709"/>
                <a:gd name="T42" fmla="*/ 0 w 2069"/>
                <a:gd name="T43" fmla="*/ 0 h 2709"/>
                <a:gd name="T44" fmla="*/ 0 w 2069"/>
                <a:gd name="T45" fmla="*/ 0 h 2709"/>
                <a:gd name="T46" fmla="*/ 0 w 2069"/>
                <a:gd name="T47" fmla="*/ 0 h 2709"/>
                <a:gd name="T48" fmla="*/ 0 w 2069"/>
                <a:gd name="T49" fmla="*/ 0 h 2709"/>
                <a:gd name="T50" fmla="*/ 0 w 2069"/>
                <a:gd name="T51" fmla="*/ 0 h 2709"/>
                <a:gd name="T52" fmla="*/ 0 w 2069"/>
                <a:gd name="T53" fmla="*/ 0 h 2709"/>
                <a:gd name="T54" fmla="*/ 0 w 2069"/>
                <a:gd name="T55" fmla="*/ 0 h 2709"/>
                <a:gd name="T56" fmla="*/ 0 w 2069"/>
                <a:gd name="T57" fmla="*/ 0 h 2709"/>
                <a:gd name="T58" fmla="*/ 0 w 2069"/>
                <a:gd name="T59" fmla="*/ 0 h 2709"/>
                <a:gd name="T60" fmla="*/ 0 w 2069"/>
                <a:gd name="T61" fmla="*/ 0 h 2709"/>
                <a:gd name="T62" fmla="*/ 0 w 2069"/>
                <a:gd name="T63" fmla="*/ 0 h 2709"/>
                <a:gd name="T64" fmla="*/ 0 w 2069"/>
                <a:gd name="T65" fmla="*/ 0 h 2709"/>
                <a:gd name="T66" fmla="*/ 0 w 2069"/>
                <a:gd name="T67" fmla="*/ 0 h 2709"/>
                <a:gd name="T68" fmla="*/ 0 w 2069"/>
                <a:gd name="T69" fmla="*/ 0 h 2709"/>
                <a:gd name="T70" fmla="*/ 0 w 2069"/>
                <a:gd name="T71" fmla="*/ 0 h 2709"/>
                <a:gd name="T72" fmla="*/ 0 w 2069"/>
                <a:gd name="T73" fmla="*/ 0 h 2709"/>
                <a:gd name="T74" fmla="*/ 0 w 2069"/>
                <a:gd name="T75" fmla="*/ 0 h 2709"/>
                <a:gd name="T76" fmla="*/ 0 w 2069"/>
                <a:gd name="T77" fmla="*/ 0 h 2709"/>
                <a:gd name="T78" fmla="*/ 0 w 2069"/>
                <a:gd name="T79" fmla="*/ 0 h 2709"/>
                <a:gd name="T80" fmla="*/ 0 w 2069"/>
                <a:gd name="T81" fmla="*/ 0 h 2709"/>
                <a:gd name="T82" fmla="*/ 0 w 2069"/>
                <a:gd name="T83" fmla="*/ 0 h 2709"/>
                <a:gd name="T84" fmla="*/ 0 w 2069"/>
                <a:gd name="T85" fmla="*/ 0 h 2709"/>
                <a:gd name="T86" fmla="*/ 0 w 2069"/>
                <a:gd name="T87" fmla="*/ 0 h 270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69"/>
                <a:gd name="T133" fmla="*/ 0 h 2709"/>
                <a:gd name="T134" fmla="*/ 2069 w 2069"/>
                <a:gd name="T135" fmla="*/ 2709 h 270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69" h="2709">
                  <a:moveTo>
                    <a:pt x="348" y="148"/>
                  </a:moveTo>
                  <a:lnTo>
                    <a:pt x="315" y="198"/>
                  </a:lnTo>
                  <a:lnTo>
                    <a:pt x="298" y="263"/>
                  </a:lnTo>
                  <a:lnTo>
                    <a:pt x="282" y="331"/>
                  </a:lnTo>
                  <a:lnTo>
                    <a:pt x="248" y="429"/>
                  </a:lnTo>
                  <a:lnTo>
                    <a:pt x="232" y="529"/>
                  </a:lnTo>
                  <a:lnTo>
                    <a:pt x="200" y="661"/>
                  </a:lnTo>
                  <a:lnTo>
                    <a:pt x="165" y="792"/>
                  </a:lnTo>
                  <a:lnTo>
                    <a:pt x="150" y="924"/>
                  </a:lnTo>
                  <a:lnTo>
                    <a:pt x="100" y="992"/>
                  </a:lnTo>
                  <a:lnTo>
                    <a:pt x="100" y="1090"/>
                  </a:lnTo>
                  <a:lnTo>
                    <a:pt x="67" y="1157"/>
                  </a:lnTo>
                  <a:lnTo>
                    <a:pt x="50" y="1255"/>
                  </a:lnTo>
                  <a:lnTo>
                    <a:pt x="34" y="1355"/>
                  </a:lnTo>
                  <a:lnTo>
                    <a:pt x="17" y="1420"/>
                  </a:lnTo>
                  <a:lnTo>
                    <a:pt x="17" y="1520"/>
                  </a:lnTo>
                  <a:lnTo>
                    <a:pt x="0" y="1653"/>
                  </a:lnTo>
                  <a:lnTo>
                    <a:pt x="0" y="1783"/>
                  </a:lnTo>
                  <a:lnTo>
                    <a:pt x="0" y="1883"/>
                  </a:lnTo>
                  <a:lnTo>
                    <a:pt x="0" y="2016"/>
                  </a:lnTo>
                  <a:lnTo>
                    <a:pt x="0" y="2114"/>
                  </a:lnTo>
                  <a:lnTo>
                    <a:pt x="0" y="2181"/>
                  </a:lnTo>
                  <a:lnTo>
                    <a:pt x="0" y="2279"/>
                  </a:lnTo>
                  <a:lnTo>
                    <a:pt x="0" y="2346"/>
                  </a:lnTo>
                  <a:lnTo>
                    <a:pt x="17" y="2412"/>
                  </a:lnTo>
                  <a:lnTo>
                    <a:pt x="17" y="2479"/>
                  </a:lnTo>
                  <a:lnTo>
                    <a:pt x="67" y="2544"/>
                  </a:lnTo>
                  <a:lnTo>
                    <a:pt x="232" y="2594"/>
                  </a:lnTo>
                  <a:lnTo>
                    <a:pt x="365" y="2627"/>
                  </a:lnTo>
                  <a:lnTo>
                    <a:pt x="496" y="2644"/>
                  </a:lnTo>
                  <a:lnTo>
                    <a:pt x="696" y="2659"/>
                  </a:lnTo>
                  <a:lnTo>
                    <a:pt x="827" y="2677"/>
                  </a:lnTo>
                  <a:lnTo>
                    <a:pt x="960" y="2692"/>
                  </a:lnTo>
                  <a:lnTo>
                    <a:pt x="1093" y="2709"/>
                  </a:lnTo>
                  <a:lnTo>
                    <a:pt x="1158" y="2709"/>
                  </a:lnTo>
                  <a:lnTo>
                    <a:pt x="1258" y="2709"/>
                  </a:lnTo>
                  <a:lnTo>
                    <a:pt x="1358" y="2692"/>
                  </a:lnTo>
                  <a:lnTo>
                    <a:pt x="1457" y="2692"/>
                  </a:lnTo>
                  <a:lnTo>
                    <a:pt x="1557" y="2677"/>
                  </a:lnTo>
                  <a:lnTo>
                    <a:pt x="1607" y="2627"/>
                  </a:lnTo>
                  <a:lnTo>
                    <a:pt x="1655" y="2577"/>
                  </a:lnTo>
                  <a:lnTo>
                    <a:pt x="1705" y="2444"/>
                  </a:lnTo>
                  <a:lnTo>
                    <a:pt x="1738" y="2346"/>
                  </a:lnTo>
                  <a:lnTo>
                    <a:pt x="1772" y="2279"/>
                  </a:lnTo>
                  <a:lnTo>
                    <a:pt x="1805" y="2181"/>
                  </a:lnTo>
                  <a:lnTo>
                    <a:pt x="1838" y="2081"/>
                  </a:lnTo>
                  <a:lnTo>
                    <a:pt x="1870" y="1983"/>
                  </a:lnTo>
                  <a:lnTo>
                    <a:pt x="1970" y="1850"/>
                  </a:lnTo>
                  <a:lnTo>
                    <a:pt x="1986" y="1751"/>
                  </a:lnTo>
                  <a:lnTo>
                    <a:pt x="2020" y="1685"/>
                  </a:lnTo>
                  <a:lnTo>
                    <a:pt x="2053" y="1618"/>
                  </a:lnTo>
                  <a:lnTo>
                    <a:pt x="2069" y="1553"/>
                  </a:lnTo>
                  <a:lnTo>
                    <a:pt x="2069" y="1487"/>
                  </a:lnTo>
                  <a:lnTo>
                    <a:pt x="2069" y="1355"/>
                  </a:lnTo>
                  <a:lnTo>
                    <a:pt x="2069" y="1255"/>
                  </a:lnTo>
                  <a:lnTo>
                    <a:pt x="2053" y="1157"/>
                  </a:lnTo>
                  <a:lnTo>
                    <a:pt x="2020" y="1057"/>
                  </a:lnTo>
                  <a:lnTo>
                    <a:pt x="2020" y="957"/>
                  </a:lnTo>
                  <a:lnTo>
                    <a:pt x="1986" y="892"/>
                  </a:lnTo>
                  <a:lnTo>
                    <a:pt x="1953" y="759"/>
                  </a:lnTo>
                  <a:lnTo>
                    <a:pt x="1920" y="694"/>
                  </a:lnTo>
                  <a:lnTo>
                    <a:pt x="1870" y="561"/>
                  </a:lnTo>
                  <a:lnTo>
                    <a:pt x="1820" y="429"/>
                  </a:lnTo>
                  <a:lnTo>
                    <a:pt x="1772" y="379"/>
                  </a:lnTo>
                  <a:lnTo>
                    <a:pt x="1722" y="313"/>
                  </a:lnTo>
                  <a:lnTo>
                    <a:pt x="1672" y="263"/>
                  </a:lnTo>
                  <a:lnTo>
                    <a:pt x="1622" y="214"/>
                  </a:lnTo>
                  <a:lnTo>
                    <a:pt x="1557" y="181"/>
                  </a:lnTo>
                  <a:lnTo>
                    <a:pt x="1489" y="148"/>
                  </a:lnTo>
                  <a:lnTo>
                    <a:pt x="1391" y="131"/>
                  </a:lnTo>
                  <a:lnTo>
                    <a:pt x="1324" y="98"/>
                  </a:lnTo>
                  <a:lnTo>
                    <a:pt x="1258" y="83"/>
                  </a:lnTo>
                  <a:lnTo>
                    <a:pt x="1208" y="66"/>
                  </a:lnTo>
                  <a:lnTo>
                    <a:pt x="1143" y="48"/>
                  </a:lnTo>
                  <a:lnTo>
                    <a:pt x="1076" y="16"/>
                  </a:lnTo>
                  <a:lnTo>
                    <a:pt x="977" y="16"/>
                  </a:lnTo>
                  <a:lnTo>
                    <a:pt x="927" y="0"/>
                  </a:lnTo>
                  <a:lnTo>
                    <a:pt x="877" y="0"/>
                  </a:lnTo>
                  <a:lnTo>
                    <a:pt x="812" y="0"/>
                  </a:lnTo>
                  <a:lnTo>
                    <a:pt x="762" y="0"/>
                  </a:lnTo>
                  <a:lnTo>
                    <a:pt x="696" y="16"/>
                  </a:lnTo>
                  <a:lnTo>
                    <a:pt x="646" y="16"/>
                  </a:lnTo>
                  <a:lnTo>
                    <a:pt x="596" y="16"/>
                  </a:lnTo>
                  <a:lnTo>
                    <a:pt x="546" y="48"/>
                  </a:lnTo>
                  <a:lnTo>
                    <a:pt x="496" y="48"/>
                  </a:lnTo>
                  <a:lnTo>
                    <a:pt x="431" y="66"/>
                  </a:lnTo>
                  <a:lnTo>
                    <a:pt x="381" y="83"/>
                  </a:lnTo>
                  <a:lnTo>
                    <a:pt x="348" y="148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8" name="Freeform 240"/>
            <p:cNvSpPr>
              <a:spLocks/>
            </p:cNvSpPr>
            <p:nvPr/>
          </p:nvSpPr>
          <p:spPr bwMode="auto">
            <a:xfrm>
              <a:off x="4308" y="1497"/>
              <a:ext cx="1060" cy="1081"/>
            </a:xfrm>
            <a:custGeom>
              <a:avLst/>
              <a:gdLst>
                <a:gd name="T0" fmla="*/ 1 w 2119"/>
                <a:gd name="T1" fmla="*/ 0 h 2164"/>
                <a:gd name="T2" fmla="*/ 1 w 2119"/>
                <a:gd name="T3" fmla="*/ 0 h 2164"/>
                <a:gd name="T4" fmla="*/ 1 w 2119"/>
                <a:gd name="T5" fmla="*/ 0 h 2164"/>
                <a:gd name="T6" fmla="*/ 1 w 2119"/>
                <a:gd name="T7" fmla="*/ 0 h 2164"/>
                <a:gd name="T8" fmla="*/ 1 w 2119"/>
                <a:gd name="T9" fmla="*/ 0 h 2164"/>
                <a:gd name="T10" fmla="*/ 1 w 2119"/>
                <a:gd name="T11" fmla="*/ 0 h 2164"/>
                <a:gd name="T12" fmla="*/ 1 w 2119"/>
                <a:gd name="T13" fmla="*/ 0 h 2164"/>
                <a:gd name="T14" fmla="*/ 1 w 2119"/>
                <a:gd name="T15" fmla="*/ 0 h 2164"/>
                <a:gd name="T16" fmla="*/ 1 w 2119"/>
                <a:gd name="T17" fmla="*/ 0 h 2164"/>
                <a:gd name="T18" fmla="*/ 1 w 2119"/>
                <a:gd name="T19" fmla="*/ 0 h 2164"/>
                <a:gd name="T20" fmla="*/ 1 w 2119"/>
                <a:gd name="T21" fmla="*/ 0 h 2164"/>
                <a:gd name="T22" fmla="*/ 1 w 2119"/>
                <a:gd name="T23" fmla="*/ 0 h 2164"/>
                <a:gd name="T24" fmla="*/ 1 w 2119"/>
                <a:gd name="T25" fmla="*/ 0 h 2164"/>
                <a:gd name="T26" fmla="*/ 1 w 2119"/>
                <a:gd name="T27" fmla="*/ 0 h 2164"/>
                <a:gd name="T28" fmla="*/ 1 w 2119"/>
                <a:gd name="T29" fmla="*/ 0 h 2164"/>
                <a:gd name="T30" fmla="*/ 1 w 2119"/>
                <a:gd name="T31" fmla="*/ 0 h 2164"/>
                <a:gd name="T32" fmla="*/ 1 w 2119"/>
                <a:gd name="T33" fmla="*/ 0 h 2164"/>
                <a:gd name="T34" fmla="*/ 1 w 2119"/>
                <a:gd name="T35" fmla="*/ 0 h 2164"/>
                <a:gd name="T36" fmla="*/ 1 w 2119"/>
                <a:gd name="T37" fmla="*/ 0 h 2164"/>
                <a:gd name="T38" fmla="*/ 1 w 2119"/>
                <a:gd name="T39" fmla="*/ 0 h 2164"/>
                <a:gd name="T40" fmla="*/ 1 w 2119"/>
                <a:gd name="T41" fmla="*/ 0 h 2164"/>
                <a:gd name="T42" fmla="*/ 1 w 2119"/>
                <a:gd name="T43" fmla="*/ 0 h 2164"/>
                <a:gd name="T44" fmla="*/ 1 w 2119"/>
                <a:gd name="T45" fmla="*/ 0 h 2164"/>
                <a:gd name="T46" fmla="*/ 1 w 2119"/>
                <a:gd name="T47" fmla="*/ 0 h 2164"/>
                <a:gd name="T48" fmla="*/ 1 w 2119"/>
                <a:gd name="T49" fmla="*/ 0 h 2164"/>
                <a:gd name="T50" fmla="*/ 1 w 2119"/>
                <a:gd name="T51" fmla="*/ 0 h 2164"/>
                <a:gd name="T52" fmla="*/ 1 w 2119"/>
                <a:gd name="T53" fmla="*/ 0 h 2164"/>
                <a:gd name="T54" fmla="*/ 1 w 2119"/>
                <a:gd name="T55" fmla="*/ 0 h 2164"/>
                <a:gd name="T56" fmla="*/ 1 w 2119"/>
                <a:gd name="T57" fmla="*/ 0 h 2164"/>
                <a:gd name="T58" fmla="*/ 1 w 2119"/>
                <a:gd name="T59" fmla="*/ 0 h 2164"/>
                <a:gd name="T60" fmla="*/ 1 w 2119"/>
                <a:gd name="T61" fmla="*/ 0 h 2164"/>
                <a:gd name="T62" fmla="*/ 1 w 2119"/>
                <a:gd name="T63" fmla="*/ 0 h 2164"/>
                <a:gd name="T64" fmla="*/ 1 w 2119"/>
                <a:gd name="T65" fmla="*/ 0 h 2164"/>
                <a:gd name="T66" fmla="*/ 1 w 2119"/>
                <a:gd name="T67" fmla="*/ 0 h 2164"/>
                <a:gd name="T68" fmla="*/ 1 w 2119"/>
                <a:gd name="T69" fmla="*/ 0 h 2164"/>
                <a:gd name="T70" fmla="*/ 1 w 2119"/>
                <a:gd name="T71" fmla="*/ 0 h 2164"/>
                <a:gd name="T72" fmla="*/ 1 w 2119"/>
                <a:gd name="T73" fmla="*/ 0 h 2164"/>
                <a:gd name="T74" fmla="*/ 1 w 2119"/>
                <a:gd name="T75" fmla="*/ 0 h 2164"/>
                <a:gd name="T76" fmla="*/ 1 w 2119"/>
                <a:gd name="T77" fmla="*/ 0 h 2164"/>
                <a:gd name="T78" fmla="*/ 1 w 2119"/>
                <a:gd name="T79" fmla="*/ 0 h 2164"/>
                <a:gd name="T80" fmla="*/ 1 w 2119"/>
                <a:gd name="T81" fmla="*/ 0 h 2164"/>
                <a:gd name="T82" fmla="*/ 1 w 2119"/>
                <a:gd name="T83" fmla="*/ 0 h 2164"/>
                <a:gd name="T84" fmla="*/ 1 w 2119"/>
                <a:gd name="T85" fmla="*/ 0 h 2164"/>
                <a:gd name="T86" fmla="*/ 1 w 2119"/>
                <a:gd name="T87" fmla="*/ 0 h 2164"/>
                <a:gd name="T88" fmla="*/ 1 w 2119"/>
                <a:gd name="T89" fmla="*/ 0 h 2164"/>
                <a:gd name="T90" fmla="*/ 1 w 2119"/>
                <a:gd name="T91" fmla="*/ 0 h 216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19"/>
                <a:gd name="T139" fmla="*/ 0 h 2164"/>
                <a:gd name="T140" fmla="*/ 2119 w 2119"/>
                <a:gd name="T141" fmla="*/ 2164 h 216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19" h="2164">
                  <a:moveTo>
                    <a:pt x="0" y="116"/>
                  </a:moveTo>
                  <a:lnTo>
                    <a:pt x="18" y="165"/>
                  </a:lnTo>
                  <a:lnTo>
                    <a:pt x="18" y="215"/>
                  </a:lnTo>
                  <a:lnTo>
                    <a:pt x="18" y="281"/>
                  </a:lnTo>
                  <a:lnTo>
                    <a:pt x="18" y="331"/>
                  </a:lnTo>
                  <a:lnTo>
                    <a:pt x="18" y="381"/>
                  </a:lnTo>
                  <a:lnTo>
                    <a:pt x="18" y="446"/>
                  </a:lnTo>
                  <a:lnTo>
                    <a:pt x="18" y="546"/>
                  </a:lnTo>
                  <a:lnTo>
                    <a:pt x="18" y="611"/>
                  </a:lnTo>
                  <a:lnTo>
                    <a:pt x="18" y="661"/>
                  </a:lnTo>
                  <a:lnTo>
                    <a:pt x="18" y="711"/>
                  </a:lnTo>
                  <a:lnTo>
                    <a:pt x="18" y="776"/>
                  </a:lnTo>
                  <a:lnTo>
                    <a:pt x="33" y="826"/>
                  </a:lnTo>
                  <a:lnTo>
                    <a:pt x="50" y="876"/>
                  </a:lnTo>
                  <a:lnTo>
                    <a:pt x="83" y="959"/>
                  </a:lnTo>
                  <a:lnTo>
                    <a:pt x="83" y="1024"/>
                  </a:lnTo>
                  <a:lnTo>
                    <a:pt x="116" y="1074"/>
                  </a:lnTo>
                  <a:lnTo>
                    <a:pt x="133" y="1140"/>
                  </a:lnTo>
                  <a:lnTo>
                    <a:pt x="149" y="1207"/>
                  </a:lnTo>
                  <a:lnTo>
                    <a:pt x="183" y="1272"/>
                  </a:lnTo>
                  <a:lnTo>
                    <a:pt x="183" y="1338"/>
                  </a:lnTo>
                  <a:lnTo>
                    <a:pt x="199" y="1388"/>
                  </a:lnTo>
                  <a:lnTo>
                    <a:pt x="216" y="1437"/>
                  </a:lnTo>
                  <a:lnTo>
                    <a:pt x="216" y="1487"/>
                  </a:lnTo>
                  <a:lnTo>
                    <a:pt x="231" y="1537"/>
                  </a:lnTo>
                  <a:lnTo>
                    <a:pt x="281" y="1620"/>
                  </a:lnTo>
                  <a:lnTo>
                    <a:pt x="331" y="1685"/>
                  </a:lnTo>
                  <a:lnTo>
                    <a:pt x="364" y="1735"/>
                  </a:lnTo>
                  <a:lnTo>
                    <a:pt x="414" y="1785"/>
                  </a:lnTo>
                  <a:lnTo>
                    <a:pt x="480" y="1868"/>
                  </a:lnTo>
                  <a:lnTo>
                    <a:pt x="530" y="1933"/>
                  </a:lnTo>
                  <a:lnTo>
                    <a:pt x="580" y="1983"/>
                  </a:lnTo>
                  <a:lnTo>
                    <a:pt x="612" y="2033"/>
                  </a:lnTo>
                  <a:lnTo>
                    <a:pt x="662" y="2066"/>
                  </a:lnTo>
                  <a:lnTo>
                    <a:pt x="712" y="2098"/>
                  </a:lnTo>
                  <a:lnTo>
                    <a:pt x="845" y="2131"/>
                  </a:lnTo>
                  <a:lnTo>
                    <a:pt x="911" y="2148"/>
                  </a:lnTo>
                  <a:lnTo>
                    <a:pt x="976" y="2148"/>
                  </a:lnTo>
                  <a:lnTo>
                    <a:pt x="1076" y="2164"/>
                  </a:lnTo>
                  <a:lnTo>
                    <a:pt x="1209" y="2164"/>
                  </a:lnTo>
                  <a:lnTo>
                    <a:pt x="1307" y="2164"/>
                  </a:lnTo>
                  <a:lnTo>
                    <a:pt x="1407" y="2164"/>
                  </a:lnTo>
                  <a:lnTo>
                    <a:pt x="1473" y="2164"/>
                  </a:lnTo>
                  <a:lnTo>
                    <a:pt x="1605" y="2164"/>
                  </a:lnTo>
                  <a:lnTo>
                    <a:pt x="1705" y="2164"/>
                  </a:lnTo>
                  <a:lnTo>
                    <a:pt x="1804" y="2164"/>
                  </a:lnTo>
                  <a:lnTo>
                    <a:pt x="1904" y="2164"/>
                  </a:lnTo>
                  <a:lnTo>
                    <a:pt x="2004" y="2164"/>
                  </a:lnTo>
                  <a:lnTo>
                    <a:pt x="2069" y="2164"/>
                  </a:lnTo>
                  <a:lnTo>
                    <a:pt x="2102" y="2081"/>
                  </a:lnTo>
                  <a:lnTo>
                    <a:pt x="2119" y="1983"/>
                  </a:lnTo>
                  <a:lnTo>
                    <a:pt x="2119" y="1851"/>
                  </a:lnTo>
                  <a:lnTo>
                    <a:pt x="2119" y="1751"/>
                  </a:lnTo>
                  <a:lnTo>
                    <a:pt x="2119" y="1685"/>
                  </a:lnTo>
                  <a:lnTo>
                    <a:pt x="2119" y="1585"/>
                  </a:lnTo>
                  <a:lnTo>
                    <a:pt x="2102" y="1487"/>
                  </a:lnTo>
                  <a:lnTo>
                    <a:pt x="2102" y="1388"/>
                  </a:lnTo>
                  <a:lnTo>
                    <a:pt x="2069" y="1255"/>
                  </a:lnTo>
                  <a:lnTo>
                    <a:pt x="2069" y="1157"/>
                  </a:lnTo>
                  <a:lnTo>
                    <a:pt x="2052" y="1090"/>
                  </a:lnTo>
                  <a:lnTo>
                    <a:pt x="2036" y="959"/>
                  </a:lnTo>
                  <a:lnTo>
                    <a:pt x="2036" y="859"/>
                  </a:lnTo>
                  <a:lnTo>
                    <a:pt x="2036" y="759"/>
                  </a:lnTo>
                  <a:lnTo>
                    <a:pt x="2004" y="677"/>
                  </a:lnTo>
                  <a:lnTo>
                    <a:pt x="2004" y="579"/>
                  </a:lnTo>
                  <a:lnTo>
                    <a:pt x="1969" y="446"/>
                  </a:lnTo>
                  <a:lnTo>
                    <a:pt x="1936" y="381"/>
                  </a:lnTo>
                  <a:lnTo>
                    <a:pt x="1904" y="331"/>
                  </a:lnTo>
                  <a:lnTo>
                    <a:pt x="1838" y="281"/>
                  </a:lnTo>
                  <a:lnTo>
                    <a:pt x="1771" y="231"/>
                  </a:lnTo>
                  <a:lnTo>
                    <a:pt x="1673" y="198"/>
                  </a:lnTo>
                  <a:lnTo>
                    <a:pt x="1605" y="148"/>
                  </a:lnTo>
                  <a:lnTo>
                    <a:pt x="1540" y="116"/>
                  </a:lnTo>
                  <a:lnTo>
                    <a:pt x="1424" y="83"/>
                  </a:lnTo>
                  <a:lnTo>
                    <a:pt x="1292" y="66"/>
                  </a:lnTo>
                  <a:lnTo>
                    <a:pt x="1224" y="50"/>
                  </a:lnTo>
                  <a:lnTo>
                    <a:pt x="1142" y="33"/>
                  </a:lnTo>
                  <a:lnTo>
                    <a:pt x="1011" y="16"/>
                  </a:lnTo>
                  <a:lnTo>
                    <a:pt x="943" y="0"/>
                  </a:lnTo>
                  <a:lnTo>
                    <a:pt x="878" y="0"/>
                  </a:lnTo>
                  <a:lnTo>
                    <a:pt x="828" y="0"/>
                  </a:lnTo>
                  <a:lnTo>
                    <a:pt x="778" y="0"/>
                  </a:lnTo>
                  <a:lnTo>
                    <a:pt x="728" y="0"/>
                  </a:lnTo>
                  <a:lnTo>
                    <a:pt x="662" y="0"/>
                  </a:lnTo>
                  <a:lnTo>
                    <a:pt x="547" y="16"/>
                  </a:lnTo>
                  <a:lnTo>
                    <a:pt x="447" y="16"/>
                  </a:lnTo>
                  <a:lnTo>
                    <a:pt x="349" y="16"/>
                  </a:lnTo>
                  <a:lnTo>
                    <a:pt x="299" y="16"/>
                  </a:lnTo>
                  <a:lnTo>
                    <a:pt x="199" y="33"/>
                  </a:lnTo>
                  <a:lnTo>
                    <a:pt x="133" y="33"/>
                  </a:lnTo>
                  <a:lnTo>
                    <a:pt x="83" y="83"/>
                  </a:lnTo>
                  <a:lnTo>
                    <a:pt x="33" y="116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629" name="Group 241"/>
            <p:cNvGrpSpPr>
              <a:grpSpLocks/>
            </p:cNvGrpSpPr>
            <p:nvPr/>
          </p:nvGrpSpPr>
          <p:grpSpPr bwMode="auto">
            <a:xfrm>
              <a:off x="904" y="3261"/>
              <a:ext cx="1271" cy="304"/>
              <a:chOff x="904" y="3261"/>
              <a:chExt cx="1271" cy="304"/>
            </a:xfrm>
          </p:grpSpPr>
          <p:sp>
            <p:nvSpPr>
              <p:cNvPr id="25715" name="Rectangle 242"/>
              <p:cNvSpPr>
                <a:spLocks noChangeArrowheads="1"/>
              </p:cNvSpPr>
              <p:nvPr/>
            </p:nvSpPr>
            <p:spPr bwMode="auto">
              <a:xfrm>
                <a:off x="904" y="3261"/>
                <a:ext cx="1271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rgbClr val="FF0000"/>
                    </a:solidFill>
                  </a:rPr>
                  <a:t>(a) Weak clustering--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716" name="Rectangle 243"/>
              <p:cNvSpPr>
                <a:spLocks noChangeArrowheads="1"/>
              </p:cNvSpPr>
              <p:nvPr/>
            </p:nvSpPr>
            <p:spPr bwMode="auto">
              <a:xfrm>
                <a:off x="1096" y="3410"/>
                <a:ext cx="775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rgbClr val="FF0000"/>
                    </a:solidFill>
                  </a:rPr>
                  <a:t>routes cross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5630" name="Rectangle 244"/>
            <p:cNvSpPr>
              <a:spLocks noChangeArrowheads="1"/>
            </p:cNvSpPr>
            <p:nvPr/>
          </p:nvSpPr>
          <p:spPr bwMode="auto">
            <a:xfrm>
              <a:off x="3802" y="3261"/>
              <a:ext cx="1230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9900"/>
                  </a:solidFill>
                </a:rPr>
                <a:t>(b) Better clustering</a:t>
              </a:r>
              <a:endParaRPr lang="en-US">
                <a:solidFill>
                  <a:srgbClr val="009900"/>
                </a:solidFill>
              </a:endParaRPr>
            </a:p>
          </p:txBody>
        </p:sp>
        <p:sp>
          <p:nvSpPr>
            <p:cNvPr id="25631" name="Rectangle 245"/>
            <p:cNvSpPr>
              <a:spLocks noChangeArrowheads="1"/>
            </p:cNvSpPr>
            <p:nvPr/>
          </p:nvSpPr>
          <p:spPr bwMode="auto">
            <a:xfrm>
              <a:off x="1122" y="2435"/>
              <a:ext cx="26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0">
                  <a:solidFill>
                    <a:srgbClr val="000000"/>
                  </a:solidFill>
                </a:rPr>
                <a:t>Stop</a:t>
              </a:r>
              <a:endParaRPr lang="en-US" b="0"/>
            </a:p>
          </p:txBody>
        </p:sp>
        <p:grpSp>
          <p:nvGrpSpPr>
            <p:cNvPr id="25632" name="Group 246"/>
            <p:cNvGrpSpPr>
              <a:grpSpLocks/>
            </p:cNvGrpSpPr>
            <p:nvPr/>
          </p:nvGrpSpPr>
          <p:grpSpPr bwMode="auto">
            <a:xfrm>
              <a:off x="1412" y="2338"/>
              <a:ext cx="124" cy="125"/>
              <a:chOff x="1412" y="2338"/>
              <a:chExt cx="124" cy="125"/>
            </a:xfrm>
          </p:grpSpPr>
          <p:sp>
            <p:nvSpPr>
              <p:cNvPr id="25713" name="Line 247"/>
              <p:cNvSpPr>
                <a:spLocks noChangeShapeType="1"/>
              </p:cNvSpPr>
              <p:nvPr/>
            </p:nvSpPr>
            <p:spPr bwMode="auto">
              <a:xfrm flipV="1">
                <a:off x="1412" y="2391"/>
                <a:ext cx="72" cy="72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14" name="Freeform 248"/>
              <p:cNvSpPr>
                <a:spLocks/>
              </p:cNvSpPr>
              <p:nvPr/>
            </p:nvSpPr>
            <p:spPr bwMode="auto">
              <a:xfrm>
                <a:off x="1442" y="2338"/>
                <a:ext cx="94" cy="94"/>
              </a:xfrm>
              <a:custGeom>
                <a:avLst/>
                <a:gdLst>
                  <a:gd name="T0" fmla="*/ 1 w 188"/>
                  <a:gd name="T1" fmla="*/ 0 h 187"/>
                  <a:gd name="T2" fmla="*/ 0 w 188"/>
                  <a:gd name="T3" fmla="*/ 1 h 187"/>
                  <a:gd name="T4" fmla="*/ 1 w 188"/>
                  <a:gd name="T5" fmla="*/ 1 h 187"/>
                  <a:gd name="T6" fmla="*/ 1 w 188"/>
                  <a:gd name="T7" fmla="*/ 0 h 1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8"/>
                  <a:gd name="T13" fmla="*/ 0 h 187"/>
                  <a:gd name="T14" fmla="*/ 188 w 188"/>
                  <a:gd name="T15" fmla="*/ 187 h 1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8" h="187">
                    <a:moveTo>
                      <a:pt x="188" y="0"/>
                    </a:moveTo>
                    <a:lnTo>
                      <a:pt x="0" y="105"/>
                    </a:lnTo>
                    <a:lnTo>
                      <a:pt x="86" y="187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3" name="Group 249"/>
            <p:cNvGrpSpPr>
              <a:grpSpLocks/>
            </p:cNvGrpSpPr>
            <p:nvPr/>
          </p:nvGrpSpPr>
          <p:grpSpPr bwMode="auto">
            <a:xfrm>
              <a:off x="999" y="2504"/>
              <a:ext cx="82" cy="166"/>
              <a:chOff x="999" y="2504"/>
              <a:chExt cx="82" cy="166"/>
            </a:xfrm>
          </p:grpSpPr>
          <p:sp>
            <p:nvSpPr>
              <p:cNvPr id="25711" name="Line 250"/>
              <p:cNvSpPr>
                <a:spLocks noChangeShapeType="1"/>
              </p:cNvSpPr>
              <p:nvPr/>
            </p:nvSpPr>
            <p:spPr bwMode="auto">
              <a:xfrm flipH="1">
                <a:off x="1024" y="2504"/>
                <a:ext cx="57" cy="114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12" name="Freeform 251"/>
              <p:cNvSpPr>
                <a:spLocks/>
              </p:cNvSpPr>
              <p:nvPr/>
            </p:nvSpPr>
            <p:spPr bwMode="auto">
              <a:xfrm>
                <a:off x="999" y="2565"/>
                <a:ext cx="72" cy="105"/>
              </a:xfrm>
              <a:custGeom>
                <a:avLst/>
                <a:gdLst>
                  <a:gd name="T0" fmla="*/ 0 w 144"/>
                  <a:gd name="T1" fmla="*/ 0 h 212"/>
                  <a:gd name="T2" fmla="*/ 1 w 144"/>
                  <a:gd name="T3" fmla="*/ 0 h 212"/>
                  <a:gd name="T4" fmla="*/ 1 w 144"/>
                  <a:gd name="T5" fmla="*/ 0 h 212"/>
                  <a:gd name="T6" fmla="*/ 0 w 144"/>
                  <a:gd name="T7" fmla="*/ 0 h 2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4"/>
                  <a:gd name="T13" fmla="*/ 0 h 212"/>
                  <a:gd name="T14" fmla="*/ 144 w 144"/>
                  <a:gd name="T15" fmla="*/ 212 h 2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4" h="212">
                    <a:moveTo>
                      <a:pt x="0" y="212"/>
                    </a:moveTo>
                    <a:lnTo>
                      <a:pt x="144" y="55"/>
                    </a:lnTo>
                    <a:lnTo>
                      <a:pt x="37" y="0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4" name="Group 252"/>
            <p:cNvGrpSpPr>
              <a:grpSpLocks/>
            </p:cNvGrpSpPr>
            <p:nvPr/>
          </p:nvGrpSpPr>
          <p:grpSpPr bwMode="auto">
            <a:xfrm>
              <a:off x="1783" y="2380"/>
              <a:ext cx="208" cy="496"/>
              <a:chOff x="1783" y="2380"/>
              <a:chExt cx="208" cy="496"/>
            </a:xfrm>
          </p:grpSpPr>
          <p:sp>
            <p:nvSpPr>
              <p:cNvPr id="25701" name="Line 253"/>
              <p:cNvSpPr>
                <a:spLocks noChangeShapeType="1"/>
              </p:cNvSpPr>
              <p:nvPr/>
            </p:nvSpPr>
            <p:spPr bwMode="auto">
              <a:xfrm flipV="1">
                <a:off x="1783" y="2849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2" name="Line 254"/>
              <p:cNvSpPr>
                <a:spLocks noChangeShapeType="1"/>
              </p:cNvSpPr>
              <p:nvPr/>
            </p:nvSpPr>
            <p:spPr bwMode="auto">
              <a:xfrm flipV="1">
                <a:off x="1806" y="2794"/>
                <a:ext cx="1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3" name="Line 255"/>
              <p:cNvSpPr>
                <a:spLocks noChangeShapeType="1"/>
              </p:cNvSpPr>
              <p:nvPr/>
            </p:nvSpPr>
            <p:spPr bwMode="auto">
              <a:xfrm flipV="1">
                <a:off x="1829" y="2739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4" name="Line 256"/>
              <p:cNvSpPr>
                <a:spLocks noChangeShapeType="1"/>
              </p:cNvSpPr>
              <p:nvPr/>
            </p:nvSpPr>
            <p:spPr bwMode="auto">
              <a:xfrm flipV="1">
                <a:off x="1852" y="2684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5" name="Line 257"/>
              <p:cNvSpPr>
                <a:spLocks noChangeShapeType="1"/>
              </p:cNvSpPr>
              <p:nvPr/>
            </p:nvSpPr>
            <p:spPr bwMode="auto">
              <a:xfrm flipV="1">
                <a:off x="1875" y="2629"/>
                <a:ext cx="1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6" name="Line 258"/>
              <p:cNvSpPr>
                <a:spLocks noChangeShapeType="1"/>
              </p:cNvSpPr>
              <p:nvPr/>
            </p:nvSpPr>
            <p:spPr bwMode="auto">
              <a:xfrm flipV="1">
                <a:off x="1898" y="2574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7" name="Line 259"/>
              <p:cNvSpPr>
                <a:spLocks noChangeShapeType="1"/>
              </p:cNvSpPr>
              <p:nvPr/>
            </p:nvSpPr>
            <p:spPr bwMode="auto">
              <a:xfrm flipV="1">
                <a:off x="1921" y="2519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8" name="Line 260"/>
              <p:cNvSpPr>
                <a:spLocks noChangeShapeType="1"/>
              </p:cNvSpPr>
              <p:nvPr/>
            </p:nvSpPr>
            <p:spPr bwMode="auto">
              <a:xfrm flipV="1">
                <a:off x="1944" y="2464"/>
                <a:ext cx="12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9" name="Line 261"/>
              <p:cNvSpPr>
                <a:spLocks noChangeShapeType="1"/>
              </p:cNvSpPr>
              <p:nvPr/>
            </p:nvSpPr>
            <p:spPr bwMode="auto">
              <a:xfrm flipV="1">
                <a:off x="1967" y="2409"/>
                <a:ext cx="1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10" name="Line 262"/>
              <p:cNvSpPr>
                <a:spLocks noChangeShapeType="1"/>
              </p:cNvSpPr>
              <p:nvPr/>
            </p:nvSpPr>
            <p:spPr bwMode="auto">
              <a:xfrm>
                <a:off x="1990" y="2380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5" name="Group 263"/>
            <p:cNvGrpSpPr>
              <a:grpSpLocks/>
            </p:cNvGrpSpPr>
            <p:nvPr/>
          </p:nvGrpSpPr>
          <p:grpSpPr bwMode="auto">
            <a:xfrm>
              <a:off x="1990" y="2173"/>
              <a:ext cx="84" cy="165"/>
              <a:chOff x="1990" y="2173"/>
              <a:chExt cx="84" cy="165"/>
            </a:xfrm>
          </p:grpSpPr>
          <p:sp>
            <p:nvSpPr>
              <p:cNvPr id="25697" name="Line 264"/>
              <p:cNvSpPr>
                <a:spLocks noChangeShapeType="1"/>
              </p:cNvSpPr>
              <p:nvPr/>
            </p:nvSpPr>
            <p:spPr bwMode="auto">
              <a:xfrm flipV="1">
                <a:off x="1990" y="2312"/>
                <a:ext cx="14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8" name="Line 265"/>
              <p:cNvSpPr>
                <a:spLocks noChangeShapeType="1"/>
              </p:cNvSpPr>
              <p:nvPr/>
            </p:nvSpPr>
            <p:spPr bwMode="auto">
              <a:xfrm flipV="1">
                <a:off x="2018" y="2257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9" name="Line 266"/>
              <p:cNvSpPr>
                <a:spLocks noChangeShapeType="1"/>
              </p:cNvSpPr>
              <p:nvPr/>
            </p:nvSpPr>
            <p:spPr bwMode="auto">
              <a:xfrm flipV="1">
                <a:off x="2045" y="2201"/>
                <a:ext cx="1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00" name="Line 267"/>
              <p:cNvSpPr>
                <a:spLocks noChangeShapeType="1"/>
              </p:cNvSpPr>
              <p:nvPr/>
            </p:nvSpPr>
            <p:spPr bwMode="auto">
              <a:xfrm>
                <a:off x="2073" y="2173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6" name="Group 268"/>
            <p:cNvGrpSpPr>
              <a:grpSpLocks/>
            </p:cNvGrpSpPr>
            <p:nvPr/>
          </p:nvGrpSpPr>
          <p:grpSpPr bwMode="auto">
            <a:xfrm>
              <a:off x="1288" y="1884"/>
              <a:ext cx="786" cy="289"/>
              <a:chOff x="1288" y="1884"/>
              <a:chExt cx="786" cy="289"/>
            </a:xfrm>
          </p:grpSpPr>
          <p:sp>
            <p:nvSpPr>
              <p:cNvPr id="25682" name="Line 269"/>
              <p:cNvSpPr>
                <a:spLocks noChangeShapeType="1"/>
              </p:cNvSpPr>
              <p:nvPr/>
            </p:nvSpPr>
            <p:spPr bwMode="auto">
              <a:xfrm flipH="1" flipV="1">
                <a:off x="2047" y="2164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3" name="Line 270"/>
              <p:cNvSpPr>
                <a:spLocks noChangeShapeType="1"/>
              </p:cNvSpPr>
              <p:nvPr/>
            </p:nvSpPr>
            <p:spPr bwMode="auto">
              <a:xfrm flipH="1" flipV="1">
                <a:off x="1992" y="2143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4" name="Line 271"/>
              <p:cNvSpPr>
                <a:spLocks noChangeShapeType="1"/>
              </p:cNvSpPr>
              <p:nvPr/>
            </p:nvSpPr>
            <p:spPr bwMode="auto">
              <a:xfrm flipH="1" flipV="1">
                <a:off x="1937" y="2122"/>
                <a:ext cx="26" cy="1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5" name="Line 272"/>
              <p:cNvSpPr>
                <a:spLocks noChangeShapeType="1"/>
              </p:cNvSpPr>
              <p:nvPr/>
            </p:nvSpPr>
            <p:spPr bwMode="auto">
              <a:xfrm flipH="1" flipV="1">
                <a:off x="1881" y="2102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6" name="Line 273"/>
              <p:cNvSpPr>
                <a:spLocks noChangeShapeType="1"/>
              </p:cNvSpPr>
              <p:nvPr/>
            </p:nvSpPr>
            <p:spPr bwMode="auto">
              <a:xfrm flipH="1" flipV="1">
                <a:off x="1826" y="2082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7" name="Line 274"/>
              <p:cNvSpPr>
                <a:spLocks noChangeShapeType="1"/>
              </p:cNvSpPr>
              <p:nvPr/>
            </p:nvSpPr>
            <p:spPr bwMode="auto">
              <a:xfrm flipH="1" flipV="1">
                <a:off x="1771" y="2062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8" name="Line 275"/>
              <p:cNvSpPr>
                <a:spLocks noChangeShapeType="1"/>
              </p:cNvSpPr>
              <p:nvPr/>
            </p:nvSpPr>
            <p:spPr bwMode="auto">
              <a:xfrm flipH="1" flipV="1">
                <a:off x="1716" y="2041"/>
                <a:ext cx="27" cy="1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9" name="Line 276"/>
              <p:cNvSpPr>
                <a:spLocks noChangeShapeType="1"/>
              </p:cNvSpPr>
              <p:nvPr/>
            </p:nvSpPr>
            <p:spPr bwMode="auto">
              <a:xfrm flipH="1" flipV="1">
                <a:off x="1661" y="2022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0" name="Line 277"/>
              <p:cNvSpPr>
                <a:spLocks noChangeShapeType="1"/>
              </p:cNvSpPr>
              <p:nvPr/>
            </p:nvSpPr>
            <p:spPr bwMode="auto">
              <a:xfrm flipH="1" flipV="1">
                <a:off x="1606" y="2001"/>
                <a:ext cx="26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1" name="Line 278"/>
              <p:cNvSpPr>
                <a:spLocks noChangeShapeType="1"/>
              </p:cNvSpPr>
              <p:nvPr/>
            </p:nvSpPr>
            <p:spPr bwMode="auto">
              <a:xfrm flipH="1" flipV="1">
                <a:off x="1550" y="1980"/>
                <a:ext cx="27" cy="1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2" name="Line 279"/>
              <p:cNvSpPr>
                <a:spLocks noChangeShapeType="1"/>
              </p:cNvSpPr>
              <p:nvPr/>
            </p:nvSpPr>
            <p:spPr bwMode="auto">
              <a:xfrm flipH="1" flipV="1">
                <a:off x="1495" y="1960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3" name="Line 280"/>
              <p:cNvSpPr>
                <a:spLocks noChangeShapeType="1"/>
              </p:cNvSpPr>
              <p:nvPr/>
            </p:nvSpPr>
            <p:spPr bwMode="auto">
              <a:xfrm flipH="1" flipV="1">
                <a:off x="1440" y="1940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4" name="Line 281"/>
              <p:cNvSpPr>
                <a:spLocks noChangeShapeType="1"/>
              </p:cNvSpPr>
              <p:nvPr/>
            </p:nvSpPr>
            <p:spPr bwMode="auto">
              <a:xfrm flipH="1" flipV="1">
                <a:off x="1385" y="1920"/>
                <a:ext cx="27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5" name="Line 282"/>
              <p:cNvSpPr>
                <a:spLocks noChangeShapeType="1"/>
              </p:cNvSpPr>
              <p:nvPr/>
            </p:nvSpPr>
            <p:spPr bwMode="auto">
              <a:xfrm flipH="1" flipV="1">
                <a:off x="1330" y="1899"/>
                <a:ext cx="27" cy="10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96" name="Line 283"/>
              <p:cNvSpPr>
                <a:spLocks noChangeShapeType="1"/>
              </p:cNvSpPr>
              <p:nvPr/>
            </p:nvSpPr>
            <p:spPr bwMode="auto">
              <a:xfrm flipH="1" flipV="1">
                <a:off x="1288" y="1884"/>
                <a:ext cx="13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7" name="Group 284"/>
            <p:cNvGrpSpPr>
              <a:grpSpLocks/>
            </p:cNvGrpSpPr>
            <p:nvPr/>
          </p:nvGrpSpPr>
          <p:grpSpPr bwMode="auto">
            <a:xfrm>
              <a:off x="1039" y="1721"/>
              <a:ext cx="248" cy="165"/>
              <a:chOff x="1039" y="1721"/>
              <a:chExt cx="248" cy="165"/>
            </a:xfrm>
          </p:grpSpPr>
          <p:sp>
            <p:nvSpPr>
              <p:cNvPr id="25677" name="Line 285"/>
              <p:cNvSpPr>
                <a:spLocks noChangeShapeType="1"/>
              </p:cNvSpPr>
              <p:nvPr/>
            </p:nvSpPr>
            <p:spPr bwMode="auto">
              <a:xfrm flipH="1" flipV="1">
                <a:off x="1260" y="1868"/>
                <a:ext cx="27" cy="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8" name="Line 286"/>
              <p:cNvSpPr>
                <a:spLocks noChangeShapeType="1"/>
              </p:cNvSpPr>
              <p:nvPr/>
            </p:nvSpPr>
            <p:spPr bwMode="auto">
              <a:xfrm flipH="1" flipV="1">
                <a:off x="1205" y="1831"/>
                <a:ext cx="27" cy="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9" name="Line 287"/>
              <p:cNvSpPr>
                <a:spLocks noChangeShapeType="1"/>
              </p:cNvSpPr>
              <p:nvPr/>
            </p:nvSpPr>
            <p:spPr bwMode="auto">
              <a:xfrm flipH="1" flipV="1">
                <a:off x="1150" y="1794"/>
                <a:ext cx="26" cy="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0" name="Line 288"/>
              <p:cNvSpPr>
                <a:spLocks noChangeShapeType="1"/>
              </p:cNvSpPr>
              <p:nvPr/>
            </p:nvSpPr>
            <p:spPr bwMode="auto">
              <a:xfrm flipH="1" flipV="1">
                <a:off x="1094" y="1757"/>
                <a:ext cx="27" cy="18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81" name="Line 289"/>
              <p:cNvSpPr>
                <a:spLocks noChangeShapeType="1"/>
              </p:cNvSpPr>
              <p:nvPr/>
            </p:nvSpPr>
            <p:spPr bwMode="auto">
              <a:xfrm flipH="1" flipV="1">
                <a:off x="1039" y="1721"/>
                <a:ext cx="27" cy="1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8" name="Group 290"/>
            <p:cNvGrpSpPr>
              <a:grpSpLocks/>
            </p:cNvGrpSpPr>
            <p:nvPr/>
          </p:nvGrpSpPr>
          <p:grpSpPr bwMode="auto">
            <a:xfrm>
              <a:off x="988" y="1728"/>
              <a:ext cx="50" cy="281"/>
              <a:chOff x="988" y="1728"/>
              <a:chExt cx="50" cy="281"/>
            </a:xfrm>
          </p:grpSpPr>
          <p:sp>
            <p:nvSpPr>
              <p:cNvPr id="25671" name="Line 291"/>
              <p:cNvSpPr>
                <a:spLocks noChangeShapeType="1"/>
              </p:cNvSpPr>
              <p:nvPr/>
            </p:nvSpPr>
            <p:spPr bwMode="auto">
              <a:xfrm flipH="1">
                <a:off x="1033" y="1728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2" name="Line 292"/>
              <p:cNvSpPr>
                <a:spLocks noChangeShapeType="1"/>
              </p:cNvSpPr>
              <p:nvPr/>
            </p:nvSpPr>
            <p:spPr bwMode="auto">
              <a:xfrm flipH="1">
                <a:off x="1024" y="1783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3" name="Line 293"/>
              <p:cNvSpPr>
                <a:spLocks noChangeShapeType="1"/>
              </p:cNvSpPr>
              <p:nvPr/>
            </p:nvSpPr>
            <p:spPr bwMode="auto">
              <a:xfrm flipH="1">
                <a:off x="1014" y="1838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4" name="Line 294"/>
              <p:cNvSpPr>
                <a:spLocks noChangeShapeType="1"/>
              </p:cNvSpPr>
              <p:nvPr/>
            </p:nvSpPr>
            <p:spPr bwMode="auto">
              <a:xfrm flipH="1">
                <a:off x="1004" y="1893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5" name="Line 295"/>
              <p:cNvSpPr>
                <a:spLocks noChangeShapeType="1"/>
              </p:cNvSpPr>
              <p:nvPr/>
            </p:nvSpPr>
            <p:spPr bwMode="auto">
              <a:xfrm flipH="1">
                <a:off x="994" y="1948"/>
                <a:ext cx="5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6" name="Line 296"/>
              <p:cNvSpPr>
                <a:spLocks noChangeShapeType="1"/>
              </p:cNvSpPr>
              <p:nvPr/>
            </p:nvSpPr>
            <p:spPr bwMode="auto">
              <a:xfrm flipH="1">
                <a:off x="988" y="2004"/>
                <a:ext cx="1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39" name="Group 297"/>
            <p:cNvGrpSpPr>
              <a:grpSpLocks/>
            </p:cNvGrpSpPr>
            <p:nvPr/>
          </p:nvGrpSpPr>
          <p:grpSpPr bwMode="auto">
            <a:xfrm>
              <a:off x="972" y="2018"/>
              <a:ext cx="156" cy="302"/>
              <a:chOff x="972" y="2018"/>
              <a:chExt cx="156" cy="302"/>
            </a:xfrm>
          </p:grpSpPr>
          <p:sp>
            <p:nvSpPr>
              <p:cNvPr id="25665" name="Line 298"/>
              <p:cNvSpPr>
                <a:spLocks noChangeShapeType="1"/>
              </p:cNvSpPr>
              <p:nvPr/>
            </p:nvSpPr>
            <p:spPr bwMode="auto">
              <a:xfrm>
                <a:off x="972" y="2018"/>
                <a:ext cx="1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6" name="Line 299"/>
              <p:cNvSpPr>
                <a:spLocks noChangeShapeType="1"/>
              </p:cNvSpPr>
              <p:nvPr/>
            </p:nvSpPr>
            <p:spPr bwMode="auto">
              <a:xfrm>
                <a:off x="1000" y="2073"/>
                <a:ext cx="1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7" name="Line 300"/>
              <p:cNvSpPr>
                <a:spLocks noChangeShapeType="1"/>
              </p:cNvSpPr>
              <p:nvPr/>
            </p:nvSpPr>
            <p:spPr bwMode="auto">
              <a:xfrm>
                <a:off x="1029" y="2128"/>
                <a:ext cx="1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8" name="Line 301"/>
              <p:cNvSpPr>
                <a:spLocks noChangeShapeType="1"/>
              </p:cNvSpPr>
              <p:nvPr/>
            </p:nvSpPr>
            <p:spPr bwMode="auto">
              <a:xfrm>
                <a:off x="1057" y="2183"/>
                <a:ext cx="1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9" name="Line 302"/>
              <p:cNvSpPr>
                <a:spLocks noChangeShapeType="1"/>
              </p:cNvSpPr>
              <p:nvPr/>
            </p:nvSpPr>
            <p:spPr bwMode="auto">
              <a:xfrm>
                <a:off x="1086" y="2238"/>
                <a:ext cx="14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70" name="Line 303"/>
              <p:cNvSpPr>
                <a:spLocks noChangeShapeType="1"/>
              </p:cNvSpPr>
              <p:nvPr/>
            </p:nvSpPr>
            <p:spPr bwMode="auto">
              <a:xfrm>
                <a:off x="1114" y="2294"/>
                <a:ext cx="14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40" name="Group 304"/>
            <p:cNvGrpSpPr>
              <a:grpSpLocks/>
            </p:cNvGrpSpPr>
            <p:nvPr/>
          </p:nvGrpSpPr>
          <p:grpSpPr bwMode="auto">
            <a:xfrm>
              <a:off x="956" y="2314"/>
              <a:ext cx="157" cy="347"/>
              <a:chOff x="956" y="2314"/>
              <a:chExt cx="157" cy="347"/>
            </a:xfrm>
          </p:grpSpPr>
          <p:sp>
            <p:nvSpPr>
              <p:cNvPr id="25658" name="Line 305"/>
              <p:cNvSpPr>
                <a:spLocks noChangeShapeType="1"/>
              </p:cNvSpPr>
              <p:nvPr/>
            </p:nvSpPr>
            <p:spPr bwMode="auto">
              <a:xfrm flipH="1">
                <a:off x="1100" y="2314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9" name="Line 306"/>
              <p:cNvSpPr>
                <a:spLocks noChangeShapeType="1"/>
              </p:cNvSpPr>
              <p:nvPr/>
            </p:nvSpPr>
            <p:spPr bwMode="auto">
              <a:xfrm flipH="1">
                <a:off x="1075" y="2369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0" name="Line 307"/>
              <p:cNvSpPr>
                <a:spLocks noChangeShapeType="1"/>
              </p:cNvSpPr>
              <p:nvPr/>
            </p:nvSpPr>
            <p:spPr bwMode="auto">
              <a:xfrm flipH="1">
                <a:off x="1050" y="2424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1" name="Line 308"/>
              <p:cNvSpPr>
                <a:spLocks noChangeShapeType="1"/>
              </p:cNvSpPr>
              <p:nvPr/>
            </p:nvSpPr>
            <p:spPr bwMode="auto">
              <a:xfrm flipH="1">
                <a:off x="1025" y="2479"/>
                <a:ext cx="13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2" name="Line 309"/>
              <p:cNvSpPr>
                <a:spLocks noChangeShapeType="1"/>
              </p:cNvSpPr>
              <p:nvPr/>
            </p:nvSpPr>
            <p:spPr bwMode="auto">
              <a:xfrm flipH="1">
                <a:off x="1000" y="2535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3" name="Line 310"/>
              <p:cNvSpPr>
                <a:spLocks noChangeShapeType="1"/>
              </p:cNvSpPr>
              <p:nvPr/>
            </p:nvSpPr>
            <p:spPr bwMode="auto">
              <a:xfrm flipH="1">
                <a:off x="975" y="2590"/>
                <a:ext cx="13" cy="2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4" name="Line 311"/>
              <p:cNvSpPr>
                <a:spLocks noChangeShapeType="1"/>
              </p:cNvSpPr>
              <p:nvPr/>
            </p:nvSpPr>
            <p:spPr bwMode="auto">
              <a:xfrm flipH="1">
                <a:off x="956" y="2645"/>
                <a:ext cx="7" cy="1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41" name="Group 312"/>
            <p:cNvGrpSpPr>
              <a:grpSpLocks/>
            </p:cNvGrpSpPr>
            <p:nvPr/>
          </p:nvGrpSpPr>
          <p:grpSpPr bwMode="auto">
            <a:xfrm>
              <a:off x="965" y="2669"/>
              <a:ext cx="829" cy="182"/>
              <a:chOff x="965" y="2669"/>
              <a:chExt cx="829" cy="182"/>
            </a:xfrm>
          </p:grpSpPr>
          <p:sp>
            <p:nvSpPr>
              <p:cNvPr id="25642" name="Line 313"/>
              <p:cNvSpPr>
                <a:spLocks noChangeShapeType="1"/>
              </p:cNvSpPr>
              <p:nvPr/>
            </p:nvSpPr>
            <p:spPr bwMode="auto">
              <a:xfrm>
                <a:off x="965" y="2669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3" name="Line 314"/>
              <p:cNvSpPr>
                <a:spLocks noChangeShapeType="1"/>
              </p:cNvSpPr>
              <p:nvPr/>
            </p:nvSpPr>
            <p:spPr bwMode="auto">
              <a:xfrm>
                <a:off x="1020" y="2681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4" name="Line 315"/>
              <p:cNvSpPr>
                <a:spLocks noChangeShapeType="1"/>
              </p:cNvSpPr>
              <p:nvPr/>
            </p:nvSpPr>
            <p:spPr bwMode="auto">
              <a:xfrm>
                <a:off x="1075" y="2693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5" name="Line 316"/>
              <p:cNvSpPr>
                <a:spLocks noChangeShapeType="1"/>
              </p:cNvSpPr>
              <p:nvPr/>
            </p:nvSpPr>
            <p:spPr bwMode="auto">
              <a:xfrm>
                <a:off x="1131" y="2705"/>
                <a:ext cx="26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6" name="Line 317"/>
              <p:cNvSpPr>
                <a:spLocks noChangeShapeType="1"/>
              </p:cNvSpPr>
              <p:nvPr/>
            </p:nvSpPr>
            <p:spPr bwMode="auto">
              <a:xfrm>
                <a:off x="1186" y="2717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7" name="Line 318"/>
              <p:cNvSpPr>
                <a:spLocks noChangeShapeType="1"/>
              </p:cNvSpPr>
              <p:nvPr/>
            </p:nvSpPr>
            <p:spPr bwMode="auto">
              <a:xfrm>
                <a:off x="1241" y="2729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8" name="Line 319"/>
              <p:cNvSpPr>
                <a:spLocks noChangeShapeType="1"/>
              </p:cNvSpPr>
              <p:nvPr/>
            </p:nvSpPr>
            <p:spPr bwMode="auto">
              <a:xfrm>
                <a:off x="1296" y="2741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49" name="Line 320"/>
              <p:cNvSpPr>
                <a:spLocks noChangeShapeType="1"/>
              </p:cNvSpPr>
              <p:nvPr/>
            </p:nvSpPr>
            <p:spPr bwMode="auto">
              <a:xfrm>
                <a:off x="1351" y="2753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0" name="Line 321"/>
              <p:cNvSpPr>
                <a:spLocks noChangeShapeType="1"/>
              </p:cNvSpPr>
              <p:nvPr/>
            </p:nvSpPr>
            <p:spPr bwMode="auto">
              <a:xfrm>
                <a:off x="1407" y="2766"/>
                <a:ext cx="26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1" name="Line 322"/>
              <p:cNvSpPr>
                <a:spLocks noChangeShapeType="1"/>
              </p:cNvSpPr>
              <p:nvPr/>
            </p:nvSpPr>
            <p:spPr bwMode="auto">
              <a:xfrm>
                <a:off x="1462" y="2778"/>
                <a:ext cx="26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2" name="Line 323"/>
              <p:cNvSpPr>
                <a:spLocks noChangeShapeType="1"/>
              </p:cNvSpPr>
              <p:nvPr/>
            </p:nvSpPr>
            <p:spPr bwMode="auto">
              <a:xfrm>
                <a:off x="1517" y="2790"/>
                <a:ext cx="27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3" name="Line 324"/>
              <p:cNvSpPr>
                <a:spLocks noChangeShapeType="1"/>
              </p:cNvSpPr>
              <p:nvPr/>
            </p:nvSpPr>
            <p:spPr bwMode="auto">
              <a:xfrm>
                <a:off x="1572" y="2802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4" name="Line 325"/>
              <p:cNvSpPr>
                <a:spLocks noChangeShapeType="1"/>
              </p:cNvSpPr>
              <p:nvPr/>
            </p:nvSpPr>
            <p:spPr bwMode="auto">
              <a:xfrm>
                <a:off x="1627" y="2814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5" name="Line 326"/>
              <p:cNvSpPr>
                <a:spLocks noChangeShapeType="1"/>
              </p:cNvSpPr>
              <p:nvPr/>
            </p:nvSpPr>
            <p:spPr bwMode="auto">
              <a:xfrm>
                <a:off x="1682" y="2826"/>
                <a:ext cx="27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6" name="Line 327"/>
              <p:cNvSpPr>
                <a:spLocks noChangeShapeType="1"/>
              </p:cNvSpPr>
              <p:nvPr/>
            </p:nvSpPr>
            <p:spPr bwMode="auto">
              <a:xfrm>
                <a:off x="1738" y="2838"/>
                <a:ext cx="26" cy="6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7" name="Line 328"/>
              <p:cNvSpPr>
                <a:spLocks noChangeShapeType="1"/>
              </p:cNvSpPr>
              <p:nvPr/>
            </p:nvSpPr>
            <p:spPr bwMode="auto">
              <a:xfrm>
                <a:off x="1793" y="2850"/>
                <a:ext cx="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605" name="AutoShape 329"/>
          <p:cNvSpPr>
            <a:spLocks noChangeArrowheads="1"/>
          </p:cNvSpPr>
          <p:nvPr/>
        </p:nvSpPr>
        <p:spPr bwMode="auto">
          <a:xfrm>
            <a:off x="4889500" y="5278438"/>
            <a:ext cx="1981200" cy="1198562"/>
          </a:xfrm>
          <a:prstGeom prst="wedgeRoundRectCallout">
            <a:avLst>
              <a:gd name="adj1" fmla="val 43269"/>
              <a:gd name="adj2" fmla="val -79139"/>
              <a:gd name="adj3" fmla="val 16667"/>
            </a:avLst>
          </a:prstGeom>
          <a:solidFill>
            <a:srgbClr val="EAEAEA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800" b="0">
                <a:solidFill>
                  <a:srgbClr val="00B0F0"/>
                </a:solidFill>
              </a:rPr>
              <a:t>May need to coordinate with sales to achieve clusters</a:t>
            </a:r>
          </a:p>
        </p:txBody>
      </p:sp>
    </p:spTree>
    <p:extLst>
      <p:ext uri="{BB962C8B-B14F-4D97-AF65-F5344CB8AC3E}">
        <p14:creationId xmlns:p14="http://schemas.microsoft.com/office/powerpoint/2010/main" val="3214425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429001" y="685800"/>
            <a:ext cx="53895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Guidelines (Cont’d)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85800" y="2057400"/>
            <a:ext cx="10744200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3. Build routes beginning with the farthest stop from the depot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4. The stop sequence on a route should form a teardrop pattern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46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5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438400" y="1905001"/>
            <a:ext cx="689483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i="1" dirty="0">
                <a:solidFill>
                  <a:srgbClr val="FF0000"/>
                </a:solidFill>
              </a:rPr>
              <a:t>How to get “tear drops”?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514600" y="3581401"/>
            <a:ext cx="701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sz="4800" dirty="0">
                <a:solidFill>
                  <a:srgbClr val="009900"/>
                </a:solidFill>
              </a:rPr>
              <a:t>Well, by trial and error</a:t>
            </a:r>
          </a:p>
        </p:txBody>
      </p:sp>
    </p:spTree>
    <p:extLst>
      <p:ext uri="{BB962C8B-B14F-4D97-AF65-F5344CB8AC3E}">
        <p14:creationId xmlns:p14="http://schemas.microsoft.com/office/powerpoint/2010/main" val="30561585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Pi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295401"/>
            <a:ext cx="70866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1" name="Group 14"/>
          <p:cNvGrpSpPr>
            <a:grpSpLocks/>
          </p:cNvGrpSpPr>
          <p:nvPr/>
        </p:nvGrpSpPr>
        <p:grpSpPr bwMode="auto">
          <a:xfrm>
            <a:off x="3581400" y="6324601"/>
            <a:ext cx="5105400" cy="307975"/>
            <a:chOff x="3276600" y="6400799"/>
            <a:chExt cx="5105400" cy="307777"/>
          </a:xfrm>
        </p:grpSpPr>
        <p:sp>
          <p:nvSpPr>
            <p:cNvPr id="27654" name="AutoShape 5"/>
            <p:cNvSpPr>
              <a:spLocks noChangeArrowheads="1"/>
            </p:cNvSpPr>
            <p:nvPr/>
          </p:nvSpPr>
          <p:spPr bwMode="auto">
            <a:xfrm>
              <a:off x="3276600" y="6459321"/>
              <a:ext cx="152400" cy="170688"/>
            </a:xfrm>
            <a:prstGeom prst="triangle">
              <a:avLst>
                <a:gd name="adj" fmla="val 50000"/>
              </a:avLst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5" name="Text Box 7"/>
            <p:cNvSpPr txBox="1">
              <a:spLocks noChangeArrowheads="1"/>
            </p:cNvSpPr>
            <p:nvPr/>
          </p:nvSpPr>
          <p:spPr bwMode="auto">
            <a:xfrm>
              <a:off x="3429000" y="6400799"/>
              <a:ext cx="1524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A50021"/>
                  </a:solidFill>
                </a:rPr>
                <a:t>Warehouse</a:t>
              </a:r>
            </a:p>
          </p:txBody>
        </p:sp>
        <p:sp>
          <p:nvSpPr>
            <p:cNvPr id="27656" name="Text Box 7"/>
            <p:cNvSpPr txBox="1">
              <a:spLocks noChangeArrowheads="1"/>
            </p:cNvSpPr>
            <p:nvPr/>
          </p:nvSpPr>
          <p:spPr bwMode="auto">
            <a:xfrm>
              <a:off x="4724400" y="6400799"/>
              <a:ext cx="3657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140000"/>
                <a:buFont typeface="Arial" charset="0"/>
                <a:buChar char="•"/>
              </a:pPr>
              <a:r>
                <a:rPr lang="en-US" sz="1400"/>
                <a:t>  </a:t>
              </a:r>
              <a:r>
                <a:rPr lang="en-US" sz="1400">
                  <a:solidFill>
                    <a:srgbClr val="A50021"/>
                  </a:solidFill>
                </a:rPr>
                <a:t>Funeral Homes &amp; weekly demands</a:t>
              </a:r>
            </a:p>
          </p:txBody>
        </p:sp>
      </p:grpSp>
      <p:sp>
        <p:nvSpPr>
          <p:cNvPr id="27652" name="AutoShape 12"/>
          <p:cNvSpPr>
            <a:spLocks noChangeArrowheads="1"/>
          </p:cNvSpPr>
          <p:nvPr/>
        </p:nvSpPr>
        <p:spPr bwMode="auto">
          <a:xfrm>
            <a:off x="6248400" y="37338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Text Box 2"/>
          <p:cNvSpPr txBox="1">
            <a:spLocks noChangeArrowheads="1"/>
          </p:cNvSpPr>
          <p:nvPr/>
        </p:nvSpPr>
        <p:spPr bwMode="auto">
          <a:xfrm>
            <a:off x="2895600" y="381001"/>
            <a:ext cx="635443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“Tear Drops”: Example</a:t>
            </a:r>
          </a:p>
        </p:txBody>
      </p:sp>
    </p:spTree>
    <p:extLst>
      <p:ext uri="{BB962C8B-B14F-4D97-AF65-F5344CB8AC3E}">
        <p14:creationId xmlns:p14="http://schemas.microsoft.com/office/powerpoint/2010/main" val="29890466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Pic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057401"/>
            <a:ext cx="5835650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2057400" y="1524000"/>
            <a:ext cx="1905000" cy="1143000"/>
          </a:xfrm>
          <a:prstGeom prst="wedgeRoundRectCallout">
            <a:avLst>
              <a:gd name="adj1" fmla="val 45833"/>
              <a:gd name="adj2" fmla="val 76806"/>
              <a:gd name="adj3" fmla="val 16667"/>
            </a:avLst>
          </a:prstGeom>
          <a:solidFill>
            <a:srgbClr val="DDDDDD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B0F0"/>
                </a:solidFill>
              </a:rPr>
              <a:t>Territories of </a:t>
            </a:r>
          </a:p>
          <a:p>
            <a:pPr algn="ctr"/>
            <a:r>
              <a:rPr lang="en-US" sz="1600">
                <a:solidFill>
                  <a:srgbClr val="00B0F0"/>
                </a:solidFill>
              </a:rPr>
              <a:t>equal size</a:t>
            </a:r>
          </a:p>
          <a:p>
            <a:pPr algn="ctr"/>
            <a:r>
              <a:rPr lang="en-US" sz="1600">
                <a:solidFill>
                  <a:srgbClr val="00B0F0"/>
                </a:solidFill>
              </a:rPr>
              <a:t> to minimize </a:t>
            </a:r>
          </a:p>
          <a:p>
            <a:pPr algn="ctr"/>
            <a:r>
              <a:rPr lang="en-US" sz="1600" i="1">
                <a:solidFill>
                  <a:srgbClr val="00B0F0"/>
                </a:solidFill>
              </a:rPr>
              <a:t>number</a:t>
            </a:r>
            <a:r>
              <a:rPr lang="en-US" sz="1600">
                <a:solidFill>
                  <a:srgbClr val="00B0F0"/>
                </a:solidFill>
              </a:rPr>
              <a:t> of trucks</a:t>
            </a:r>
            <a:endParaRPr lang="en-US" sz="2000">
              <a:solidFill>
                <a:srgbClr val="00B0F0"/>
              </a:solidFill>
            </a:endParaRPr>
          </a:p>
        </p:txBody>
      </p:sp>
      <p:sp>
        <p:nvSpPr>
          <p:cNvPr id="28676" name="AutoShape 12"/>
          <p:cNvSpPr>
            <a:spLocks noChangeArrowheads="1"/>
          </p:cNvSpPr>
          <p:nvPr/>
        </p:nvSpPr>
        <p:spPr bwMode="auto">
          <a:xfrm>
            <a:off x="7391400" y="41148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Text Box 2"/>
          <p:cNvSpPr txBox="1">
            <a:spLocks noChangeArrowheads="1"/>
          </p:cNvSpPr>
          <p:nvPr/>
        </p:nvSpPr>
        <p:spPr bwMode="auto">
          <a:xfrm>
            <a:off x="3962400" y="533400"/>
            <a:ext cx="438774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Example (cont.)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2057400" y="3352800"/>
            <a:ext cx="1905000" cy="1143000"/>
          </a:xfrm>
          <a:prstGeom prst="wedgeRoundRectCallout">
            <a:avLst>
              <a:gd name="adj1" fmla="val 45833"/>
              <a:gd name="adj2" fmla="val 76806"/>
              <a:gd name="adj3" fmla="val 16667"/>
            </a:avLst>
          </a:prstGeom>
          <a:solidFill>
            <a:srgbClr val="DDDDDD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B0F0"/>
                </a:solidFill>
              </a:rPr>
              <a:t>Begin with </a:t>
            </a:r>
          </a:p>
          <a:p>
            <a:pPr algn="ctr"/>
            <a:r>
              <a:rPr lang="en-US" sz="1600">
                <a:solidFill>
                  <a:srgbClr val="00B0F0"/>
                </a:solidFill>
              </a:rPr>
              <a:t>farthest,</a:t>
            </a:r>
          </a:p>
          <a:p>
            <a:pPr algn="ctr"/>
            <a:r>
              <a:rPr lang="en-US" sz="1600">
                <a:solidFill>
                  <a:srgbClr val="00B0F0"/>
                </a:solidFill>
              </a:rPr>
              <a:t>use largest </a:t>
            </a:r>
          </a:p>
          <a:p>
            <a:pPr algn="ctr"/>
            <a:r>
              <a:rPr lang="en-US" sz="1600">
                <a:solidFill>
                  <a:srgbClr val="00B0F0"/>
                </a:solidFill>
              </a:rPr>
              <a:t>trucks first</a:t>
            </a:r>
            <a:endParaRPr lang="en-US" sz="2000">
              <a:solidFill>
                <a:srgbClr val="00B0F0"/>
              </a:solidFill>
            </a:endParaRP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2057400" y="5181600"/>
            <a:ext cx="1905000" cy="1143000"/>
          </a:xfrm>
          <a:prstGeom prst="wedgeRoundRectCallout">
            <a:avLst>
              <a:gd name="adj1" fmla="val 45833"/>
              <a:gd name="adj2" fmla="val 76806"/>
              <a:gd name="adj3" fmla="val 16667"/>
            </a:avLst>
          </a:prstGeom>
          <a:solidFill>
            <a:srgbClr val="DDDDDD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solidFill>
                  <a:srgbClr val="00B0F0"/>
                </a:solidFill>
              </a:rPr>
              <a:t>Tear drop</a:t>
            </a:r>
          </a:p>
          <a:p>
            <a:pPr algn="ctr"/>
            <a:r>
              <a:rPr lang="en-US" sz="1600">
                <a:solidFill>
                  <a:srgbClr val="00B0F0"/>
                </a:solidFill>
              </a:rPr>
              <a:t>pattern</a:t>
            </a:r>
            <a:endParaRPr lang="en-US" sz="20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7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/>
      <p:bldP spid="15" grpId="0" animBg="1"/>
      <p:bldP spid="1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Pic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1" y="1978026"/>
            <a:ext cx="691197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AutoShape 10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66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3810000" y="533401"/>
            <a:ext cx="438774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Example (cont.)</a:t>
            </a:r>
          </a:p>
        </p:txBody>
      </p:sp>
    </p:spTree>
    <p:extLst>
      <p:ext uri="{BB962C8B-B14F-4D97-AF65-F5344CB8AC3E}">
        <p14:creationId xmlns:p14="http://schemas.microsoft.com/office/powerpoint/2010/main" val="24810753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429001" y="685800"/>
            <a:ext cx="53895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Guidelines (Cont’d)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11430000" cy="454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3. Build routes beginning with the farthest stop from the depot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4. The stop sequence on a route should form a teardrop pattern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5. The most efficient routes are built using the largest vehicles available first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6. Pickups should be mixed into delivery routes rather than assigned to the end of the routes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7. A stop that is greatly removed from a route cluster is a good candidate for an alternate means of delivery</a:t>
            </a: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endParaRPr lang="en-US" sz="500" dirty="0">
              <a:solidFill>
                <a:srgbClr val="009900"/>
              </a:solidFill>
            </a:endParaRPr>
          </a:p>
          <a:p>
            <a:pPr eaLnBrk="0" hangingPunct="0">
              <a:spcBef>
                <a:spcPct val="50000"/>
              </a:spcBef>
              <a:tabLst>
                <a:tab pos="398463" algn="l"/>
              </a:tabLst>
            </a:pPr>
            <a:r>
              <a:rPr lang="en-US" dirty="0">
                <a:solidFill>
                  <a:srgbClr val="009900"/>
                </a:solidFill>
              </a:rPr>
              <a:t>8. Narrow stop time window restrictions should be avoided (relaxed)</a:t>
            </a:r>
          </a:p>
        </p:txBody>
      </p:sp>
    </p:spTree>
    <p:extLst>
      <p:ext uri="{BB962C8B-B14F-4D97-AF65-F5344CB8AC3E}">
        <p14:creationId xmlns:p14="http://schemas.microsoft.com/office/powerpoint/2010/main" val="84679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 bldLvl="5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NDOWS030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990600"/>
            <a:ext cx="76962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429001" y="152401"/>
            <a:ext cx="510909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00CC"/>
                </a:solidFill>
              </a:rPr>
              <a:t>Routing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5682" y="6553200"/>
            <a:ext cx="37353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Source: </a:t>
            </a:r>
            <a:r>
              <a:rPr lang="en-US" sz="1100" i="1" dirty="0">
                <a:solidFill>
                  <a:srgbClr val="FF0000"/>
                </a:solidFill>
              </a:rPr>
              <a:t>The Wall Street Journal</a:t>
            </a:r>
            <a:r>
              <a:rPr lang="en-US" sz="1100" dirty="0">
                <a:solidFill>
                  <a:srgbClr val="FF0000"/>
                </a:solidFill>
              </a:rPr>
              <a:t>, March 1, 2012, p. D1</a:t>
            </a:r>
          </a:p>
        </p:txBody>
      </p:sp>
    </p:spTree>
    <p:extLst>
      <p:ext uri="{BB962C8B-B14F-4D97-AF65-F5344CB8AC3E}">
        <p14:creationId xmlns:p14="http://schemas.microsoft.com/office/powerpoint/2010/main" val="32385505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4953000"/>
            <a:ext cx="8839200" cy="762000"/>
          </a:xfrm>
          <a:prstGeom prst="rect">
            <a:avLst/>
          </a:prstGeom>
          <a:solidFill>
            <a:srgbClr val="99FF33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endParaRPr lang="en-US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62000" y="2438401"/>
            <a:ext cx="7315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Mode/Service selection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A50021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Private fleet planning</a:t>
            </a:r>
          </a:p>
          <a:p>
            <a:pPr lvl="1" eaLnBrk="0" hangingPunct="0">
              <a:defRPr/>
            </a:pPr>
            <a:endParaRPr lang="en-US" sz="14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Routing from multiple points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2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Vehicle routing and scheduling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Freight consolidation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892314"/>
            <a:ext cx="77642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0000CC"/>
                </a:solidFill>
              </a:rPr>
              <a:t>Outline: Transportation Models</a:t>
            </a:r>
            <a:endParaRPr lang="en-US" sz="2800" dirty="0">
              <a:solidFill>
                <a:srgbClr val="0000CC"/>
              </a:solidFill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810981"/>
              </p:ext>
            </p:extLst>
          </p:nvPr>
        </p:nvGraphicFramePr>
        <p:xfrm>
          <a:off x="457200" y="23510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6" name="Clip" r:id="rId3" imgW="528390" imgH="772019" progId="">
                  <p:embed/>
                </p:oleObj>
              </mc:Choice>
              <mc:Fallback>
                <p:oleObj name="Clip" r:id="rId3" imgW="528390" imgH="772019" progId="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510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23341"/>
              </p:ext>
            </p:extLst>
          </p:nvPr>
        </p:nvGraphicFramePr>
        <p:xfrm>
          <a:off x="762000" y="3789293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7" name="Clip" r:id="rId5" imgW="528390" imgH="772019" progId="">
                  <p:embed/>
                </p:oleObj>
              </mc:Choice>
              <mc:Fallback>
                <p:oleObj name="Clip" r:id="rId5" imgW="528390" imgH="772019" progId="">
                  <p:embed/>
                  <p:pic>
                    <p:nvPicPr>
                      <p:cNvPr id="8" name="Object 7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789293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12340"/>
              </p:ext>
            </p:extLst>
          </p:nvPr>
        </p:nvGraphicFramePr>
        <p:xfrm>
          <a:off x="762000" y="43322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8" name="Clip" r:id="rId6" imgW="528390" imgH="772019" progId="">
                  <p:embed/>
                </p:oleObj>
              </mc:Choice>
              <mc:Fallback>
                <p:oleObj name="Clip" r:id="rId6" imgW="528390" imgH="772019" progId="">
                  <p:embed/>
                  <p:pic>
                    <p:nvPicPr>
                      <p:cNvPr id="8" name="Object 7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322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040610"/>
              </p:ext>
            </p:extLst>
          </p:nvPr>
        </p:nvGraphicFramePr>
        <p:xfrm>
          <a:off x="457200" y="31130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9" name="Clip" r:id="rId7" imgW="528390" imgH="772019" progId="">
                  <p:embed/>
                </p:oleObj>
              </mc:Choice>
              <mc:Fallback>
                <p:oleObj name="Clip" r:id="rId7" imgW="528390" imgH="772019" progId="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1130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341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122427" y="685801"/>
            <a:ext cx="601639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33CC"/>
                </a:solidFill>
              </a:rPr>
              <a:t>Freight Consolidation</a:t>
            </a:r>
            <a:endParaRPr lang="en-US" sz="3200" dirty="0">
              <a:solidFill>
                <a:srgbClr val="0033CC"/>
              </a:solidFill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10668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0" hangingPunct="0">
              <a:spcBef>
                <a:spcPct val="50000"/>
              </a:spcBef>
              <a:buSzPct val="100000"/>
              <a:buFont typeface="Arial" pitchFamily="34" charset="0"/>
              <a:buChar char="•"/>
              <a:tabLst>
                <a:tab pos="163513" algn="l"/>
              </a:tabLst>
            </a:pPr>
            <a:r>
              <a:rPr lang="en-US" sz="2800" dirty="0">
                <a:solidFill>
                  <a:srgbClr val="009900"/>
                </a:solidFill>
              </a:rPr>
              <a:t> Combine small shipments into larger ones</a:t>
            </a:r>
          </a:p>
          <a:p>
            <a:pPr marL="457200" indent="-457200" eaLnBrk="0" hangingPunct="0">
              <a:spcBef>
                <a:spcPct val="50000"/>
              </a:spcBef>
              <a:buSzPct val="100000"/>
              <a:buFont typeface="Arial" pitchFamily="34" charset="0"/>
              <a:buChar char="•"/>
              <a:tabLst>
                <a:tab pos="163513" algn="l"/>
              </a:tabLst>
            </a:pPr>
            <a:r>
              <a:rPr lang="en-US" sz="2800" dirty="0">
                <a:solidFill>
                  <a:srgbClr val="009900"/>
                </a:solidFill>
              </a:rPr>
              <a:t> Balance cost savings against customer service</a:t>
            </a:r>
          </a:p>
          <a:p>
            <a:pPr marL="457200" indent="-457200" eaLnBrk="0" hangingPunct="0">
              <a:spcBef>
                <a:spcPct val="50000"/>
              </a:spcBef>
              <a:buSzPct val="100000"/>
              <a:buFont typeface="Arial" pitchFamily="34" charset="0"/>
              <a:buChar char="•"/>
              <a:tabLst>
                <a:tab pos="163513" algn="l"/>
              </a:tabLst>
            </a:pPr>
            <a:r>
              <a:rPr lang="en-US" sz="2800" dirty="0">
                <a:solidFill>
                  <a:srgbClr val="009900"/>
                </a:solidFill>
              </a:rPr>
              <a:t> An important area for cost reduction</a:t>
            </a:r>
          </a:p>
          <a:p>
            <a:pPr marL="457200" indent="-457200" eaLnBrk="0" hangingPunct="0">
              <a:spcBef>
                <a:spcPct val="50000"/>
              </a:spcBef>
              <a:buSzPct val="100000"/>
              <a:buFont typeface="Arial" pitchFamily="34" charset="0"/>
              <a:buChar char="•"/>
              <a:tabLst>
                <a:tab pos="163513" algn="l"/>
              </a:tabLst>
            </a:pPr>
            <a:r>
              <a:rPr lang="en-US" sz="2800" dirty="0">
                <a:solidFill>
                  <a:srgbClr val="009900"/>
                </a:solidFill>
              </a:rPr>
              <a:t> Use rate-shipment size relationship of carriers</a:t>
            </a:r>
          </a:p>
          <a:p>
            <a:pPr marL="457200" indent="-457200" eaLnBrk="0" hangingPunct="0">
              <a:spcBef>
                <a:spcPct val="50000"/>
              </a:spcBef>
              <a:buSzPct val="100000"/>
              <a:buFont typeface="Arial" pitchFamily="34" charset="0"/>
              <a:buChar char="•"/>
              <a:tabLst>
                <a:tab pos="163513" algn="l"/>
              </a:tabLst>
            </a:pPr>
            <a:r>
              <a:rPr lang="en-US" sz="2800" dirty="0">
                <a:solidFill>
                  <a:srgbClr val="009900"/>
                </a:solidFill>
              </a:rPr>
              <a:t>  4 ways of shipment consolidation: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0" y="4853701"/>
            <a:ext cx="62313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inventory consolidation</a:t>
            </a:r>
            <a:endParaRPr lang="en-US" sz="9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vehicle consolidation</a:t>
            </a:r>
            <a:endParaRPr lang="en-US" sz="9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warehouse consolidation</a:t>
            </a:r>
            <a:endParaRPr lang="en-US" sz="9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</a:rPr>
              <a:t>temporal consolidation</a:t>
            </a:r>
          </a:p>
        </p:txBody>
      </p:sp>
    </p:spTree>
    <p:extLst>
      <p:ext uri="{BB962C8B-B14F-4D97-AF65-F5344CB8AC3E}">
        <p14:creationId xmlns:p14="http://schemas.microsoft.com/office/powerpoint/2010/main" val="46439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5"/>
      <p:bldP spid="2" grpId="0" build="p" bldLvl="5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819401" y="609601"/>
            <a:ext cx="66143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33CC"/>
                </a:solidFill>
              </a:rPr>
              <a:t>Example: Consolidation</a:t>
            </a:r>
            <a:endParaRPr lang="en-US" sz="3200" dirty="0">
              <a:solidFill>
                <a:srgbClr val="0033CC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921946" y="2057400"/>
          <a:ext cx="6452541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0" name="Worksheet" r:id="rId3" imgW="3438632" imgH="771510" progId="Excel.Sheet.12">
                  <p:embed/>
                </p:oleObj>
              </mc:Choice>
              <mc:Fallback>
                <p:oleObj name="Worksheet" r:id="rId3" imgW="3438632" imgH="771510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21946" y="2057400"/>
                        <a:ext cx="6452541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2971800" y="4267200"/>
          <a:ext cx="705415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1" name="Worksheet" r:id="rId5" imgW="4048232" imgH="961949" progId="Excel.Sheet.12">
                  <p:embed/>
                </p:oleObj>
              </mc:Choice>
              <mc:Fallback>
                <p:oleObj name="Worksheet" r:id="rId5" imgW="4048232" imgH="961949" progId="Excel.Sheet.12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1800" y="4267200"/>
                        <a:ext cx="7054158" cy="16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28801" y="1524001"/>
            <a:ext cx="5303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A50021"/>
                </a:solidFill>
              </a:rPr>
              <a:t>Demand at three markets (in </a:t>
            </a:r>
            <a:r>
              <a:rPr lang="en-US" dirty="0" err="1">
                <a:solidFill>
                  <a:srgbClr val="A50021"/>
                </a:solidFill>
              </a:rPr>
              <a:t>lbs</a:t>
            </a:r>
            <a:r>
              <a:rPr lang="en-US" dirty="0">
                <a:solidFill>
                  <a:srgbClr val="A50021"/>
                </a:solidFill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5000" y="3733801"/>
            <a:ext cx="6328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A50021"/>
                </a:solidFill>
              </a:rPr>
              <a:t>Transportation Costs from DFW (76102)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5062" y="6172201"/>
            <a:ext cx="5450338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What’s the impact of consolidation?</a:t>
            </a:r>
          </a:p>
        </p:txBody>
      </p:sp>
    </p:spTree>
    <p:extLst>
      <p:ext uri="{BB962C8B-B14F-4D97-AF65-F5344CB8AC3E}">
        <p14:creationId xmlns:p14="http://schemas.microsoft.com/office/powerpoint/2010/main" val="42029617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819401" y="609601"/>
            <a:ext cx="66143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rgbClr val="0033CC"/>
                </a:solidFill>
              </a:rPr>
              <a:t>Example: Consolidation</a:t>
            </a:r>
            <a:endParaRPr lang="en-US" sz="3200" dirty="0">
              <a:solidFill>
                <a:srgbClr val="0033CC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676400" y="1593296"/>
          <a:ext cx="3951964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2" name="Worksheet" r:id="rId3" imgW="3352800" imgH="771510" progId="Excel.Sheet.12">
                  <p:embed/>
                </p:oleObj>
              </mc:Choice>
              <mc:Fallback>
                <p:oleObj name="Worksheet" r:id="rId3" imgW="3352800" imgH="771510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1593296"/>
                        <a:ext cx="3951964" cy="909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5867400" y="1580478"/>
          <a:ext cx="4572000" cy="1086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3" name="Worksheet" r:id="rId5" imgW="4048232" imgH="961949" progId="Excel.Sheet.12">
                  <p:embed/>
                </p:oleObj>
              </mc:Choice>
              <mc:Fallback>
                <p:oleObj name="Worksheet" r:id="rId5" imgW="4048232" imgH="961949" progId="Excel.Sheet.12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1580478"/>
                        <a:ext cx="4572000" cy="1086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812292" y="1561368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A50021"/>
                </a:solidFill>
              </a:rPr>
              <a:t>Rate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199083" y="3124200"/>
          <a:ext cx="7755863" cy="1371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4" name="Worksheet" r:id="rId7" imgW="5438851" imgH="961949" progId="Excel.Sheet.12">
                  <p:embed/>
                </p:oleObj>
              </mc:Choice>
              <mc:Fallback>
                <p:oleObj name="Worksheet" r:id="rId7" imgW="5438851" imgH="961949" progId="Excel.Shee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99083" y="3124200"/>
                        <a:ext cx="7755863" cy="1371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684518" y="2667000"/>
            <a:ext cx="2226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rgbClr val="00B0F0"/>
                </a:solidFill>
              </a:rPr>
              <a:t>CURRENT 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5508" y="4724400"/>
            <a:ext cx="5285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rgbClr val="00B0F0"/>
                </a:solidFill>
              </a:rPr>
              <a:t>COST UNDER FREIGHT CONSOLIDATION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187166" y="5181600"/>
          <a:ext cx="5051834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5" name="Worksheet" r:id="rId9" imgW="3543239" imgH="961949" progId="Excel.Sheet.12">
                  <p:embed/>
                </p:oleObj>
              </mc:Choice>
              <mc:Fallback>
                <p:oleObj name="Worksheet" r:id="rId9" imgW="3543239" imgH="961949" progId="Excel.Shee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87166" y="5181600"/>
                        <a:ext cx="5051834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8229600" y="4768227"/>
            <a:ext cx="1555234" cy="830997"/>
          </a:xfrm>
          <a:prstGeom prst="rect">
            <a:avLst/>
          </a:prstGeom>
          <a:solidFill>
            <a:srgbClr val="0066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$4,813.60</a:t>
            </a:r>
          </a:p>
          <a:p>
            <a:r>
              <a:rPr lang="en-US" dirty="0">
                <a:solidFill>
                  <a:srgbClr val="FFFF00"/>
                </a:solidFill>
              </a:rPr>
              <a:t>savings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0" y="5715000"/>
            <a:ext cx="2895600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000" i="1" u="sng" dirty="0">
                <a:solidFill>
                  <a:srgbClr val="FFFF00"/>
                </a:solidFill>
              </a:rPr>
              <a:t>Balance this against service requirements</a:t>
            </a:r>
          </a:p>
        </p:txBody>
      </p:sp>
    </p:spTree>
    <p:extLst>
      <p:ext uri="{BB962C8B-B14F-4D97-AF65-F5344CB8AC3E}">
        <p14:creationId xmlns:p14="http://schemas.microsoft.com/office/powerpoint/2010/main" val="284513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762000" y="2438401"/>
            <a:ext cx="7315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Mode/Service selection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A50021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Private fleet planning</a:t>
            </a:r>
          </a:p>
          <a:p>
            <a:pPr lvl="1" eaLnBrk="0" hangingPunct="0">
              <a:defRPr/>
            </a:pPr>
            <a:endParaRPr lang="en-US" sz="14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Routing from multiple points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200" dirty="0">
              <a:latin typeface="Arial" pitchFamily="34" charset="0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2800" dirty="0">
                <a:latin typeface="Arial" pitchFamily="34" charset="0"/>
              </a:rPr>
              <a:t> Vehicle routing and scheduling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1400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A50021"/>
                </a:solidFill>
                <a:latin typeface="Arial" pitchFamily="34" charset="0"/>
              </a:rPr>
              <a:t>  Freight consolidation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892314"/>
            <a:ext cx="77642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4000" dirty="0">
                <a:solidFill>
                  <a:srgbClr val="0000CC"/>
                </a:solidFill>
              </a:rPr>
              <a:t>Outline: Transportation Models</a:t>
            </a:r>
            <a:endParaRPr lang="en-US" sz="2800" dirty="0">
              <a:solidFill>
                <a:srgbClr val="0000CC"/>
              </a:solidFill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810981"/>
              </p:ext>
            </p:extLst>
          </p:nvPr>
        </p:nvGraphicFramePr>
        <p:xfrm>
          <a:off x="457200" y="23510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1" name="Clip" r:id="rId3" imgW="528390" imgH="772019" progId="">
                  <p:embed/>
                </p:oleObj>
              </mc:Choice>
              <mc:Fallback>
                <p:oleObj name="Clip" r:id="rId3" imgW="528390" imgH="772019" progId="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510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23341"/>
              </p:ext>
            </p:extLst>
          </p:nvPr>
        </p:nvGraphicFramePr>
        <p:xfrm>
          <a:off x="762000" y="3789293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2" name="Clip" r:id="rId5" imgW="528390" imgH="772019" progId="">
                  <p:embed/>
                </p:oleObj>
              </mc:Choice>
              <mc:Fallback>
                <p:oleObj name="Clip" r:id="rId5" imgW="528390" imgH="772019" progId="">
                  <p:embed/>
                  <p:pic>
                    <p:nvPicPr>
                      <p:cNvPr id="8" name="Object 7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789293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12340"/>
              </p:ext>
            </p:extLst>
          </p:nvPr>
        </p:nvGraphicFramePr>
        <p:xfrm>
          <a:off x="762000" y="43322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3" name="Clip" r:id="rId6" imgW="528390" imgH="772019" progId="">
                  <p:embed/>
                </p:oleObj>
              </mc:Choice>
              <mc:Fallback>
                <p:oleObj name="Clip" r:id="rId6" imgW="528390" imgH="772019" progId="">
                  <p:embed/>
                  <p:pic>
                    <p:nvPicPr>
                      <p:cNvPr id="9" name="Object 8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3322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824652"/>
              </p:ext>
            </p:extLst>
          </p:nvPr>
        </p:nvGraphicFramePr>
        <p:xfrm>
          <a:off x="457200" y="31130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4" name="Clip" r:id="rId7" imgW="528390" imgH="772019" progId="">
                  <p:embed/>
                </p:oleObj>
              </mc:Choice>
              <mc:Fallback>
                <p:oleObj name="Clip" r:id="rId7" imgW="528390" imgH="772019" progId="">
                  <p:embed/>
                  <p:pic>
                    <p:nvPicPr>
                      <p:cNvPr id="10" name="Object 9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1130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hlinkClick r:id="" action="ppaction://ole?verb=0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602279"/>
              </p:ext>
            </p:extLst>
          </p:nvPr>
        </p:nvGraphicFramePr>
        <p:xfrm>
          <a:off x="457200" y="5094287"/>
          <a:ext cx="3048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5" name="Clip" r:id="rId8" imgW="528390" imgH="772019" progId="">
                  <p:embed/>
                </p:oleObj>
              </mc:Choice>
              <mc:Fallback>
                <p:oleObj name="Clip" r:id="rId8" imgW="528390" imgH="772019" progId="">
                  <p:embed/>
                  <p:pic>
                    <p:nvPicPr>
                      <p:cNvPr id="10" name="Object 9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094287"/>
                        <a:ext cx="304800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3314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066800" y="2286000"/>
            <a:ext cx="8851077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Case: HP </a:t>
            </a:r>
            <a:r>
              <a:rPr lang="en-US" sz="4000" dirty="0" err="1">
                <a:solidFill>
                  <a:schemeClr val="bg1">
                    <a:lumMod val="65000"/>
                  </a:schemeClr>
                </a:solidFill>
              </a:rPr>
              <a:t>DeskJet</a:t>
            </a:r>
            <a:endParaRPr lang="en-US" sz="40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8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Intro to Transportation Planning</a:t>
            </a:r>
          </a:p>
          <a:p>
            <a:pPr>
              <a:buFontTx/>
              <a:buChar char="•"/>
            </a:pPr>
            <a:endParaRPr lang="en-US" sz="18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Transportation Modeling</a:t>
            </a:r>
          </a:p>
          <a:p>
            <a:endParaRPr lang="en-US" sz="18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rgbClr val="009900"/>
                </a:solidFill>
              </a:rPr>
              <a:t>Summary </a:t>
            </a:r>
          </a:p>
        </p:txBody>
      </p:sp>
    </p:spTree>
    <p:extLst>
      <p:ext uri="{BB962C8B-B14F-4D97-AF65-F5344CB8AC3E}">
        <p14:creationId xmlns:p14="http://schemas.microsoft.com/office/powerpoint/2010/main" val="23974100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771776" y="762000"/>
            <a:ext cx="6905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0000CC"/>
                </a:solidFill>
              </a:rPr>
              <a:t>Summary &amp; Key Takeaways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990600" y="1981200"/>
            <a:ext cx="83058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A50021"/>
                </a:solidFill>
              </a:rPr>
              <a:t>  Transport decision models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8000"/>
                </a:solidFill>
              </a:rPr>
              <a:t>  Mode selection 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8000"/>
                </a:solidFill>
              </a:rPr>
              <a:t>  Demand allocation (vast application)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8000"/>
                </a:solidFill>
              </a:rPr>
              <a:t>  Routing rules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8000"/>
                </a:solidFill>
              </a:rPr>
              <a:t>  Freight consolidation</a:t>
            </a:r>
          </a:p>
          <a:p>
            <a:pPr lvl="1">
              <a:buClr>
                <a:schemeClr val="tx1"/>
              </a:buClr>
              <a:buFont typeface="Arial" charset="0"/>
              <a:buChar char="–"/>
            </a:pPr>
            <a:r>
              <a:rPr lang="en-US" dirty="0">
                <a:solidFill>
                  <a:srgbClr val="008000"/>
                </a:solidFill>
              </a:rPr>
              <a:t>  Using Excel</a:t>
            </a:r>
          </a:p>
          <a:p>
            <a:pPr lvl="1">
              <a:buClr>
                <a:schemeClr val="tx1"/>
              </a:buClr>
            </a:pPr>
            <a:endParaRPr lang="en-US" sz="2800" dirty="0">
              <a:solidFill>
                <a:srgbClr val="800000"/>
              </a:solidFill>
            </a:endParaRPr>
          </a:p>
          <a:p>
            <a:pPr>
              <a:buClr>
                <a:srgbClr val="800000"/>
              </a:buClr>
              <a:buFontTx/>
              <a:buChar char="•"/>
            </a:pPr>
            <a:r>
              <a:rPr lang="en-US" sz="2800" dirty="0">
                <a:solidFill>
                  <a:srgbClr val="A50021"/>
                </a:solidFill>
              </a:rPr>
              <a:t>  Delayed differentiation/postponement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75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684064" y="827275"/>
            <a:ext cx="46714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Next Class:</a:t>
            </a:r>
          </a:p>
          <a:p>
            <a:pPr algn="ctr"/>
            <a:r>
              <a:rPr lang="en-US" sz="4400" dirty="0">
                <a:solidFill>
                  <a:srgbClr val="0000CC"/>
                </a:solidFill>
              </a:rPr>
              <a:t>Facility Planning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8200" y="2895600"/>
            <a:ext cx="10058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990000"/>
                </a:solidFill>
              </a:rPr>
              <a:t>Read</a:t>
            </a:r>
          </a:p>
          <a:p>
            <a:pPr marL="971550" lvl="1" indent="-514350">
              <a:buFontTx/>
              <a:buAutoNum type="arabicPeriod"/>
            </a:pPr>
            <a:r>
              <a:rPr lang="en-US" sz="2800" dirty="0" err="1">
                <a:solidFill>
                  <a:srgbClr val="009900"/>
                </a:solidFill>
              </a:rPr>
              <a:t>Applichem</a:t>
            </a:r>
            <a:r>
              <a:rPr lang="en-US" sz="2800" dirty="0">
                <a:solidFill>
                  <a:srgbClr val="009900"/>
                </a:solidFill>
              </a:rPr>
              <a:t> Case (available in the eBook)</a:t>
            </a:r>
          </a:p>
          <a:p>
            <a:pPr marL="971550" lvl="1" indent="-514350">
              <a:buFontTx/>
              <a:buAutoNum type="arabicPeriod"/>
            </a:pPr>
            <a:r>
              <a:rPr lang="en-US" sz="2800" dirty="0">
                <a:solidFill>
                  <a:srgbClr val="009900"/>
                </a:solidFill>
              </a:rPr>
              <a:t>eBook, p. 77-80, 83-84</a:t>
            </a:r>
          </a:p>
          <a:p>
            <a:endParaRPr lang="en-US" sz="900" dirty="0">
              <a:solidFill>
                <a:srgbClr val="99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990000"/>
                </a:solidFill>
              </a:rPr>
              <a:t>Homework 4 (</a:t>
            </a:r>
            <a:r>
              <a:rPr lang="en-US" sz="3200" dirty="0" err="1">
                <a:solidFill>
                  <a:srgbClr val="990000"/>
                </a:solidFill>
              </a:rPr>
              <a:t>Applichem</a:t>
            </a:r>
            <a:r>
              <a:rPr lang="en-US" sz="3200" dirty="0">
                <a:solidFill>
                  <a:srgbClr val="990000"/>
                </a:solidFill>
              </a:rPr>
              <a:t> case, team) due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900" dirty="0">
              <a:solidFill>
                <a:srgbClr val="99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990000"/>
                </a:solidFill>
              </a:rPr>
              <a:t>We will use Solver again!</a:t>
            </a:r>
          </a:p>
          <a:p>
            <a:pPr>
              <a:buFontTx/>
              <a:buChar char="•"/>
            </a:pPr>
            <a:endParaRPr lang="en-US" sz="100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97277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000000"/>
      </a:lt2>
      <a:accent1>
        <a:srgbClr val="FF9933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CAAD"/>
      </a:accent5>
      <a:accent6>
        <a:srgbClr val="0000E7"/>
      </a:accent6>
      <a:hlink>
        <a:srgbClr val="FF33CC"/>
      </a:hlink>
      <a:folHlink>
        <a:srgbClr val="00008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Data\Microsoft\Templates\Blank.pot</Template>
  <TotalTime>6243</TotalTime>
  <Words>2919</Words>
  <Application>Microsoft Office PowerPoint</Application>
  <PresentationFormat>Widescreen</PresentationFormat>
  <Paragraphs>960</Paragraphs>
  <Slides>77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Arial</vt:lpstr>
      <vt:lpstr>Calibri</vt:lpstr>
      <vt:lpstr>Symbol</vt:lpstr>
      <vt:lpstr>Wingdings</vt:lpstr>
      <vt:lpstr>Blank</vt:lpstr>
      <vt:lpstr>ClipArt</vt:lpstr>
      <vt:lpstr>Equation</vt:lpstr>
      <vt:lpstr>Worksheet</vt:lpstr>
      <vt:lpstr>Clip</vt:lpstr>
      <vt:lpstr>PowerPoint Presentation</vt:lpstr>
      <vt:lpstr>PowerPoint Presentation</vt:lpstr>
      <vt:lpstr>PowerPoint Presentation</vt:lpstr>
      <vt:lpstr>PowerPoint Presentation</vt:lpstr>
      <vt:lpstr>Outline: HP DeskJet</vt:lpstr>
      <vt:lpstr>HP DeskJet Case: Analysis</vt:lpstr>
      <vt:lpstr>Outline: HP DeskJet</vt:lpstr>
      <vt:lpstr>HP: Options</vt:lpstr>
      <vt:lpstr>PowerPoint Presentation</vt:lpstr>
      <vt:lpstr>HP: Options</vt:lpstr>
      <vt:lpstr>PowerPoint Presentation</vt:lpstr>
      <vt:lpstr>Inventory Holding Cost</vt:lpstr>
      <vt:lpstr>PowerPoint Presentation</vt:lpstr>
      <vt:lpstr>PowerPoint Presentation</vt:lpstr>
      <vt:lpstr>HP: Options</vt:lpstr>
      <vt:lpstr>Evaluating Alternatives</vt:lpstr>
      <vt:lpstr>HP: Options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Evaluating DC Localization</vt:lpstr>
      <vt:lpstr>DC Localization</vt:lpstr>
      <vt:lpstr>PowerPoint Presentation</vt:lpstr>
      <vt:lpstr>Outline: HP DeskJet</vt:lpstr>
      <vt:lpstr>Results: What Happened</vt:lpstr>
      <vt:lpstr>HP: Lessons Learned</vt:lpstr>
      <vt:lpstr>PowerPoint Presentation</vt:lpstr>
      <vt:lpstr>PowerPoint Presentation</vt:lpstr>
      <vt:lpstr>Transportation Modes</vt:lpstr>
      <vt:lpstr>Trucks</vt:lpstr>
      <vt:lpstr>Transportation Modes</vt:lpstr>
      <vt:lpstr>Rail</vt:lpstr>
      <vt:lpstr>Transportation Modes</vt:lpstr>
      <vt:lpstr>Air</vt:lpstr>
      <vt:lpstr>Transportation Modes</vt:lpstr>
      <vt:lpstr>PowerPoint Presentation</vt:lpstr>
      <vt:lpstr>Transportation Modes</vt:lpstr>
      <vt:lpstr>PowerPoint Presentation</vt:lpstr>
      <vt:lpstr>PowerPoint Presentation</vt:lpstr>
      <vt:lpstr>Potential Issues</vt:lpstr>
      <vt:lpstr>PowerPoint Presentation</vt:lpstr>
      <vt:lpstr>Transportation Modes</vt:lpstr>
      <vt:lpstr>PowerPoint Presentation</vt:lpstr>
      <vt:lpstr>Transportation Modes</vt:lpstr>
      <vt:lpstr>PowerPoint Presentation</vt:lpstr>
      <vt:lpstr>PowerPoint Presentation</vt:lpstr>
      <vt:lpstr>Solver Review:  MSR Marketing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Did we do?  The Demand Allocation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 Mallik</dc:creator>
  <cp:lastModifiedBy>mark_canary@yahoo.com</cp:lastModifiedBy>
  <cp:revision>730</cp:revision>
  <cp:lastPrinted>2001-01-15T16:50:27Z</cp:lastPrinted>
  <dcterms:created xsi:type="dcterms:W3CDTF">2001-01-08T16:32:40Z</dcterms:created>
  <dcterms:modified xsi:type="dcterms:W3CDTF">2019-02-08T23:27:46Z</dcterms:modified>
</cp:coreProperties>
</file>